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5"/>
  </p:notesMasterIdLst>
  <p:handoutMasterIdLst>
    <p:handoutMasterId r:id="rId116"/>
  </p:handoutMasterIdLst>
  <p:sldIdLst>
    <p:sldId id="1325" r:id="rId2"/>
    <p:sldId id="1326" r:id="rId3"/>
    <p:sldId id="1321" r:id="rId4"/>
    <p:sldId id="453" r:id="rId5"/>
    <p:sldId id="1247" r:id="rId6"/>
    <p:sldId id="292" r:id="rId7"/>
    <p:sldId id="461" r:id="rId8"/>
    <p:sldId id="584" r:id="rId9"/>
    <p:sldId id="1324" r:id="rId10"/>
    <p:sldId id="492" r:id="rId11"/>
    <p:sldId id="431" r:id="rId12"/>
    <p:sldId id="493" r:id="rId13"/>
    <p:sldId id="473" r:id="rId14"/>
    <p:sldId id="454" r:id="rId15"/>
    <p:sldId id="474" r:id="rId16"/>
    <p:sldId id="457" r:id="rId17"/>
    <p:sldId id="498" r:id="rId18"/>
    <p:sldId id="458" r:id="rId19"/>
    <p:sldId id="1239" r:id="rId20"/>
    <p:sldId id="475" r:id="rId21"/>
    <p:sldId id="1233" r:id="rId22"/>
    <p:sldId id="1248" r:id="rId23"/>
    <p:sldId id="1249" r:id="rId24"/>
    <p:sldId id="1250" r:id="rId25"/>
    <p:sldId id="477" r:id="rId26"/>
    <p:sldId id="1252" r:id="rId27"/>
    <p:sldId id="1255" r:id="rId28"/>
    <p:sldId id="1254" r:id="rId29"/>
    <p:sldId id="478" r:id="rId30"/>
    <p:sldId id="1253" r:id="rId31"/>
    <p:sldId id="479" r:id="rId32"/>
    <p:sldId id="480" r:id="rId33"/>
    <p:sldId id="481" r:id="rId34"/>
    <p:sldId id="1246" r:id="rId35"/>
    <p:sldId id="482" r:id="rId36"/>
    <p:sldId id="1256" r:id="rId37"/>
    <p:sldId id="516" r:id="rId38"/>
    <p:sldId id="510" r:id="rId39"/>
    <p:sldId id="511" r:id="rId40"/>
    <p:sldId id="513" r:id="rId41"/>
    <p:sldId id="1257" r:id="rId42"/>
    <p:sldId id="514" r:id="rId43"/>
    <p:sldId id="1241" r:id="rId44"/>
    <p:sldId id="1243" r:id="rId45"/>
    <p:sldId id="1245" r:id="rId46"/>
    <p:sldId id="497" r:id="rId47"/>
    <p:sldId id="484" r:id="rId48"/>
    <p:sldId id="501" r:id="rId49"/>
    <p:sldId id="1235" r:id="rId50"/>
    <p:sldId id="1236" r:id="rId51"/>
    <p:sldId id="1258" r:id="rId52"/>
    <p:sldId id="1259" r:id="rId53"/>
    <p:sldId id="1260" r:id="rId54"/>
    <p:sldId id="1261" r:id="rId55"/>
    <p:sldId id="1262" r:id="rId56"/>
    <p:sldId id="1263" r:id="rId57"/>
    <p:sldId id="1264" r:id="rId58"/>
    <p:sldId id="1265" r:id="rId59"/>
    <p:sldId id="1266" r:id="rId60"/>
    <p:sldId id="1267" r:id="rId61"/>
    <p:sldId id="1268" r:id="rId62"/>
    <p:sldId id="1269" r:id="rId63"/>
    <p:sldId id="1270" r:id="rId64"/>
    <p:sldId id="1271" r:id="rId65"/>
    <p:sldId id="1272" r:id="rId66"/>
    <p:sldId id="1273" r:id="rId67"/>
    <p:sldId id="1274" r:id="rId68"/>
    <p:sldId id="1275" r:id="rId69"/>
    <p:sldId id="1276" r:id="rId70"/>
    <p:sldId id="1277" r:id="rId71"/>
    <p:sldId id="1278" r:id="rId72"/>
    <p:sldId id="1279" r:id="rId73"/>
    <p:sldId id="1280" r:id="rId74"/>
    <p:sldId id="1281" r:id="rId75"/>
    <p:sldId id="1282" r:id="rId76"/>
    <p:sldId id="1283" r:id="rId77"/>
    <p:sldId id="1284" r:id="rId78"/>
    <p:sldId id="1285" r:id="rId79"/>
    <p:sldId id="1286" r:id="rId80"/>
    <p:sldId id="1287" r:id="rId81"/>
    <p:sldId id="1289" r:id="rId82"/>
    <p:sldId id="1290" r:id="rId83"/>
    <p:sldId id="1291" r:id="rId84"/>
    <p:sldId id="1292" r:id="rId85"/>
    <p:sldId id="1293" r:id="rId86"/>
    <p:sldId id="1294" r:id="rId87"/>
    <p:sldId id="1295" r:id="rId88"/>
    <p:sldId id="1296" r:id="rId89"/>
    <p:sldId id="1297" r:id="rId90"/>
    <p:sldId id="1298" r:id="rId91"/>
    <p:sldId id="1299" r:id="rId92"/>
    <p:sldId id="1300" r:id="rId93"/>
    <p:sldId id="1301" r:id="rId94"/>
    <p:sldId id="1302" r:id="rId95"/>
    <p:sldId id="1303" r:id="rId96"/>
    <p:sldId id="1304" r:id="rId97"/>
    <p:sldId id="1305" r:id="rId98"/>
    <p:sldId id="1306" r:id="rId99"/>
    <p:sldId id="1308" r:id="rId100"/>
    <p:sldId id="1309" r:id="rId101"/>
    <p:sldId id="1310" r:id="rId102"/>
    <p:sldId id="1319" r:id="rId103"/>
    <p:sldId id="1320" r:id="rId104"/>
    <p:sldId id="1317" r:id="rId105"/>
    <p:sldId id="1318" r:id="rId106"/>
    <p:sldId id="1312" r:id="rId107"/>
    <p:sldId id="1313" r:id="rId108"/>
    <p:sldId id="1314" r:id="rId109"/>
    <p:sldId id="1315" r:id="rId110"/>
    <p:sldId id="1316" r:id="rId111"/>
    <p:sldId id="534" r:id="rId112"/>
    <p:sldId id="1322" r:id="rId113"/>
    <p:sldId id="262" r:id="rId114"/>
  </p:sldIdLst>
  <p:sldSz cx="12192000" cy="6858000"/>
  <p:notesSz cx="6797675" cy="99282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009900"/>
    <a:srgbClr val="37AAE0"/>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287" autoAdjust="0"/>
    <p:restoredTop sz="96404" autoAdjust="0"/>
  </p:normalViewPr>
  <p:slideViewPr>
    <p:cSldViewPr snapToGrid="0">
      <p:cViewPr varScale="1">
        <p:scale>
          <a:sx n="61" d="100"/>
          <a:sy n="61" d="100"/>
        </p:scale>
        <p:origin x="84" y="594"/>
      </p:cViewPr>
      <p:guideLst/>
    </p:cSldViewPr>
  </p:slideViewPr>
  <p:notesTextViewPr>
    <p:cViewPr>
      <p:scale>
        <a:sx n="1" d="1"/>
        <a:sy n="1" d="1"/>
      </p:scale>
      <p:origin x="0" y="0"/>
    </p:cViewPr>
  </p:notesTextViewPr>
  <p:sorterViewPr>
    <p:cViewPr>
      <p:scale>
        <a:sx n="100" d="100"/>
        <a:sy n="100" d="100"/>
      </p:scale>
      <p:origin x="0" y="-963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presProps" Target="presProp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viewProps" Target="view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notesMaster" Target="notesMasters/notes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13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50443" y="0"/>
            <a:ext cx="2945659" cy="498135"/>
          </a:xfrm>
          <a:prstGeom prst="rect">
            <a:avLst/>
          </a:prstGeom>
        </p:spPr>
        <p:txBody>
          <a:bodyPr vert="horz" lIns="91440" tIns="45720" rIns="91440" bIns="45720" rtlCol="0"/>
          <a:lstStyle>
            <a:lvl1pPr algn="r">
              <a:defRPr sz="1200"/>
            </a:lvl1pPr>
          </a:lstStyle>
          <a:p>
            <a:fld id="{13DDCAB3-A53F-4693-AA55-CCD12C81C15B}" type="datetimeFigureOut">
              <a:rPr lang="en-US" smtClean="0"/>
              <a:t>4/16/2024</a:t>
            </a:fld>
            <a:endParaRPr lang="en-US"/>
          </a:p>
        </p:txBody>
      </p:sp>
      <p:sp>
        <p:nvSpPr>
          <p:cNvPr id="4" name="Footer Placeholder 3"/>
          <p:cNvSpPr>
            <a:spLocks noGrp="1"/>
          </p:cNvSpPr>
          <p:nvPr>
            <p:ph type="ftr" sz="quarter" idx="2"/>
          </p:nvPr>
        </p:nvSpPr>
        <p:spPr>
          <a:xfrm>
            <a:off x="0" y="9430091"/>
            <a:ext cx="2945659" cy="498134"/>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50443" y="9430091"/>
            <a:ext cx="2945659" cy="498134"/>
          </a:xfrm>
          <a:prstGeom prst="rect">
            <a:avLst/>
          </a:prstGeom>
        </p:spPr>
        <p:txBody>
          <a:bodyPr vert="horz" lIns="91440" tIns="45720" rIns="91440" bIns="45720" rtlCol="0" anchor="b"/>
          <a:lstStyle>
            <a:lvl1pPr algn="r">
              <a:defRPr sz="1200"/>
            </a:lvl1pPr>
          </a:lstStyle>
          <a:p>
            <a:fld id="{1957D4C5-7BB9-4531-970C-25AD11782278}" type="slidenum">
              <a:rPr lang="en-US" smtClean="0"/>
              <a:t>‹#›</a:t>
            </a:fld>
            <a:endParaRPr lang="en-US"/>
          </a:p>
        </p:txBody>
      </p:sp>
    </p:spTree>
    <p:extLst>
      <p:ext uri="{BB962C8B-B14F-4D97-AF65-F5344CB8AC3E}">
        <p14:creationId xmlns:p14="http://schemas.microsoft.com/office/powerpoint/2010/main" val="31738728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13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3" y="0"/>
            <a:ext cx="2945659" cy="498135"/>
          </a:xfrm>
          <a:prstGeom prst="rect">
            <a:avLst/>
          </a:prstGeom>
        </p:spPr>
        <p:txBody>
          <a:bodyPr vert="horz" lIns="91440" tIns="45720" rIns="91440" bIns="45720" rtlCol="0"/>
          <a:lstStyle>
            <a:lvl1pPr algn="r">
              <a:defRPr sz="1200"/>
            </a:lvl1pPr>
          </a:lstStyle>
          <a:p>
            <a:fld id="{53DABF76-748B-400C-80F7-238ABF6CCB0D}" type="datetimeFigureOut">
              <a:rPr lang="en-US" smtClean="0"/>
              <a:t>4/16/2024</a:t>
            </a:fld>
            <a:endParaRPr lang="en-US"/>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77958"/>
            <a:ext cx="5438140" cy="3909239"/>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30091"/>
            <a:ext cx="2945659" cy="498134"/>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430091"/>
            <a:ext cx="2945659" cy="498134"/>
          </a:xfrm>
          <a:prstGeom prst="rect">
            <a:avLst/>
          </a:prstGeom>
        </p:spPr>
        <p:txBody>
          <a:bodyPr vert="horz" lIns="91440" tIns="45720" rIns="91440" bIns="45720" rtlCol="0" anchor="b"/>
          <a:lstStyle>
            <a:lvl1pPr algn="r">
              <a:defRPr sz="1200"/>
            </a:lvl1pPr>
          </a:lstStyle>
          <a:p>
            <a:fld id="{2679EA1E-6BC7-475A-975F-5AF9B9F6E2F4}" type="slidenum">
              <a:rPr lang="en-US" smtClean="0"/>
              <a:t>‹#›</a:t>
            </a:fld>
            <a:endParaRPr lang="en-US"/>
          </a:p>
        </p:txBody>
      </p:sp>
    </p:spTree>
    <p:extLst>
      <p:ext uri="{BB962C8B-B14F-4D97-AF65-F5344CB8AC3E}">
        <p14:creationId xmlns:p14="http://schemas.microsoft.com/office/powerpoint/2010/main" val="15709562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679EA1E-6BC7-475A-975F-5AF9B9F6E2F4}" type="slidenum">
              <a:rPr lang="en-US" smtClean="0"/>
              <a:t>13</a:t>
            </a:fld>
            <a:endParaRPr lang="en-US"/>
          </a:p>
        </p:txBody>
      </p:sp>
    </p:spTree>
    <p:extLst>
      <p:ext uri="{BB962C8B-B14F-4D97-AF65-F5344CB8AC3E}">
        <p14:creationId xmlns:p14="http://schemas.microsoft.com/office/powerpoint/2010/main" val="14153423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Cập</a:t>
            </a:r>
            <a:r>
              <a:rPr lang="en-US" dirty="0"/>
              <a:t> </a:t>
            </a:r>
            <a:r>
              <a:rPr lang="en-US" dirty="0" err="1"/>
              <a:t>nhật</a:t>
            </a:r>
            <a:r>
              <a:rPr lang="en-US" dirty="0"/>
              <a:t> </a:t>
            </a:r>
            <a:r>
              <a:rPr lang="en-US" dirty="0" err="1"/>
              <a:t>học</a:t>
            </a:r>
            <a:r>
              <a:rPr lang="en-US" dirty="0"/>
              <a:t> </a:t>
            </a:r>
            <a:r>
              <a:rPr lang="en-US" dirty="0" err="1"/>
              <a:t>liệu</a:t>
            </a:r>
            <a:r>
              <a:rPr lang="en-US" dirty="0"/>
              <a:t> Theo </a:t>
            </a:r>
            <a:r>
              <a:rPr lang="en-US" dirty="0" err="1"/>
              <a:t>thông</a:t>
            </a:r>
            <a:r>
              <a:rPr lang="en-US" dirty="0"/>
              <a:t> </a:t>
            </a:r>
            <a:r>
              <a:rPr lang="en-US" dirty="0" err="1"/>
              <a:t>báo</a:t>
            </a:r>
            <a:r>
              <a:rPr lang="en-US" dirty="0"/>
              <a:t> </a:t>
            </a:r>
            <a:r>
              <a:rPr lang="en-US" dirty="0" err="1"/>
              <a:t>đã</a:t>
            </a:r>
            <a:r>
              <a:rPr lang="en-US" dirty="0"/>
              <a:t> ban </a:t>
            </a:r>
            <a:r>
              <a:rPr lang="en-US" dirty="0" err="1"/>
              <a:t>hành</a:t>
            </a:r>
            <a:r>
              <a:rPr lang="en-US" dirty="0"/>
              <a:t>….</a:t>
            </a:r>
          </a:p>
        </p:txBody>
      </p:sp>
      <p:sp>
        <p:nvSpPr>
          <p:cNvPr id="4" name="Slide Number Placeholder 3"/>
          <p:cNvSpPr>
            <a:spLocks noGrp="1"/>
          </p:cNvSpPr>
          <p:nvPr>
            <p:ph type="sldNum" sz="quarter" idx="10"/>
          </p:nvPr>
        </p:nvSpPr>
        <p:spPr/>
        <p:txBody>
          <a:bodyPr/>
          <a:lstStyle/>
          <a:p>
            <a:fld id="{2679EA1E-6BC7-475A-975F-5AF9B9F6E2F4}" type="slidenum">
              <a:rPr lang="en-US" smtClean="0"/>
              <a:t>111</a:t>
            </a:fld>
            <a:endParaRPr lang="en-US"/>
          </a:p>
        </p:txBody>
      </p:sp>
    </p:spTree>
    <p:extLst>
      <p:ext uri="{BB962C8B-B14F-4D97-AF65-F5344CB8AC3E}">
        <p14:creationId xmlns:p14="http://schemas.microsoft.com/office/powerpoint/2010/main" val="16037365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B7EF44A-2D30-4651-8D44-8392491A8A93}" type="datetimeFigureOut">
              <a:rPr lang="en-US" smtClean="0"/>
              <a:t>4/16/2024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2EC803-CD88-41AE-A614-60CD86AF2604}" type="slidenum">
              <a:rPr lang="en-US" smtClean="0"/>
              <a:t>‹#›</a:t>
            </a:fld>
            <a:endParaRPr lang="en-US"/>
          </a:p>
        </p:txBody>
      </p:sp>
    </p:spTree>
    <p:extLst>
      <p:ext uri="{BB962C8B-B14F-4D97-AF65-F5344CB8AC3E}">
        <p14:creationId xmlns:p14="http://schemas.microsoft.com/office/powerpoint/2010/main" val="28486244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B7EF44A-2D30-4651-8D44-8392491A8A93}" type="datetimeFigureOut">
              <a:rPr lang="en-US" smtClean="0"/>
              <a:t>4/16/2024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2EC803-CD88-41AE-A614-60CD86AF2604}" type="slidenum">
              <a:rPr lang="en-US" smtClean="0"/>
              <a:t>‹#›</a:t>
            </a:fld>
            <a:endParaRPr lang="en-US"/>
          </a:p>
        </p:txBody>
      </p:sp>
    </p:spTree>
    <p:extLst>
      <p:ext uri="{BB962C8B-B14F-4D97-AF65-F5344CB8AC3E}">
        <p14:creationId xmlns:p14="http://schemas.microsoft.com/office/powerpoint/2010/main" val="12926588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B7EF44A-2D30-4651-8D44-8392491A8A93}" type="datetimeFigureOut">
              <a:rPr lang="en-US" smtClean="0"/>
              <a:t>4/16/2024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2EC803-CD88-41AE-A614-60CD86AF2604}" type="slidenum">
              <a:rPr lang="en-US" smtClean="0"/>
              <a:t>‹#›</a:t>
            </a:fld>
            <a:endParaRPr lang="en-US"/>
          </a:p>
        </p:txBody>
      </p:sp>
    </p:spTree>
    <p:extLst>
      <p:ext uri="{BB962C8B-B14F-4D97-AF65-F5344CB8AC3E}">
        <p14:creationId xmlns:p14="http://schemas.microsoft.com/office/powerpoint/2010/main" val="39268945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B7EF44A-2D30-4651-8D44-8392491A8A93}" type="datetimeFigureOut">
              <a:rPr lang="en-US" smtClean="0"/>
              <a:t>4/16/2024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2EC803-CD88-41AE-A614-60CD86AF2604}" type="slidenum">
              <a:rPr lang="en-US" smtClean="0"/>
              <a:t>‹#›</a:t>
            </a:fld>
            <a:endParaRPr lang="en-US"/>
          </a:p>
        </p:txBody>
      </p:sp>
    </p:spTree>
    <p:extLst>
      <p:ext uri="{BB962C8B-B14F-4D97-AF65-F5344CB8AC3E}">
        <p14:creationId xmlns:p14="http://schemas.microsoft.com/office/powerpoint/2010/main" val="36589199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B7EF44A-2D30-4651-8D44-8392491A8A93}" type="datetimeFigureOut">
              <a:rPr lang="en-US" smtClean="0"/>
              <a:t>4/16/2024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2EC803-CD88-41AE-A614-60CD86AF2604}" type="slidenum">
              <a:rPr lang="en-US" smtClean="0"/>
              <a:t>‹#›</a:t>
            </a:fld>
            <a:endParaRPr lang="en-US"/>
          </a:p>
        </p:txBody>
      </p:sp>
    </p:spTree>
    <p:extLst>
      <p:ext uri="{BB962C8B-B14F-4D97-AF65-F5344CB8AC3E}">
        <p14:creationId xmlns:p14="http://schemas.microsoft.com/office/powerpoint/2010/main" val="19565164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B7EF44A-2D30-4651-8D44-8392491A8A93}" type="datetimeFigureOut">
              <a:rPr lang="en-US" smtClean="0"/>
              <a:t>4/16/2024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72EC803-CD88-41AE-A614-60CD86AF2604}" type="slidenum">
              <a:rPr lang="en-US" smtClean="0"/>
              <a:t>‹#›</a:t>
            </a:fld>
            <a:endParaRPr lang="en-US"/>
          </a:p>
        </p:txBody>
      </p:sp>
    </p:spTree>
    <p:extLst>
      <p:ext uri="{BB962C8B-B14F-4D97-AF65-F5344CB8AC3E}">
        <p14:creationId xmlns:p14="http://schemas.microsoft.com/office/powerpoint/2010/main" val="1390208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B7EF44A-2D30-4651-8D44-8392491A8A93}" type="datetimeFigureOut">
              <a:rPr lang="en-US" smtClean="0"/>
              <a:t>4/16/2024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72EC803-CD88-41AE-A614-60CD86AF2604}" type="slidenum">
              <a:rPr lang="en-US" smtClean="0"/>
              <a:t>‹#›</a:t>
            </a:fld>
            <a:endParaRPr lang="en-US"/>
          </a:p>
        </p:txBody>
      </p:sp>
    </p:spTree>
    <p:extLst>
      <p:ext uri="{BB962C8B-B14F-4D97-AF65-F5344CB8AC3E}">
        <p14:creationId xmlns:p14="http://schemas.microsoft.com/office/powerpoint/2010/main" val="17490083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B7EF44A-2D30-4651-8D44-8392491A8A93}" type="datetimeFigureOut">
              <a:rPr lang="en-US" smtClean="0"/>
              <a:t>4/16/2024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72EC803-CD88-41AE-A614-60CD86AF2604}" type="slidenum">
              <a:rPr lang="en-US" smtClean="0"/>
              <a:t>‹#›</a:t>
            </a:fld>
            <a:endParaRPr lang="en-US"/>
          </a:p>
        </p:txBody>
      </p:sp>
    </p:spTree>
    <p:extLst>
      <p:ext uri="{BB962C8B-B14F-4D97-AF65-F5344CB8AC3E}">
        <p14:creationId xmlns:p14="http://schemas.microsoft.com/office/powerpoint/2010/main" val="11078578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B7EF44A-2D30-4651-8D44-8392491A8A93}" type="datetimeFigureOut">
              <a:rPr lang="en-US" smtClean="0"/>
              <a:t>4/16/2024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72EC803-CD88-41AE-A614-60CD86AF2604}" type="slidenum">
              <a:rPr lang="en-US" smtClean="0"/>
              <a:t>‹#›</a:t>
            </a:fld>
            <a:endParaRPr lang="en-US"/>
          </a:p>
        </p:txBody>
      </p:sp>
    </p:spTree>
    <p:extLst>
      <p:ext uri="{BB962C8B-B14F-4D97-AF65-F5344CB8AC3E}">
        <p14:creationId xmlns:p14="http://schemas.microsoft.com/office/powerpoint/2010/main" val="40780534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B7EF44A-2D30-4651-8D44-8392491A8A93}" type="datetimeFigureOut">
              <a:rPr lang="en-US" smtClean="0"/>
              <a:t>4/16/2024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72EC803-CD88-41AE-A614-60CD86AF2604}" type="slidenum">
              <a:rPr lang="en-US" smtClean="0"/>
              <a:t>‹#›</a:t>
            </a:fld>
            <a:endParaRPr lang="en-US"/>
          </a:p>
        </p:txBody>
      </p:sp>
    </p:spTree>
    <p:extLst>
      <p:ext uri="{BB962C8B-B14F-4D97-AF65-F5344CB8AC3E}">
        <p14:creationId xmlns:p14="http://schemas.microsoft.com/office/powerpoint/2010/main" val="33359089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B7EF44A-2D30-4651-8D44-8392491A8A93}" type="datetimeFigureOut">
              <a:rPr lang="en-US" smtClean="0"/>
              <a:t>4/16/2024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72EC803-CD88-41AE-A614-60CD86AF2604}" type="slidenum">
              <a:rPr lang="en-US" smtClean="0"/>
              <a:t>‹#›</a:t>
            </a:fld>
            <a:endParaRPr lang="en-US"/>
          </a:p>
        </p:txBody>
      </p:sp>
    </p:spTree>
    <p:extLst>
      <p:ext uri="{BB962C8B-B14F-4D97-AF65-F5344CB8AC3E}">
        <p14:creationId xmlns:p14="http://schemas.microsoft.com/office/powerpoint/2010/main" val="20311664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7EF44A-2D30-4651-8D44-8392491A8A93}" type="datetimeFigureOut">
              <a:rPr lang="en-US" smtClean="0"/>
              <a:t>4/16/2024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2EC803-CD88-41AE-A614-60CD86AF2604}" type="slidenum">
              <a:rPr lang="en-US" smtClean="0"/>
              <a:t>‹#›</a:t>
            </a:fld>
            <a:endParaRPr lang="en-US"/>
          </a:p>
        </p:txBody>
      </p:sp>
    </p:spTree>
    <p:extLst>
      <p:ext uri="{BB962C8B-B14F-4D97-AF65-F5344CB8AC3E}">
        <p14:creationId xmlns:p14="http://schemas.microsoft.com/office/powerpoint/2010/main" val="35483434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7.jpg"/></Relationships>
</file>

<file path=ppt/slides/_rels/slide10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77.png"/><Relationship Id="rId4" Type="http://schemas.openxmlformats.org/officeDocument/2006/relationships/image" Target="../media/image7.jpg"/></Relationships>
</file>

<file path=ppt/slides/_rels/slide10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78.png"/><Relationship Id="rId4" Type="http://schemas.openxmlformats.org/officeDocument/2006/relationships/image" Target="../media/image7.jpg"/></Relationships>
</file>

<file path=ppt/slides/_rels/slide10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7.jpg"/></Relationships>
</file>

<file path=ppt/slides/_rels/slide10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7.jpg"/></Relationships>
</file>

<file path=ppt/slides/_rels/slide10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79.png"/><Relationship Id="rId4" Type="http://schemas.openxmlformats.org/officeDocument/2006/relationships/image" Target="../media/image7.jpg"/></Relationships>
</file>

<file path=ppt/slides/_rels/slide10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7.jpg"/></Relationships>
</file>

<file path=ppt/slides/_rels/slide10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7.jpg"/></Relationships>
</file>

<file path=ppt/slides/_rels/slide10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7.jpg"/></Relationships>
</file>

<file path=ppt/slides/_rels/slide10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7.jpg"/></Relationships>
</file>

<file path=ppt/slides/_rels/slide10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7.jpg"/></Relationships>
</file>

<file path=ppt/slides/_rels/slide1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7.jpg"/></Relationships>
</file>

<file path=ppt/slides/_rels/slide11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7.jpg"/></Relationships>
</file>

<file path=ppt/slides/_rels/slide111.xml.rels><?xml version="1.0" encoding="UTF-8" standalone="yes"?>
<Relationships xmlns="http://schemas.openxmlformats.org/package/2006/relationships"><Relationship Id="rId8" Type="http://schemas.openxmlformats.org/officeDocument/2006/relationships/image" Target="../media/image81.svg"/><Relationship Id="rId3" Type="http://schemas.openxmlformats.org/officeDocument/2006/relationships/image" Target="../media/image5.png"/><Relationship Id="rId7" Type="http://schemas.openxmlformats.org/officeDocument/2006/relationships/image" Target="../media/image81.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79.svg"/><Relationship Id="rId11" Type="http://schemas.openxmlformats.org/officeDocument/2006/relationships/image" Target="../media/image7.jpg"/><Relationship Id="rId5" Type="http://schemas.openxmlformats.org/officeDocument/2006/relationships/image" Target="../media/image80.png"/><Relationship Id="rId10" Type="http://schemas.microsoft.com/office/2007/relationships/hdphoto" Target="../media/hdphoto1.wdp"/><Relationship Id="rId4" Type="http://schemas.openxmlformats.org/officeDocument/2006/relationships/image" Target="../media/image6.jpg"/><Relationship Id="rId9" Type="http://schemas.openxmlformats.org/officeDocument/2006/relationships/image" Target="../media/image82.png"/></Relationships>
</file>

<file path=ppt/slides/_rels/slide11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7.jpg"/></Relationships>
</file>

<file path=ppt/slides/_rels/slide11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7.jpg"/></Relationships>
</file>

<file path=ppt/slides/_rels/slide1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jpg"/><Relationship Id="rId5" Type="http://schemas.openxmlformats.org/officeDocument/2006/relationships/image" Target="../media/image5.png"/><Relationship Id="rId4" Type="http://schemas.openxmlformats.org/officeDocument/2006/relationships/image" Target="../media/image7.jpg"/></Relationships>
</file>

<file path=ppt/slides/_rels/slide1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7.jpg"/></Relationships>
</file>

<file path=ppt/slides/_rels/slide1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7.jpg"/></Relationships>
</file>

<file path=ppt/slides/_rels/slide1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7.jpg"/></Relationships>
</file>

<file path=ppt/slides/_rels/slide1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7.jpg"/></Relationships>
</file>

<file path=ppt/slides/_rels/slide1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7.jpg"/></Relationships>
</file>

<file path=ppt/slides/_rels/slide1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7.jp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7.jpg"/></Relationships>
</file>

<file path=ppt/slides/_rels/slide2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7.jpg"/></Relationships>
</file>

<file path=ppt/slides/_rels/slide2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7.jpg"/></Relationships>
</file>

<file path=ppt/slides/_rels/slide2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7.jpg"/></Relationships>
</file>

<file path=ppt/slides/_rels/slide2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7.jpg"/></Relationships>
</file>

<file path=ppt/slides/_rels/slide2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7.jpg"/></Relationships>
</file>

<file path=ppt/slides/_rels/slide2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7.jpg"/></Relationships>
</file>

<file path=ppt/slides/_rels/slide2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7.jpg"/></Relationships>
</file>

<file path=ppt/slides/_rels/slide2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7.jpg"/></Relationships>
</file>

<file path=ppt/slides/_rels/slide2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7.jpg"/></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7.jpg"/></Relationships>
</file>

<file path=ppt/slides/_rels/slide30.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6.jpg"/><Relationship Id="rId7" Type="http://schemas.openxmlformats.org/officeDocument/2006/relationships/image" Target="../media/image28.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7.jpg"/></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31.png"/><Relationship Id="rId2" Type="http://schemas.openxmlformats.org/officeDocument/2006/relationships/slideLayout" Target="../slideLayouts/slideLayout1.xml"/><Relationship Id="rId1" Type="http://schemas.openxmlformats.org/officeDocument/2006/relationships/themeOverride" Target="../theme/themeOverride1.xml"/><Relationship Id="rId6" Type="http://schemas.openxmlformats.org/officeDocument/2006/relationships/image" Target="../media/image30.png"/><Relationship Id="rId5" Type="http://schemas.openxmlformats.org/officeDocument/2006/relationships/image" Target="../media/image7.jpg"/><Relationship Id="rId4" Type="http://schemas.openxmlformats.org/officeDocument/2006/relationships/image" Target="../media/image6.jpg"/></Relationships>
</file>

<file path=ppt/slides/_rels/slide3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7.jpg"/></Relationships>
</file>

<file path=ppt/slides/_rels/slide3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7.jpg"/></Relationships>
</file>

<file path=ppt/slides/_rels/slide3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7.jpg"/></Relationships>
</file>

<file path=ppt/slides/_rels/slide3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3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40.png"/><Relationship Id="rId4" Type="http://schemas.openxmlformats.org/officeDocument/2006/relationships/image" Target="../media/image39.png"/></Relationships>
</file>

<file path=ppt/slides/_rels/slide3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41.png"/><Relationship Id="rId4" Type="http://schemas.openxmlformats.org/officeDocument/2006/relationships/image" Target="../media/image7.jpg"/></Relationships>
</file>

<file path=ppt/slides/_rels/slide3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42.png"/><Relationship Id="rId4" Type="http://schemas.openxmlformats.org/officeDocument/2006/relationships/image" Target="../media/image7.jpg"/></Relationships>
</file>

<file path=ppt/slides/_rels/slide3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43.png"/><Relationship Id="rId4" Type="http://schemas.openxmlformats.org/officeDocument/2006/relationships/image" Target="../media/image7.jpg"/></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8.jpeg"/><Relationship Id="rId4" Type="http://schemas.openxmlformats.org/officeDocument/2006/relationships/image" Target="../media/image7.jpg"/></Relationships>
</file>

<file path=ppt/slides/_rels/slide40.xml.rels><?xml version="1.0" encoding="UTF-8" standalone="yes"?>
<Relationships xmlns="http://schemas.openxmlformats.org/package/2006/relationships"><Relationship Id="rId3" Type="http://schemas.openxmlformats.org/officeDocument/2006/relationships/image" Target="../media/image6.jpg"/><Relationship Id="rId7" Type="http://schemas.openxmlformats.org/officeDocument/2006/relationships/image" Target="../media/image46.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7.jpg"/></Relationships>
</file>

<file path=ppt/slides/_rels/slide4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7.jpg"/></Relationships>
</file>

<file path=ppt/slides/_rels/slide42.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6.jpg"/><Relationship Id="rId7" Type="http://schemas.openxmlformats.org/officeDocument/2006/relationships/image" Target="../media/image51.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7.jpg"/></Relationships>
</file>

<file path=ppt/slides/_rels/slide43.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6.jpg"/><Relationship Id="rId7" Type="http://schemas.openxmlformats.org/officeDocument/2006/relationships/image" Target="../media/image55.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7.jpg"/></Relationships>
</file>

<file path=ppt/slides/_rels/slide4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57.png"/><Relationship Id="rId4" Type="http://schemas.openxmlformats.org/officeDocument/2006/relationships/image" Target="../media/image7.jpg"/></Relationships>
</file>

<file path=ppt/slides/_rels/slide4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7.jpg"/></Relationships>
</file>

<file path=ppt/slides/_rels/slide46.xml.rels><?xml version="1.0" encoding="UTF-8" standalone="yes"?>
<Relationships xmlns="http://schemas.openxmlformats.org/package/2006/relationships"><Relationship Id="rId3" Type="http://schemas.openxmlformats.org/officeDocument/2006/relationships/image" Target="../media/image6.jpg"/><Relationship Id="rId7" Type="http://schemas.openxmlformats.org/officeDocument/2006/relationships/image" Target="../media/image62.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7.jpg"/></Relationships>
</file>

<file path=ppt/slides/_rels/slide4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7.jpg"/></Relationships>
</file>

<file path=ppt/slides/_rels/slide48.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jpg"/><Relationship Id="rId7" Type="http://schemas.openxmlformats.org/officeDocument/2006/relationships/image" Target="../media/image65.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7.jpg"/></Relationships>
</file>

<file path=ppt/slides/_rels/slide49.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jpg"/><Relationship Id="rId7" Type="http://schemas.openxmlformats.org/officeDocument/2006/relationships/image" Target="../media/image69.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7.jpg"/></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9.jpeg"/><Relationship Id="rId4" Type="http://schemas.openxmlformats.org/officeDocument/2006/relationships/image" Target="../media/image7.jpg"/></Relationships>
</file>

<file path=ppt/slides/_rels/slide50.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6.jpg"/><Relationship Id="rId7" Type="http://schemas.openxmlformats.org/officeDocument/2006/relationships/image" Target="../media/image73.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jpg"/></Relationships>
</file>

<file path=ppt/slides/_rels/slide5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7.jpg"/></Relationships>
</file>

<file path=ppt/slides/_rels/slide5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7.jpg"/></Relationships>
</file>

<file path=ppt/slides/_rels/slide5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7.jpg"/></Relationships>
</file>

<file path=ppt/slides/_rels/slide5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7.jpg"/></Relationships>
</file>

<file path=ppt/slides/_rels/slide5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7.jpg"/></Relationships>
</file>

<file path=ppt/slides/_rels/slide5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7.jpg"/></Relationships>
</file>

<file path=ppt/slides/_rels/slide5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7.jpg"/></Relationships>
</file>

<file path=ppt/slides/_rels/slide5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7.jpg"/></Relationships>
</file>

<file path=ppt/slides/_rels/slide5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7.jpg"/></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7.jpg"/></Relationships>
</file>

<file path=ppt/slides/_rels/slide6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7.jpg"/></Relationships>
</file>

<file path=ppt/slides/_rels/slide6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7.jpg"/></Relationships>
</file>

<file path=ppt/slides/_rels/slide6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7.jpg"/></Relationships>
</file>

<file path=ppt/slides/_rels/slide6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7.jpg"/></Relationships>
</file>

<file path=ppt/slides/_rels/slide6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7.jpg"/></Relationships>
</file>

<file path=ppt/slides/_rels/slide6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7.jpg"/></Relationships>
</file>

<file path=ppt/slides/_rels/slide6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7.jpg"/></Relationships>
</file>

<file path=ppt/slides/_rels/slide6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7.jpg"/></Relationships>
</file>

<file path=ppt/slides/_rels/slide6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7.jpg"/></Relationships>
</file>

<file path=ppt/slides/_rels/slide6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7.jpg"/></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7.jpg"/></Relationships>
</file>

<file path=ppt/slides/_rels/slide7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7.jpg"/></Relationships>
</file>

<file path=ppt/slides/_rels/slide7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7.jpg"/></Relationships>
</file>

<file path=ppt/slides/_rels/slide7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7.jpg"/></Relationships>
</file>

<file path=ppt/slides/_rels/slide7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7.jpg"/></Relationships>
</file>

<file path=ppt/slides/_rels/slide7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7.jpg"/></Relationships>
</file>

<file path=ppt/slides/_rels/slide7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7.jpg"/></Relationships>
</file>

<file path=ppt/slides/_rels/slide7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7.jpg"/></Relationships>
</file>

<file path=ppt/slides/_rels/slide7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7.jpg"/></Relationships>
</file>

<file path=ppt/slides/_rels/slide7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7.jpg"/></Relationships>
</file>

<file path=ppt/slides/_rels/slide7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7.jpg"/></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7.jpg"/></Relationships>
</file>

<file path=ppt/slides/_rels/slide8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7.jpg"/></Relationships>
</file>

<file path=ppt/slides/_rels/slide8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7.jpg"/></Relationships>
</file>

<file path=ppt/slides/_rels/slide8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7.jpg"/></Relationships>
</file>

<file path=ppt/slides/_rels/slide8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710.png"/><Relationship Id="rId4" Type="http://schemas.openxmlformats.org/officeDocument/2006/relationships/image" Target="../media/image7.jpg"/></Relationships>
</file>

<file path=ppt/slides/_rels/slide8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720.png"/><Relationship Id="rId4" Type="http://schemas.openxmlformats.org/officeDocument/2006/relationships/image" Target="../media/image7.jpg"/></Relationships>
</file>

<file path=ppt/slides/_rels/slide8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7.jpg"/></Relationships>
</file>

<file path=ppt/slides/_rels/slide8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7.jpg"/></Relationships>
</file>

<file path=ppt/slides/_rels/slide8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7.jpg"/></Relationships>
</file>

<file path=ppt/slides/_rels/slide8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7.jpg"/></Relationships>
</file>

<file path=ppt/slides/_rels/slide8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7.jpg"/></Relationships>
</file>

<file path=ppt/slides/_rels/slide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7.jpg"/></Relationships>
</file>

<file path=ppt/slides/_rels/slide9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7.jpg"/></Relationships>
</file>

<file path=ppt/slides/_rels/slide9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7.jpg"/></Relationships>
</file>

<file path=ppt/slides/_rels/slide9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7.jpg"/></Relationships>
</file>

<file path=ppt/slides/_rels/slide9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7.jpg"/></Relationships>
</file>

<file path=ppt/slides/_rels/slide9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75.png"/><Relationship Id="rId4" Type="http://schemas.openxmlformats.org/officeDocument/2006/relationships/image" Target="../media/image7.jpg"/></Relationships>
</file>

<file path=ppt/slides/_rels/slide9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7.jpg"/></Relationships>
</file>

<file path=ppt/slides/_rels/slide9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7.jpg"/></Relationships>
</file>

<file path=ppt/slides/_rels/slide9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7.jpg"/></Relationships>
</file>

<file path=ppt/slides/_rels/slide9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76.png"/><Relationship Id="rId4" Type="http://schemas.openxmlformats.org/officeDocument/2006/relationships/image" Target="../media/image7.jpg"/></Relationships>
</file>

<file path=ppt/slides/_rels/slide9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8284" cy="6857999"/>
          </a:xfrm>
          <a:prstGeom prst="rect">
            <a:avLst/>
          </a:prstGeom>
        </p:spPr>
      </p:pic>
      <p:sp>
        <p:nvSpPr>
          <p:cNvPr id="5" name="TextBox 4">
            <a:extLst>
              <a:ext uri="{FF2B5EF4-FFF2-40B4-BE49-F238E27FC236}">
                <a16:creationId xmlns:a16="http://schemas.microsoft.com/office/drawing/2014/main" id="{D3CBFF0F-280B-43A7-8C33-B7CBB41B455A}"/>
              </a:ext>
            </a:extLst>
          </p:cNvPr>
          <p:cNvSpPr txBox="1"/>
          <p:nvPr/>
        </p:nvSpPr>
        <p:spPr>
          <a:xfrm>
            <a:off x="2508674" y="1037667"/>
            <a:ext cx="6765722" cy="830997"/>
          </a:xfrm>
          <a:prstGeom prst="rect">
            <a:avLst/>
          </a:prstGeom>
          <a:noFill/>
        </p:spPr>
        <p:txBody>
          <a:bodyPr wrap="square" rtlCol="0">
            <a:spAutoFit/>
          </a:bodyPr>
          <a:lstStyle/>
          <a:p>
            <a:pPr algn="ctr"/>
            <a:r>
              <a:rPr lang="en-US" sz="2400" dirty="0">
                <a:solidFill>
                  <a:srgbClr val="D0A955"/>
                </a:solidFill>
                <a:latin typeface="Open Sans Extrabold" panose="020B0906030804020204" pitchFamily="34" charset="0"/>
                <a:ea typeface="Open Sans Extrabold" panose="020B0906030804020204" pitchFamily="34" charset="0"/>
                <a:cs typeface="Open Sans Extrabold" panose="020B0906030804020204" pitchFamily="34" charset="0"/>
              </a:rPr>
              <a:t>BỘ SÁCH GIÁO KHOA</a:t>
            </a:r>
          </a:p>
          <a:p>
            <a:pPr algn="ctr"/>
            <a:r>
              <a:rPr lang="en-US" sz="2400" dirty="0">
                <a:solidFill>
                  <a:srgbClr val="72BE43"/>
                </a:solidFill>
                <a:latin typeface="Open Sans Extrabold" panose="020B0906030804020204" pitchFamily="34" charset="0"/>
                <a:ea typeface="Open Sans Extrabold" panose="020B0906030804020204" pitchFamily="34" charset="0"/>
                <a:cs typeface="Open Sans Extrabold" panose="020B0906030804020204" pitchFamily="34" charset="0"/>
              </a:rPr>
              <a:t>KẾT NỐI TRI THỨC VỚI CUỘC SỐNG</a:t>
            </a:r>
          </a:p>
        </p:txBody>
      </p:sp>
      <p:pic>
        <p:nvPicPr>
          <p:cNvPr id="6" name="Picture 5">
            <a:extLst>
              <a:ext uri="{FF2B5EF4-FFF2-40B4-BE49-F238E27FC236}">
                <a16:creationId xmlns:a16="http://schemas.microsoft.com/office/drawing/2014/main" id="{6A5C0F38-3988-40ED-A9FC-498110CEE93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05907" y="1951007"/>
            <a:ext cx="1371256" cy="495112"/>
          </a:xfrm>
          <a:prstGeom prst="rect">
            <a:avLst/>
          </a:prstGeom>
        </p:spPr>
      </p:pic>
      <p:sp>
        <p:nvSpPr>
          <p:cNvPr id="7" name="TextBox 6">
            <a:extLst>
              <a:ext uri="{FF2B5EF4-FFF2-40B4-BE49-F238E27FC236}">
                <a16:creationId xmlns:a16="http://schemas.microsoft.com/office/drawing/2014/main" id="{18F602BB-E207-4B94-9870-1007948A2EA5}"/>
              </a:ext>
            </a:extLst>
          </p:cNvPr>
          <p:cNvSpPr txBox="1"/>
          <p:nvPr/>
        </p:nvSpPr>
        <p:spPr>
          <a:xfrm>
            <a:off x="5214873" y="1985039"/>
            <a:ext cx="1371255" cy="430887"/>
          </a:xfrm>
          <a:prstGeom prst="rect">
            <a:avLst/>
          </a:prstGeom>
          <a:noFill/>
        </p:spPr>
        <p:txBody>
          <a:bodyPr wrap="square" rtlCol="0">
            <a:spAutoFit/>
          </a:bodyPr>
          <a:lstStyle/>
          <a:p>
            <a:pPr algn="ctr"/>
            <a:r>
              <a:rPr lang="en-US" sz="2200" dirty="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rPr>
              <a:t>LỚP 12</a:t>
            </a:r>
          </a:p>
        </p:txBody>
      </p:sp>
      <p:pic>
        <p:nvPicPr>
          <p:cNvPr id="3" name="Picture 2" descr="A collection of colorful books&#10;&#10;Description automatically generated">
            <a:extLst>
              <a:ext uri="{FF2B5EF4-FFF2-40B4-BE49-F238E27FC236}">
                <a16:creationId xmlns:a16="http://schemas.microsoft.com/office/drawing/2014/main" id="{D184311E-77EF-87AD-7927-FD8BD73558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20162" y="1037667"/>
            <a:ext cx="9160676" cy="6476190"/>
          </a:xfrm>
          <a:prstGeom prst="rect">
            <a:avLst/>
          </a:prstGeom>
        </p:spPr>
      </p:pic>
    </p:spTree>
    <p:extLst>
      <p:ext uri="{BB962C8B-B14F-4D97-AF65-F5344CB8AC3E}">
        <p14:creationId xmlns:p14="http://schemas.microsoft.com/office/powerpoint/2010/main" val="6558751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665" y="55418"/>
            <a:ext cx="12205665" cy="68580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1596" y="357585"/>
            <a:ext cx="2273924" cy="420082"/>
          </a:xfrm>
          <a:prstGeom prst="rect">
            <a:avLst/>
          </a:prstGeom>
        </p:spPr>
      </p:pic>
      <p:sp>
        <p:nvSpPr>
          <p:cNvPr id="12" name="Rectangle 11"/>
          <p:cNvSpPr/>
          <p:nvPr/>
        </p:nvSpPr>
        <p:spPr>
          <a:xfrm>
            <a:off x="931612" y="961537"/>
            <a:ext cx="5065810" cy="523220"/>
          </a:xfrm>
          <a:prstGeom prst="rect">
            <a:avLst/>
          </a:prstGeom>
        </p:spPr>
        <p:txBody>
          <a:bodyPr wrap="none">
            <a:spAutoFit/>
          </a:bodyPr>
          <a:lstStyle/>
          <a:p>
            <a:pPr>
              <a:defRPr/>
            </a:pPr>
            <a:r>
              <a:rPr lang="en-US" altLang="en-US" sz="2800" b="1" dirty="0">
                <a:solidFill>
                  <a:srgbClr val="00B050"/>
                </a:solidFill>
                <a:latin typeface="Tahoma" panose="020B0604030504040204" pitchFamily="34" charset="0"/>
                <a:ea typeface="Tahoma" panose="020B0604030504040204" pitchFamily="34" charset="0"/>
                <a:cs typeface="Tahoma" panose="020B0604030504040204" pitchFamily="34" charset="0"/>
              </a:rPr>
              <a:t>I</a:t>
            </a:r>
            <a:r>
              <a:rPr lang="vi-VN" altLang="en-US" sz="2800" b="1" dirty="0">
                <a:solidFill>
                  <a:srgbClr val="00B050"/>
                </a:solidFill>
                <a:latin typeface="Tahoma" panose="020B0604030504040204" pitchFamily="34" charset="0"/>
                <a:ea typeface="Tahoma" panose="020B0604030504040204" pitchFamily="34" charset="0"/>
                <a:cs typeface="Tahoma" panose="020B0604030504040204" pitchFamily="34" charset="0"/>
              </a:rPr>
              <a:t>I</a:t>
            </a:r>
            <a:r>
              <a:rPr lang="en-US" altLang="en-US" sz="2800" b="1" dirty="0">
                <a:solidFill>
                  <a:srgbClr val="00B050"/>
                </a:solidFill>
                <a:latin typeface="Tahoma" panose="020B0604030504040204" pitchFamily="34" charset="0"/>
                <a:ea typeface="Tahoma" panose="020B0604030504040204" pitchFamily="34" charset="0"/>
                <a:cs typeface="Tahoma" panose="020B0604030504040204" pitchFamily="34" charset="0"/>
              </a:rPr>
              <a:t>. QUAN ĐIỂM BIÊN SOẠN</a:t>
            </a:r>
          </a:p>
        </p:txBody>
      </p:sp>
      <p:sp>
        <p:nvSpPr>
          <p:cNvPr id="14" name="Subtitle 2"/>
          <p:cNvSpPr txBox="1">
            <a:spLocks/>
          </p:cNvSpPr>
          <p:nvPr/>
        </p:nvSpPr>
        <p:spPr bwMode="auto">
          <a:xfrm>
            <a:off x="949901" y="2169526"/>
            <a:ext cx="10224067" cy="838850"/>
          </a:xfrm>
          <a:prstGeom prst="rect">
            <a:avLst/>
          </a:prstGeom>
          <a:noFill/>
          <a:ln>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lvl1pPr marL="273050" indent="-273050" algn="l" rtl="0" eaLnBrk="0" fontAlgn="base" hangingPunct="0">
              <a:spcBef>
                <a:spcPct val="20000"/>
              </a:spcBef>
              <a:spcAft>
                <a:spcPct val="0"/>
              </a:spcAft>
              <a:buClr>
                <a:schemeClr val="accent1"/>
              </a:buClr>
              <a:buSzPct val="100000"/>
              <a:buFont typeface="Symbol" pitchFamily="18" charset="2"/>
              <a:buChar char=""/>
              <a:defRPr sz="2400" kern="1200">
                <a:solidFill>
                  <a:schemeClr val="tx2"/>
                </a:solidFill>
                <a:latin typeface="+mn-lt"/>
                <a:ea typeface="+mn-ea"/>
                <a:cs typeface="+mn-cs"/>
              </a:defRPr>
            </a:lvl1pPr>
            <a:lvl2pPr marL="576263" indent="-273050" algn="l" rtl="0" eaLnBrk="0" fontAlgn="base" hangingPunct="0">
              <a:spcBef>
                <a:spcPct val="20000"/>
              </a:spcBef>
              <a:spcAft>
                <a:spcPct val="0"/>
              </a:spcAft>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rtl="0" eaLnBrk="0" fontAlgn="base" hangingPunct="0">
              <a:spcBef>
                <a:spcPct val="20000"/>
              </a:spcBef>
              <a:spcAft>
                <a:spcPct val="0"/>
              </a:spcAft>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rtl="0" eaLnBrk="0" fontAlgn="base" hangingPunct="0">
              <a:spcBef>
                <a:spcPct val="20000"/>
              </a:spcBef>
              <a:spcAft>
                <a:spcPct val="0"/>
              </a:spcAft>
              <a:buClr>
                <a:schemeClr val="accent1"/>
              </a:buClr>
              <a:buSzPct val="100000"/>
              <a:buFont typeface="Symbol" pitchFamily="18" charset="2"/>
              <a:buChar char=""/>
              <a:defRPr kern="1200">
                <a:solidFill>
                  <a:schemeClr val="tx2"/>
                </a:solidFill>
                <a:latin typeface="+mn-lt"/>
                <a:ea typeface="+mn-ea"/>
                <a:cs typeface="+mn-cs"/>
              </a:defRPr>
            </a:lvl4pPr>
            <a:lvl5pPr marL="1462088" indent="-228600" algn="l" rtl="0" eaLnBrk="0" fontAlgn="base" hangingPunct="0">
              <a:spcBef>
                <a:spcPct val="20000"/>
              </a:spcBef>
              <a:spcAft>
                <a:spcPct val="0"/>
              </a:spcAft>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marL="0" indent="0" eaLnBrk="1" fontAlgn="ctr" hangingPunct="1">
              <a:lnSpc>
                <a:spcPct val="170000"/>
              </a:lnSpc>
              <a:buNone/>
              <a:defRPr/>
            </a:pPr>
            <a:r>
              <a:rPr lang="en-US" altLang="en-US"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altLang="en-US" b="1" dirty="0" err="1">
                <a:solidFill>
                  <a:schemeClr val="tx1"/>
                </a:solidFill>
                <a:latin typeface="Tahoma" panose="020B0604030504040204" pitchFamily="34" charset="0"/>
                <a:ea typeface="Tahoma" panose="020B0604030504040204" pitchFamily="34" charset="0"/>
                <a:cs typeface="Tahoma" panose="020B0604030504040204" pitchFamily="34" charset="0"/>
              </a:rPr>
              <a:t>Tuân</a:t>
            </a:r>
            <a:r>
              <a:rPr lang="en-US" altLang="en-US"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altLang="en-US" b="1" dirty="0" err="1">
                <a:solidFill>
                  <a:schemeClr val="tx1"/>
                </a:solidFill>
                <a:latin typeface="Tahoma" panose="020B0604030504040204" pitchFamily="34" charset="0"/>
                <a:ea typeface="Tahoma" panose="020B0604030504040204" pitchFamily="34" charset="0"/>
                <a:cs typeface="Tahoma" panose="020B0604030504040204" pitchFamily="34" charset="0"/>
              </a:rPr>
              <a:t>thủ</a:t>
            </a:r>
            <a:r>
              <a:rPr lang="en-US" altLang="en-US"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altLang="en-US" b="1" dirty="0" err="1">
                <a:solidFill>
                  <a:schemeClr val="tx1"/>
                </a:solidFill>
                <a:latin typeface="Tahoma" panose="020B0604030504040204" pitchFamily="34" charset="0"/>
                <a:ea typeface="Tahoma" panose="020B0604030504040204" pitchFamily="34" charset="0"/>
                <a:cs typeface="Tahoma" panose="020B0604030504040204" pitchFamily="34" charset="0"/>
              </a:rPr>
              <a:t>định</a:t>
            </a:r>
            <a:r>
              <a:rPr lang="en-US" altLang="en-US"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altLang="en-US" b="1" dirty="0" err="1">
                <a:solidFill>
                  <a:schemeClr val="tx1"/>
                </a:solidFill>
                <a:latin typeface="Tahoma" panose="020B0604030504040204" pitchFamily="34" charset="0"/>
                <a:ea typeface="Tahoma" panose="020B0604030504040204" pitchFamily="34" charset="0"/>
                <a:cs typeface="Tahoma" panose="020B0604030504040204" pitchFamily="34" charset="0"/>
              </a:rPr>
              <a:t>hướng</a:t>
            </a:r>
            <a:r>
              <a:rPr lang="en-US" altLang="en-US"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altLang="en-US" b="1" dirty="0" err="1">
                <a:solidFill>
                  <a:schemeClr val="tx1"/>
                </a:solidFill>
                <a:latin typeface="Tahoma" panose="020B0604030504040204" pitchFamily="34" charset="0"/>
                <a:ea typeface="Tahoma" panose="020B0604030504040204" pitchFamily="34" charset="0"/>
                <a:cs typeface="Tahoma" panose="020B0604030504040204" pitchFamily="34" charset="0"/>
              </a:rPr>
              <a:t>đổi</a:t>
            </a:r>
            <a:r>
              <a:rPr lang="en-US" altLang="en-US"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altLang="en-US" b="1" dirty="0" err="1">
                <a:solidFill>
                  <a:schemeClr val="tx1"/>
                </a:solidFill>
                <a:latin typeface="Tahoma" panose="020B0604030504040204" pitchFamily="34" charset="0"/>
                <a:ea typeface="Tahoma" panose="020B0604030504040204" pitchFamily="34" charset="0"/>
                <a:cs typeface="Tahoma" panose="020B0604030504040204" pitchFamily="34" charset="0"/>
              </a:rPr>
              <a:t>mới</a:t>
            </a:r>
            <a:r>
              <a:rPr lang="en-US" altLang="en-US"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altLang="en-US" b="1" dirty="0" err="1">
                <a:solidFill>
                  <a:schemeClr val="tx1"/>
                </a:solidFill>
                <a:latin typeface="Tahoma" panose="020B0604030504040204" pitchFamily="34" charset="0"/>
                <a:ea typeface="Tahoma" panose="020B0604030504040204" pitchFamily="34" charset="0"/>
                <a:cs typeface="Tahoma" panose="020B0604030504040204" pitchFamily="34" charset="0"/>
              </a:rPr>
              <a:t>giáo</a:t>
            </a:r>
            <a:r>
              <a:rPr lang="en-US" altLang="en-US"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altLang="en-US" b="1" dirty="0" err="1">
                <a:solidFill>
                  <a:schemeClr val="tx1"/>
                </a:solidFill>
                <a:latin typeface="Tahoma" panose="020B0604030504040204" pitchFamily="34" charset="0"/>
                <a:ea typeface="Tahoma" panose="020B0604030504040204" pitchFamily="34" charset="0"/>
                <a:cs typeface="Tahoma" panose="020B0604030504040204" pitchFamily="34" charset="0"/>
              </a:rPr>
              <a:t>dục</a:t>
            </a:r>
            <a:r>
              <a:rPr lang="en-US" altLang="en-US"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altLang="en-US" b="1" dirty="0" err="1">
                <a:solidFill>
                  <a:schemeClr val="tx1"/>
                </a:solidFill>
                <a:latin typeface="Tahoma" panose="020B0604030504040204" pitchFamily="34" charset="0"/>
                <a:ea typeface="Tahoma" panose="020B0604030504040204" pitchFamily="34" charset="0"/>
                <a:cs typeface="Tahoma" panose="020B0604030504040204" pitchFamily="34" charset="0"/>
              </a:rPr>
              <a:t>phổ</a:t>
            </a:r>
            <a:r>
              <a:rPr lang="en-US" altLang="en-US"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altLang="en-US" b="1" dirty="0" err="1">
                <a:solidFill>
                  <a:schemeClr val="tx1"/>
                </a:solidFill>
                <a:latin typeface="Tahoma" panose="020B0604030504040204" pitchFamily="34" charset="0"/>
                <a:ea typeface="Tahoma" panose="020B0604030504040204" pitchFamily="34" charset="0"/>
                <a:cs typeface="Tahoma" panose="020B0604030504040204" pitchFamily="34" charset="0"/>
              </a:rPr>
              <a:t>thông</a:t>
            </a:r>
            <a:r>
              <a:rPr lang="en-US" altLang="en-US" b="1" dirty="0">
                <a:solidFill>
                  <a:schemeClr val="tx1"/>
                </a:solidFill>
                <a:latin typeface="Tahoma" panose="020B0604030504040204" pitchFamily="34" charset="0"/>
                <a:ea typeface="Tahoma" panose="020B0604030504040204" pitchFamily="34" charset="0"/>
                <a:cs typeface="Tahoma" panose="020B0604030504040204" pitchFamily="34" charset="0"/>
              </a:rPr>
              <a:t>.</a:t>
            </a:r>
          </a:p>
        </p:txBody>
      </p:sp>
      <p:sp>
        <p:nvSpPr>
          <p:cNvPr id="17" name="Subtitle 2"/>
          <p:cNvSpPr txBox="1">
            <a:spLocks/>
          </p:cNvSpPr>
          <p:nvPr/>
        </p:nvSpPr>
        <p:spPr bwMode="auto">
          <a:xfrm>
            <a:off x="968189" y="2992486"/>
            <a:ext cx="10224067" cy="1414922"/>
          </a:xfrm>
          <a:prstGeom prst="rect">
            <a:avLst/>
          </a:prstGeom>
          <a:noFill/>
          <a:ln>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lvl1pPr marL="273050" indent="-273050" algn="l" rtl="0" eaLnBrk="0" fontAlgn="base" hangingPunct="0">
              <a:spcBef>
                <a:spcPct val="20000"/>
              </a:spcBef>
              <a:spcAft>
                <a:spcPct val="0"/>
              </a:spcAft>
              <a:buClr>
                <a:schemeClr val="accent1"/>
              </a:buClr>
              <a:buSzPct val="100000"/>
              <a:buFont typeface="Symbol" pitchFamily="18" charset="2"/>
              <a:buChar char=""/>
              <a:defRPr sz="2400" kern="1200">
                <a:solidFill>
                  <a:schemeClr val="tx2"/>
                </a:solidFill>
                <a:latin typeface="+mn-lt"/>
                <a:ea typeface="+mn-ea"/>
                <a:cs typeface="+mn-cs"/>
              </a:defRPr>
            </a:lvl1pPr>
            <a:lvl2pPr marL="576263" indent="-273050" algn="l" rtl="0" eaLnBrk="0" fontAlgn="base" hangingPunct="0">
              <a:spcBef>
                <a:spcPct val="20000"/>
              </a:spcBef>
              <a:spcAft>
                <a:spcPct val="0"/>
              </a:spcAft>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rtl="0" eaLnBrk="0" fontAlgn="base" hangingPunct="0">
              <a:spcBef>
                <a:spcPct val="20000"/>
              </a:spcBef>
              <a:spcAft>
                <a:spcPct val="0"/>
              </a:spcAft>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rtl="0" eaLnBrk="0" fontAlgn="base" hangingPunct="0">
              <a:spcBef>
                <a:spcPct val="20000"/>
              </a:spcBef>
              <a:spcAft>
                <a:spcPct val="0"/>
              </a:spcAft>
              <a:buClr>
                <a:schemeClr val="accent1"/>
              </a:buClr>
              <a:buSzPct val="100000"/>
              <a:buFont typeface="Symbol" pitchFamily="18" charset="2"/>
              <a:buChar char=""/>
              <a:defRPr kern="1200">
                <a:solidFill>
                  <a:schemeClr val="tx2"/>
                </a:solidFill>
                <a:latin typeface="+mn-lt"/>
                <a:ea typeface="+mn-ea"/>
                <a:cs typeface="+mn-cs"/>
              </a:defRPr>
            </a:lvl4pPr>
            <a:lvl5pPr marL="1462088" indent="-228600" algn="l" rtl="0" eaLnBrk="0" fontAlgn="base" hangingPunct="0">
              <a:spcBef>
                <a:spcPct val="20000"/>
              </a:spcBef>
              <a:spcAft>
                <a:spcPct val="0"/>
              </a:spcAft>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marL="228600" indent="-228600" algn="just" eaLnBrk="1" fontAlgn="ctr" hangingPunct="1">
              <a:lnSpc>
                <a:spcPct val="170000"/>
              </a:lnSpc>
              <a:buNone/>
              <a:defRPr/>
            </a:pPr>
            <a:r>
              <a:rPr lang="en-US" altLang="en-US"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altLang="en-US" b="1" dirty="0" err="1">
                <a:solidFill>
                  <a:schemeClr val="tx1"/>
                </a:solidFill>
                <a:latin typeface="Tahoma" panose="020B0604030504040204" pitchFamily="34" charset="0"/>
                <a:ea typeface="Tahoma" panose="020B0604030504040204" pitchFamily="34" charset="0"/>
                <a:cs typeface="Tahoma" panose="020B0604030504040204" pitchFamily="34" charset="0"/>
              </a:rPr>
              <a:t>Bám</a:t>
            </a:r>
            <a:r>
              <a:rPr lang="en-US" altLang="en-US"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altLang="en-US" b="1" dirty="0" err="1">
                <a:solidFill>
                  <a:schemeClr val="tx1"/>
                </a:solidFill>
                <a:latin typeface="Tahoma" panose="020B0604030504040204" pitchFamily="34" charset="0"/>
                <a:ea typeface="Tahoma" panose="020B0604030504040204" pitchFamily="34" charset="0"/>
                <a:cs typeface="Tahoma" panose="020B0604030504040204" pitchFamily="34" charset="0"/>
              </a:rPr>
              <a:t>sát</a:t>
            </a:r>
            <a:r>
              <a:rPr lang="en-US" altLang="en-US"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altLang="en-US" b="1" dirty="0" err="1">
                <a:solidFill>
                  <a:schemeClr val="tx1"/>
                </a:solidFill>
                <a:latin typeface="Tahoma" panose="020B0604030504040204" pitchFamily="34" charset="0"/>
                <a:ea typeface="Tahoma" panose="020B0604030504040204" pitchFamily="34" charset="0"/>
                <a:cs typeface="Tahoma" panose="020B0604030504040204" pitchFamily="34" charset="0"/>
              </a:rPr>
              <a:t>các</a:t>
            </a:r>
            <a:r>
              <a:rPr lang="en-US" altLang="en-US"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altLang="en-US" b="1" dirty="0" err="1">
                <a:solidFill>
                  <a:schemeClr val="tx1"/>
                </a:solidFill>
                <a:latin typeface="Tahoma" panose="020B0604030504040204" pitchFamily="34" charset="0"/>
                <a:ea typeface="Tahoma" panose="020B0604030504040204" pitchFamily="34" charset="0"/>
                <a:cs typeface="Tahoma" panose="020B0604030504040204" pitchFamily="34" charset="0"/>
              </a:rPr>
              <a:t>tiêu</a:t>
            </a:r>
            <a:r>
              <a:rPr lang="en-US" altLang="en-US"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altLang="en-US" b="1" dirty="0" err="1">
                <a:solidFill>
                  <a:schemeClr val="tx1"/>
                </a:solidFill>
                <a:latin typeface="Tahoma" panose="020B0604030504040204" pitchFamily="34" charset="0"/>
                <a:ea typeface="Tahoma" panose="020B0604030504040204" pitchFamily="34" charset="0"/>
                <a:cs typeface="Tahoma" panose="020B0604030504040204" pitchFamily="34" charset="0"/>
              </a:rPr>
              <a:t>chuẩn</a:t>
            </a:r>
            <a:r>
              <a:rPr lang="en-US" altLang="en-US" b="1" dirty="0">
                <a:solidFill>
                  <a:schemeClr val="tx1"/>
                </a:solidFill>
                <a:latin typeface="Tahoma" panose="020B0604030504040204" pitchFamily="34" charset="0"/>
                <a:ea typeface="Tahoma" panose="020B0604030504040204" pitchFamily="34" charset="0"/>
                <a:cs typeface="Tahoma" panose="020B0604030504040204" pitchFamily="34" charset="0"/>
              </a:rPr>
              <a:t> SGK </a:t>
            </a:r>
            <a:r>
              <a:rPr lang="en-US" altLang="en-US" b="1" dirty="0" err="1">
                <a:solidFill>
                  <a:schemeClr val="tx1"/>
                </a:solidFill>
                <a:latin typeface="Tahoma" panose="020B0604030504040204" pitchFamily="34" charset="0"/>
                <a:ea typeface="Tahoma" panose="020B0604030504040204" pitchFamily="34" charset="0"/>
                <a:cs typeface="Tahoma" panose="020B0604030504040204" pitchFamily="34" charset="0"/>
              </a:rPr>
              <a:t>theo</a:t>
            </a:r>
            <a:r>
              <a:rPr lang="en-US" altLang="en-US"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altLang="en-US" b="1" dirty="0" err="1">
                <a:solidFill>
                  <a:schemeClr val="tx1"/>
                </a:solidFill>
                <a:latin typeface="Tahoma" panose="020B0604030504040204" pitchFamily="34" charset="0"/>
                <a:ea typeface="Tahoma" panose="020B0604030504040204" pitchFamily="34" charset="0"/>
                <a:cs typeface="Tahoma" panose="020B0604030504040204" pitchFamily="34" charset="0"/>
              </a:rPr>
              <a:t>Thông</a:t>
            </a:r>
            <a:r>
              <a:rPr lang="en-US" altLang="en-US"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altLang="en-US" b="1" dirty="0" err="1">
                <a:solidFill>
                  <a:schemeClr val="tx1"/>
                </a:solidFill>
                <a:latin typeface="Tahoma" panose="020B0604030504040204" pitchFamily="34" charset="0"/>
                <a:ea typeface="Tahoma" panose="020B0604030504040204" pitchFamily="34" charset="0"/>
                <a:cs typeface="Tahoma" panose="020B0604030504040204" pitchFamily="34" charset="0"/>
              </a:rPr>
              <a:t>tư</a:t>
            </a:r>
            <a:r>
              <a:rPr lang="en-US" altLang="en-US"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altLang="en-US" b="1" dirty="0" err="1">
                <a:solidFill>
                  <a:schemeClr val="tx1"/>
                </a:solidFill>
                <a:latin typeface="Tahoma" panose="020B0604030504040204" pitchFamily="34" charset="0"/>
                <a:ea typeface="Tahoma" panose="020B0604030504040204" pitchFamily="34" charset="0"/>
                <a:cs typeface="Tahoma" panose="020B0604030504040204" pitchFamily="34" charset="0"/>
              </a:rPr>
              <a:t>số</a:t>
            </a:r>
            <a:r>
              <a:rPr lang="en-US" altLang="en-US" b="1" dirty="0">
                <a:solidFill>
                  <a:schemeClr val="tx1"/>
                </a:solidFill>
                <a:latin typeface="Tahoma" panose="020B0604030504040204" pitchFamily="34" charset="0"/>
                <a:ea typeface="Tahoma" panose="020B0604030504040204" pitchFamily="34" charset="0"/>
                <a:cs typeface="Tahoma" panose="020B0604030504040204" pitchFamily="34" charset="0"/>
              </a:rPr>
              <a:t> 33/2017/TT </a:t>
            </a:r>
            <a:r>
              <a:rPr lang="en-US" altLang="en-US" b="1" dirty="0" err="1">
                <a:solidFill>
                  <a:schemeClr val="tx1"/>
                </a:solidFill>
                <a:latin typeface="Tahoma" panose="020B0604030504040204" pitchFamily="34" charset="0"/>
                <a:ea typeface="Tahoma" panose="020B0604030504040204" pitchFamily="34" charset="0"/>
                <a:cs typeface="Tahoma" panose="020B0604030504040204" pitchFamily="34" charset="0"/>
              </a:rPr>
              <a:t>của</a:t>
            </a:r>
            <a:r>
              <a:rPr lang="en-US" altLang="en-US"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altLang="en-US" b="1" dirty="0" err="1">
                <a:solidFill>
                  <a:schemeClr val="tx1"/>
                </a:solidFill>
                <a:latin typeface="Tahoma" panose="020B0604030504040204" pitchFamily="34" charset="0"/>
                <a:ea typeface="Tahoma" panose="020B0604030504040204" pitchFamily="34" charset="0"/>
                <a:cs typeface="Tahoma" panose="020B0604030504040204" pitchFamily="34" charset="0"/>
              </a:rPr>
              <a:t>Bộ</a:t>
            </a:r>
            <a:r>
              <a:rPr lang="en-US" altLang="en-US"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altLang="en-US" b="1" dirty="0" err="1">
                <a:solidFill>
                  <a:schemeClr val="tx1"/>
                </a:solidFill>
                <a:latin typeface="Tahoma" panose="020B0604030504040204" pitchFamily="34" charset="0"/>
                <a:ea typeface="Tahoma" panose="020B0604030504040204" pitchFamily="34" charset="0"/>
                <a:cs typeface="Tahoma" panose="020B0604030504040204" pitchFamily="34" charset="0"/>
              </a:rPr>
              <a:t>Giáo</a:t>
            </a:r>
            <a:r>
              <a:rPr lang="en-US" altLang="en-US"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altLang="en-US" b="1" dirty="0" err="1">
                <a:solidFill>
                  <a:schemeClr val="tx1"/>
                </a:solidFill>
                <a:latin typeface="Tahoma" panose="020B0604030504040204" pitchFamily="34" charset="0"/>
                <a:ea typeface="Tahoma" panose="020B0604030504040204" pitchFamily="34" charset="0"/>
                <a:cs typeface="Tahoma" panose="020B0604030504040204" pitchFamily="34" charset="0"/>
              </a:rPr>
              <a:t>dục</a:t>
            </a:r>
            <a:r>
              <a:rPr lang="en-US" altLang="en-US"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altLang="en-US" b="1" dirty="0" err="1">
                <a:solidFill>
                  <a:schemeClr val="tx1"/>
                </a:solidFill>
                <a:latin typeface="Tahoma" panose="020B0604030504040204" pitchFamily="34" charset="0"/>
                <a:ea typeface="Tahoma" panose="020B0604030504040204" pitchFamily="34" charset="0"/>
                <a:cs typeface="Tahoma" panose="020B0604030504040204" pitchFamily="34" charset="0"/>
              </a:rPr>
              <a:t>và</a:t>
            </a:r>
            <a:r>
              <a:rPr lang="en-US" altLang="en-US"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altLang="en-US" b="1" dirty="0" err="1">
                <a:solidFill>
                  <a:schemeClr val="tx1"/>
                </a:solidFill>
                <a:latin typeface="Tahoma" panose="020B0604030504040204" pitchFamily="34" charset="0"/>
                <a:ea typeface="Tahoma" panose="020B0604030504040204" pitchFamily="34" charset="0"/>
                <a:cs typeface="Tahoma" panose="020B0604030504040204" pitchFamily="34" charset="0"/>
              </a:rPr>
              <a:t>Đào</a:t>
            </a:r>
            <a:r>
              <a:rPr lang="en-US" altLang="en-US"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altLang="en-US" b="1" dirty="0" err="1">
                <a:solidFill>
                  <a:schemeClr val="tx1"/>
                </a:solidFill>
                <a:latin typeface="Tahoma" panose="020B0604030504040204" pitchFamily="34" charset="0"/>
                <a:ea typeface="Tahoma" panose="020B0604030504040204" pitchFamily="34" charset="0"/>
                <a:cs typeface="Tahoma" panose="020B0604030504040204" pitchFamily="34" charset="0"/>
              </a:rPr>
              <a:t>tạo</a:t>
            </a:r>
            <a:r>
              <a:rPr lang="en-US" altLang="en-US"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altLang="en-US" b="1" dirty="0" err="1">
                <a:solidFill>
                  <a:srgbClr val="FF0000"/>
                </a:solidFill>
                <a:latin typeface="Tahoma" panose="020B0604030504040204" pitchFamily="34" charset="0"/>
                <a:ea typeface="Tahoma" panose="020B0604030504040204" pitchFamily="34" charset="0"/>
                <a:cs typeface="Tahoma" panose="020B0604030504040204" pitchFamily="34" charset="0"/>
              </a:rPr>
              <a:t>Cụ</a:t>
            </a:r>
            <a:r>
              <a:rPr lang="en-US" altLang="en-US"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altLang="en-US" b="1" dirty="0" err="1">
                <a:solidFill>
                  <a:srgbClr val="FF0000"/>
                </a:solidFill>
                <a:latin typeface="Tahoma" panose="020B0604030504040204" pitchFamily="34" charset="0"/>
                <a:ea typeface="Tahoma" panose="020B0604030504040204" pitchFamily="34" charset="0"/>
                <a:cs typeface="Tahoma" panose="020B0604030504040204" pitchFamily="34" charset="0"/>
              </a:rPr>
              <a:t>thể</a:t>
            </a:r>
            <a:r>
              <a:rPr lang="en-US" altLang="en-US" b="1" dirty="0">
                <a:solidFill>
                  <a:srgbClr val="FF0000"/>
                </a:solidFill>
                <a:latin typeface="Tahoma" panose="020B0604030504040204" pitchFamily="34" charset="0"/>
                <a:ea typeface="Tahoma" panose="020B0604030504040204" pitchFamily="34" charset="0"/>
                <a:cs typeface="Tahoma" panose="020B0604030504040204" pitchFamily="34" charset="0"/>
              </a:rPr>
              <a:t> qua 13 </a:t>
            </a:r>
            <a:r>
              <a:rPr lang="en-US" altLang="en-US" b="1" dirty="0" err="1">
                <a:solidFill>
                  <a:srgbClr val="FF0000"/>
                </a:solidFill>
                <a:latin typeface="Tahoma" panose="020B0604030504040204" pitchFamily="34" charset="0"/>
                <a:ea typeface="Tahoma" panose="020B0604030504040204" pitchFamily="34" charset="0"/>
                <a:cs typeface="Tahoma" panose="020B0604030504040204" pitchFamily="34" charset="0"/>
              </a:rPr>
              <a:t>tiêu</a:t>
            </a:r>
            <a:r>
              <a:rPr lang="en-US" altLang="en-US"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altLang="en-US" b="1" dirty="0" err="1">
                <a:solidFill>
                  <a:srgbClr val="FF0000"/>
                </a:solidFill>
                <a:latin typeface="Tahoma" panose="020B0604030504040204" pitchFamily="34" charset="0"/>
                <a:ea typeface="Tahoma" panose="020B0604030504040204" pitchFamily="34" charset="0"/>
                <a:cs typeface="Tahoma" panose="020B0604030504040204" pitchFamily="34" charset="0"/>
              </a:rPr>
              <a:t>chuẩn</a:t>
            </a:r>
            <a:r>
              <a:rPr lang="en-US" altLang="en-US" b="1" dirty="0">
                <a:solidFill>
                  <a:srgbClr val="FF0000"/>
                </a:solidFill>
                <a:latin typeface="Tahoma" panose="020B0604030504040204" pitchFamily="34" charset="0"/>
                <a:ea typeface="Tahoma" panose="020B0604030504040204" pitchFamily="34" charset="0"/>
                <a:cs typeface="Tahoma" panose="020B0604030504040204" pitchFamily="34" charset="0"/>
              </a:rPr>
              <a:t>, 40 </a:t>
            </a:r>
            <a:r>
              <a:rPr lang="en-US" altLang="en-US" b="1" dirty="0" err="1">
                <a:solidFill>
                  <a:srgbClr val="FF0000"/>
                </a:solidFill>
                <a:latin typeface="Tahoma" panose="020B0604030504040204" pitchFamily="34" charset="0"/>
                <a:ea typeface="Tahoma" panose="020B0604030504040204" pitchFamily="34" charset="0"/>
                <a:cs typeface="Tahoma" panose="020B0604030504040204" pitchFamily="34" charset="0"/>
              </a:rPr>
              <a:t>chỉ</a:t>
            </a:r>
            <a:r>
              <a:rPr lang="en-US" altLang="en-US"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altLang="en-US" b="1" dirty="0" err="1">
                <a:solidFill>
                  <a:srgbClr val="FF0000"/>
                </a:solidFill>
                <a:latin typeface="Tahoma" panose="020B0604030504040204" pitchFamily="34" charset="0"/>
                <a:ea typeface="Tahoma" panose="020B0604030504040204" pitchFamily="34" charset="0"/>
                <a:cs typeface="Tahoma" panose="020B0604030504040204" pitchFamily="34" charset="0"/>
              </a:rPr>
              <a:t>báo</a:t>
            </a:r>
            <a:r>
              <a:rPr lang="en-US" altLang="en-US" b="1" dirty="0">
                <a:solidFill>
                  <a:srgbClr val="FF0000"/>
                </a:solidFill>
                <a:latin typeface="Tahoma" panose="020B0604030504040204" pitchFamily="34" charset="0"/>
                <a:ea typeface="Tahoma" panose="020B0604030504040204" pitchFamily="34" charset="0"/>
                <a:cs typeface="Tahoma" panose="020B0604030504040204" pitchFamily="34" charset="0"/>
              </a:rPr>
              <a:t>.</a:t>
            </a:r>
          </a:p>
        </p:txBody>
      </p:sp>
      <p:grpSp>
        <p:nvGrpSpPr>
          <p:cNvPr id="2" name="Group 1"/>
          <p:cNvGrpSpPr/>
          <p:nvPr/>
        </p:nvGrpSpPr>
        <p:grpSpPr>
          <a:xfrm>
            <a:off x="904181" y="1645920"/>
            <a:ext cx="9227371" cy="758952"/>
            <a:chOff x="904181" y="1645920"/>
            <a:chExt cx="9227371" cy="758952"/>
          </a:xfrm>
        </p:grpSpPr>
        <p:sp>
          <p:nvSpPr>
            <p:cNvPr id="13" name="Subtitle 2"/>
            <p:cNvSpPr txBox="1">
              <a:spLocks/>
            </p:cNvSpPr>
            <p:nvPr/>
          </p:nvSpPr>
          <p:spPr bwMode="auto">
            <a:xfrm>
              <a:off x="904181" y="1645920"/>
              <a:ext cx="9227371" cy="758952"/>
            </a:xfrm>
            <a:prstGeom prst="rect">
              <a:avLst/>
            </a:prstGeom>
            <a:noFill/>
            <a:ln>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marL="273050" indent="-273050" algn="l" rtl="0" eaLnBrk="0" fontAlgn="base" hangingPunct="0">
                <a:spcBef>
                  <a:spcPct val="20000"/>
                </a:spcBef>
                <a:spcAft>
                  <a:spcPct val="0"/>
                </a:spcAft>
                <a:buClr>
                  <a:schemeClr val="accent1"/>
                </a:buClr>
                <a:buSzPct val="100000"/>
                <a:buFont typeface="Symbol" pitchFamily="18" charset="2"/>
                <a:buChar char=""/>
                <a:defRPr sz="2400" kern="1200">
                  <a:solidFill>
                    <a:schemeClr val="tx2"/>
                  </a:solidFill>
                  <a:latin typeface="+mn-lt"/>
                  <a:ea typeface="+mn-ea"/>
                  <a:cs typeface="+mn-cs"/>
                </a:defRPr>
              </a:lvl1pPr>
              <a:lvl2pPr marL="576263" indent="-273050" algn="l" rtl="0" eaLnBrk="0" fontAlgn="base" hangingPunct="0">
                <a:spcBef>
                  <a:spcPct val="20000"/>
                </a:spcBef>
                <a:spcAft>
                  <a:spcPct val="0"/>
                </a:spcAft>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rtl="0" eaLnBrk="0" fontAlgn="base" hangingPunct="0">
                <a:spcBef>
                  <a:spcPct val="20000"/>
                </a:spcBef>
                <a:spcAft>
                  <a:spcPct val="0"/>
                </a:spcAft>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rtl="0" eaLnBrk="0" fontAlgn="base" hangingPunct="0">
                <a:spcBef>
                  <a:spcPct val="20000"/>
                </a:spcBef>
                <a:spcAft>
                  <a:spcPct val="0"/>
                </a:spcAft>
                <a:buClr>
                  <a:schemeClr val="accent1"/>
                </a:buClr>
                <a:buSzPct val="100000"/>
                <a:buFont typeface="Symbol" pitchFamily="18" charset="2"/>
                <a:buChar char=""/>
                <a:defRPr kern="1200">
                  <a:solidFill>
                    <a:schemeClr val="tx2"/>
                  </a:solidFill>
                  <a:latin typeface="+mn-lt"/>
                  <a:ea typeface="+mn-ea"/>
                  <a:cs typeface="+mn-cs"/>
                </a:defRPr>
              </a:lvl4pPr>
              <a:lvl5pPr marL="1462088" indent="-228600" algn="l" rtl="0" eaLnBrk="0" fontAlgn="base" hangingPunct="0">
                <a:spcBef>
                  <a:spcPct val="20000"/>
                </a:spcBef>
                <a:spcAft>
                  <a:spcPct val="0"/>
                </a:spcAft>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marL="0" indent="0" algn="just" eaLnBrk="1" fontAlgn="ctr" hangingPunct="1">
                <a:spcBef>
                  <a:spcPts val="600"/>
                </a:spcBef>
                <a:buNone/>
                <a:defRPr/>
              </a:pPr>
              <a:r>
                <a:rPr lang="en-US" altLang="en-US" b="1" dirty="0">
                  <a:solidFill>
                    <a:srgbClr val="0000FF"/>
                  </a:solidFill>
                  <a:latin typeface="Arial" pitchFamily="34" charset="0"/>
                  <a:cs typeface="Arial" pitchFamily="34" charset="0"/>
                </a:rPr>
                <a:t>      </a:t>
              </a:r>
              <a:r>
                <a:rPr lang="en-US" altLang="en-US" b="1" dirty="0">
                  <a:solidFill>
                    <a:srgbClr val="0000FF"/>
                  </a:solidFill>
                  <a:latin typeface="Tahoma" panose="020B0604030504040204" pitchFamily="34" charset="0"/>
                  <a:ea typeface="Tahoma" panose="020B0604030504040204" pitchFamily="34" charset="0"/>
                  <a:cs typeface="Tahoma" panose="020B0604030504040204" pitchFamily="34" charset="0"/>
                </a:rPr>
                <a:t>SGK </a:t>
              </a:r>
              <a:r>
                <a:rPr lang="vi-VN" altLang="en-US" b="1" dirty="0">
                  <a:solidFill>
                    <a:srgbClr val="0000FF"/>
                  </a:solidFill>
                  <a:latin typeface="Tahoma" panose="020B0604030504040204" pitchFamily="34" charset="0"/>
                  <a:ea typeface="Tahoma" panose="020B0604030504040204" pitchFamily="34" charset="0"/>
                  <a:cs typeface="Tahoma" panose="020B0604030504040204" pitchFamily="34" charset="0"/>
                </a:rPr>
                <a:t>Vật lí 12 </a:t>
              </a:r>
              <a:r>
                <a:rPr lang="en-US" altLang="en-US" b="1" dirty="0" err="1">
                  <a:solidFill>
                    <a:srgbClr val="0000FF"/>
                  </a:solidFill>
                  <a:latin typeface="Tahoma" panose="020B0604030504040204" pitchFamily="34" charset="0"/>
                  <a:ea typeface="Tahoma" panose="020B0604030504040204" pitchFamily="34" charset="0"/>
                  <a:cs typeface="Tahoma" panose="020B0604030504040204" pitchFamily="34" charset="0"/>
                </a:rPr>
                <a:t>được</a:t>
              </a:r>
              <a:r>
                <a:rPr lang="en-US" altLang="en-US" b="1" dirty="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altLang="en-US" b="1" dirty="0" err="1">
                  <a:solidFill>
                    <a:srgbClr val="0000FF"/>
                  </a:solidFill>
                  <a:latin typeface="Tahoma" panose="020B0604030504040204" pitchFamily="34" charset="0"/>
                  <a:ea typeface="Tahoma" panose="020B0604030504040204" pitchFamily="34" charset="0"/>
                  <a:cs typeface="Tahoma" panose="020B0604030504040204" pitchFamily="34" charset="0"/>
                </a:rPr>
                <a:t>biên</a:t>
              </a:r>
              <a:r>
                <a:rPr lang="en-US" altLang="en-US" b="1" dirty="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altLang="en-US" b="1" dirty="0" err="1">
                  <a:solidFill>
                    <a:srgbClr val="0000FF"/>
                  </a:solidFill>
                  <a:latin typeface="Tahoma" panose="020B0604030504040204" pitchFamily="34" charset="0"/>
                  <a:ea typeface="Tahoma" panose="020B0604030504040204" pitchFamily="34" charset="0"/>
                  <a:cs typeface="Tahoma" panose="020B0604030504040204" pitchFamily="34" charset="0"/>
                </a:rPr>
                <a:t>soạn</a:t>
              </a:r>
              <a:r>
                <a:rPr lang="en-US" altLang="en-US" b="1" dirty="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altLang="en-US" b="1" dirty="0" err="1">
                  <a:solidFill>
                    <a:srgbClr val="0000FF"/>
                  </a:solidFill>
                  <a:latin typeface="Tahoma" panose="020B0604030504040204" pitchFamily="34" charset="0"/>
                  <a:ea typeface="Tahoma" panose="020B0604030504040204" pitchFamily="34" charset="0"/>
                  <a:cs typeface="Tahoma" panose="020B0604030504040204" pitchFamily="34" charset="0"/>
                </a:rPr>
                <a:t>đáp</a:t>
              </a:r>
              <a:r>
                <a:rPr lang="en-US" altLang="en-US" b="1" dirty="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altLang="en-US" b="1" dirty="0" err="1">
                  <a:solidFill>
                    <a:srgbClr val="0000FF"/>
                  </a:solidFill>
                  <a:latin typeface="Tahoma" panose="020B0604030504040204" pitchFamily="34" charset="0"/>
                  <a:ea typeface="Tahoma" panose="020B0604030504040204" pitchFamily="34" charset="0"/>
                  <a:cs typeface="Tahoma" panose="020B0604030504040204" pitchFamily="34" charset="0"/>
                </a:rPr>
                <a:t>ứng</a:t>
              </a:r>
              <a:r>
                <a:rPr lang="en-US" altLang="en-US" b="1" dirty="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altLang="en-US" b="1" dirty="0" err="1">
                  <a:solidFill>
                    <a:srgbClr val="0000FF"/>
                  </a:solidFill>
                  <a:latin typeface="Tahoma" panose="020B0604030504040204" pitchFamily="34" charset="0"/>
                  <a:ea typeface="Tahoma" panose="020B0604030504040204" pitchFamily="34" charset="0"/>
                  <a:cs typeface="Tahoma" panose="020B0604030504040204" pitchFamily="34" charset="0"/>
                </a:rPr>
                <a:t>các</a:t>
              </a:r>
              <a:r>
                <a:rPr lang="en-US" altLang="en-US" b="1" dirty="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altLang="en-US" b="1" dirty="0" err="1">
                  <a:solidFill>
                    <a:srgbClr val="0000FF"/>
                  </a:solidFill>
                  <a:latin typeface="Tahoma" panose="020B0604030504040204" pitchFamily="34" charset="0"/>
                  <a:ea typeface="Tahoma" panose="020B0604030504040204" pitchFamily="34" charset="0"/>
                  <a:cs typeface="Tahoma" panose="020B0604030504040204" pitchFamily="34" charset="0"/>
                </a:rPr>
                <a:t>yêu</a:t>
              </a:r>
              <a:r>
                <a:rPr lang="en-US" altLang="en-US" b="1" dirty="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altLang="en-US" b="1" dirty="0" err="1">
                  <a:solidFill>
                    <a:srgbClr val="0000FF"/>
                  </a:solidFill>
                  <a:latin typeface="Tahoma" panose="020B0604030504040204" pitchFamily="34" charset="0"/>
                  <a:ea typeface="Tahoma" panose="020B0604030504040204" pitchFamily="34" charset="0"/>
                  <a:cs typeface="Tahoma" panose="020B0604030504040204" pitchFamily="34" charset="0"/>
                </a:rPr>
                <a:t>cầu</a:t>
              </a:r>
              <a:r>
                <a:rPr lang="en-US" altLang="en-US" b="1" dirty="0">
                  <a:solidFill>
                    <a:srgbClr val="0000FF"/>
                  </a:solidFill>
                  <a:latin typeface="Tahoma" panose="020B0604030504040204" pitchFamily="34" charset="0"/>
                  <a:ea typeface="Tahoma" panose="020B0604030504040204" pitchFamily="34" charset="0"/>
                  <a:cs typeface="Tahoma" panose="020B0604030504040204" pitchFamily="34" charset="0"/>
                </a:rPr>
                <a:t>:</a:t>
              </a:r>
            </a:p>
          </p:txBody>
        </p:sp>
        <p:sp>
          <p:nvSpPr>
            <p:cNvPr id="9" name="Snip Diagonal Corner Rectangle 8"/>
            <p:cNvSpPr/>
            <p:nvPr/>
          </p:nvSpPr>
          <p:spPr>
            <a:xfrm>
              <a:off x="923544" y="1691640"/>
              <a:ext cx="420624" cy="329184"/>
            </a:xfrm>
            <a:prstGeom prst="snip2Diag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Tahoma" panose="020B0604030504040204" pitchFamily="34" charset="0"/>
                  <a:ea typeface="Tahoma" panose="020B0604030504040204" pitchFamily="34" charset="0"/>
                  <a:cs typeface="Tahoma" panose="020B0604030504040204" pitchFamily="34" charset="0"/>
                </a:rPr>
                <a:t>1</a:t>
              </a:r>
            </a:p>
          </p:txBody>
        </p:sp>
      </p:grpSp>
      <p:pic>
        <p:nvPicPr>
          <p:cNvPr id="3" name="Picture 2">
            <a:extLst>
              <a:ext uri="{FF2B5EF4-FFF2-40B4-BE49-F238E27FC236}">
                <a16:creationId xmlns:a16="http://schemas.microsoft.com/office/drawing/2014/main" id="{3D327C48-7A12-EA6E-4768-38249A44F14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53692" y="229027"/>
            <a:ext cx="1326712" cy="1097280"/>
          </a:xfrm>
          <a:prstGeom prst="rect">
            <a:avLst/>
          </a:prstGeom>
        </p:spPr>
      </p:pic>
    </p:spTree>
    <p:extLst>
      <p:ext uri="{BB962C8B-B14F-4D97-AF65-F5344CB8AC3E}">
        <p14:creationId xmlns:p14="http://schemas.microsoft.com/office/powerpoint/2010/main" val="3422783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7"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602958-D88B-5095-4F1F-C8D1E720F76C}"/>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6F280C37-132A-BBF9-0022-D88545F6B0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665" y="13860"/>
            <a:ext cx="12205665" cy="6858000"/>
          </a:xfrm>
          <a:prstGeom prst="rect">
            <a:avLst/>
          </a:prstGeom>
        </p:spPr>
      </p:pic>
      <p:pic>
        <p:nvPicPr>
          <p:cNvPr id="5" name="Picture 4">
            <a:extLst>
              <a:ext uri="{FF2B5EF4-FFF2-40B4-BE49-F238E27FC236}">
                <a16:creationId xmlns:a16="http://schemas.microsoft.com/office/drawing/2014/main" id="{C7E3A02F-E8AA-68C3-26DD-71520CACCEA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1596" y="357585"/>
            <a:ext cx="2273924" cy="420082"/>
          </a:xfrm>
          <a:prstGeom prst="rect">
            <a:avLst/>
          </a:prstGeom>
        </p:spPr>
      </p:pic>
      <p:sp>
        <p:nvSpPr>
          <p:cNvPr id="13" name="Rectangle 12">
            <a:extLst>
              <a:ext uri="{FF2B5EF4-FFF2-40B4-BE49-F238E27FC236}">
                <a16:creationId xmlns:a16="http://schemas.microsoft.com/office/drawing/2014/main" id="{8D4C7D3B-D16E-3763-5710-030D3744F33E}"/>
              </a:ext>
            </a:extLst>
          </p:cNvPr>
          <p:cNvSpPr/>
          <p:nvPr/>
        </p:nvSpPr>
        <p:spPr>
          <a:xfrm>
            <a:off x="799213" y="1362873"/>
            <a:ext cx="5610552" cy="400110"/>
          </a:xfrm>
          <a:prstGeom prst="rect">
            <a:avLst/>
          </a:prstGeom>
        </p:spPr>
        <p:txBody>
          <a:bodyPr wrap="square">
            <a:spAutoFit/>
          </a:bodyPr>
          <a:lstStyle/>
          <a:p>
            <a:pPr algn="just"/>
            <a:r>
              <a:rPr lang="en-US" sz="2000" b="1" dirty="0">
                <a:solidFill>
                  <a:srgbClr val="FF0000"/>
                </a:solidFill>
                <a:latin typeface="Tahoma" panose="020B0604030504040204" pitchFamily="34" charset="0"/>
                <a:ea typeface="Tahoma" panose="020B0604030504040204" pitchFamily="34" charset="0"/>
                <a:cs typeface="Tahoma" panose="020B0604030504040204" pitchFamily="34" charset="0"/>
              </a:rPr>
              <a:t>C4. VẬT LÍ HẠT NHÂN VÀ PHÓNG XẠ</a:t>
            </a:r>
          </a:p>
        </p:txBody>
      </p:sp>
      <p:pic>
        <p:nvPicPr>
          <p:cNvPr id="3" name="Picture 2">
            <a:extLst>
              <a:ext uri="{FF2B5EF4-FFF2-40B4-BE49-F238E27FC236}">
                <a16:creationId xmlns:a16="http://schemas.microsoft.com/office/drawing/2014/main" id="{83D6A89D-360B-3B01-499B-D378403137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53692" y="229027"/>
            <a:ext cx="1326712" cy="1097280"/>
          </a:xfrm>
          <a:prstGeom prst="rect">
            <a:avLst/>
          </a:prstGeom>
        </p:spPr>
      </p:pic>
      <p:sp>
        <p:nvSpPr>
          <p:cNvPr id="8" name="Rectangle 7">
            <a:extLst>
              <a:ext uri="{FF2B5EF4-FFF2-40B4-BE49-F238E27FC236}">
                <a16:creationId xmlns:a16="http://schemas.microsoft.com/office/drawing/2014/main" id="{0CAD40C3-F6F2-2BB2-F128-D890DE7F4717}"/>
              </a:ext>
            </a:extLst>
          </p:cNvPr>
          <p:cNvSpPr/>
          <p:nvPr/>
        </p:nvSpPr>
        <p:spPr>
          <a:xfrm>
            <a:off x="799213" y="1874244"/>
            <a:ext cx="6569775" cy="373692"/>
          </a:xfrm>
          <a:prstGeom prst="rect">
            <a:avLst/>
          </a:prstGeom>
        </p:spPr>
        <p:txBody>
          <a:bodyPr wrap="square">
            <a:spAutoFit/>
          </a:bodyPr>
          <a:lstStyle/>
          <a:p>
            <a:pPr>
              <a:lnSpc>
                <a:spcPct val="110000"/>
              </a:lnSpc>
              <a:spcAft>
                <a:spcPts val="800"/>
              </a:spcAft>
            </a:pPr>
            <a:r>
              <a:rPr lang="vi-VN" b="1" i="1" dirty="0">
                <a:solidFill>
                  <a:srgbClr val="0070C0"/>
                </a:solidFill>
                <a:latin typeface="Tahoma" panose="020B0604030504040204" pitchFamily="34" charset="0"/>
                <a:ea typeface="Tahoma" panose="020B0604030504040204" pitchFamily="34" charset="0"/>
                <a:cs typeface="Tahoma" panose="020B0604030504040204" pitchFamily="34" charset="0"/>
              </a:rPr>
              <a:t>Phản ứng hạt nhân và năng lượng liên kết</a:t>
            </a:r>
            <a:endParaRPr lang="en-US" b="1" i="1"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6" name="Rectangle 5">
            <a:extLst>
              <a:ext uri="{FF2B5EF4-FFF2-40B4-BE49-F238E27FC236}">
                <a16:creationId xmlns:a16="http://schemas.microsoft.com/office/drawing/2014/main" id="{03DC6FE5-703D-06F9-9136-55D1C4120B1D}"/>
              </a:ext>
            </a:extLst>
          </p:cNvPr>
          <p:cNvSpPr/>
          <p:nvPr/>
        </p:nvSpPr>
        <p:spPr>
          <a:xfrm>
            <a:off x="799212" y="2359198"/>
            <a:ext cx="10881800" cy="1160639"/>
          </a:xfrm>
          <a:prstGeom prst="rect">
            <a:avLst/>
          </a:prstGeom>
        </p:spPr>
        <p:txBody>
          <a:bodyPr wrap="square">
            <a:spAutoFit/>
          </a:bodyPr>
          <a:lstStyle/>
          <a:p>
            <a:pPr algn="just">
              <a:lnSpc>
                <a:spcPct val="120000"/>
              </a:lnSpc>
              <a:spcBef>
                <a:spcPts val="200"/>
              </a:spcBef>
              <a:spcAft>
                <a:spcPts val="200"/>
              </a:spcAft>
            </a:pPr>
            <a:r>
              <a:rPr lang="vi-VN" sz="2000" b="1" dirty="0">
                <a:solidFill>
                  <a:srgbClr val="00B0F0"/>
                </a:solidFill>
                <a:latin typeface="Tahoma" panose="020B0604030504040204" pitchFamily="34" charset="0"/>
                <a:ea typeface="Tahoma" panose="020B0604030504040204" pitchFamily="34" charset="0"/>
                <a:cs typeface="Tahoma" panose="020B0604030504040204" pitchFamily="34" charset="0"/>
              </a:rPr>
              <a:t>Người ta thường cho một hạt A, coi là đạn, có động năng lớn bắn vào hạt nhân B coi là bia để bắn, để có một phản ứng hạt nhân nhân tạo. Ví dụ ông bà Quy</a:t>
            </a:r>
            <a:r>
              <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rPr>
              <a:t>-</a:t>
            </a:r>
            <a:r>
              <a:rPr lang="vi-VN" sz="2000" b="1" dirty="0">
                <a:solidFill>
                  <a:srgbClr val="00B0F0"/>
                </a:solidFill>
                <a:latin typeface="Tahoma" panose="020B0604030504040204" pitchFamily="34" charset="0"/>
                <a:ea typeface="Tahoma" panose="020B0604030504040204" pitchFamily="34" charset="0"/>
                <a:cs typeface="Tahoma" panose="020B0604030504040204" pitchFamily="34" charset="0"/>
              </a:rPr>
              <a:t>ri đã cho hạt α bắn vào nhôm và được phản ứng:</a:t>
            </a:r>
            <a:endPar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endParaRPr>
          </a:p>
        </p:txBody>
      </p:sp>
      <p:pic>
        <p:nvPicPr>
          <p:cNvPr id="15" name="Picture 14" descr="A black text with a arrow pointing to the right&#10;&#10;Description automatically generated">
            <a:extLst>
              <a:ext uri="{FF2B5EF4-FFF2-40B4-BE49-F238E27FC236}">
                <a16:creationId xmlns:a16="http://schemas.microsoft.com/office/drawing/2014/main" id="{4CCA1322-8539-A35D-658D-1611C0C7A6E7}"/>
              </a:ext>
            </a:extLst>
          </p:cNvPr>
          <p:cNvPicPr>
            <a:picLocks noChangeAspect="1"/>
          </p:cNvPicPr>
          <p:nvPr/>
        </p:nvPicPr>
        <p:blipFill>
          <a:blip r:embed="rId5"/>
          <a:stretch>
            <a:fillRect/>
          </a:stretch>
        </p:blipFill>
        <p:spPr>
          <a:xfrm>
            <a:off x="3604489" y="3506184"/>
            <a:ext cx="4383028" cy="763807"/>
          </a:xfrm>
          <a:prstGeom prst="rect">
            <a:avLst/>
          </a:prstGeom>
        </p:spPr>
      </p:pic>
      <p:sp>
        <p:nvSpPr>
          <p:cNvPr id="16" name="Rectangle 15">
            <a:extLst>
              <a:ext uri="{FF2B5EF4-FFF2-40B4-BE49-F238E27FC236}">
                <a16:creationId xmlns:a16="http://schemas.microsoft.com/office/drawing/2014/main" id="{C4767CC2-C91D-DAF6-640A-A4251F8CDFB9}"/>
              </a:ext>
            </a:extLst>
          </p:cNvPr>
          <p:cNvSpPr/>
          <p:nvPr/>
        </p:nvSpPr>
        <p:spPr>
          <a:xfrm>
            <a:off x="799212" y="4238408"/>
            <a:ext cx="9850859" cy="1899302"/>
          </a:xfrm>
          <a:prstGeom prst="rect">
            <a:avLst/>
          </a:prstGeom>
        </p:spPr>
        <p:txBody>
          <a:bodyPr wrap="square">
            <a:spAutoFit/>
          </a:bodyPr>
          <a:lstStyle/>
          <a:p>
            <a:pPr algn="just">
              <a:lnSpc>
                <a:spcPct val="120000"/>
              </a:lnSpc>
              <a:spcBef>
                <a:spcPts val="200"/>
              </a:spcBef>
              <a:spcAft>
                <a:spcPts val="200"/>
              </a:spcAft>
            </a:pPr>
            <a:r>
              <a:rPr lang="vi-VN" sz="2000" b="1" dirty="0">
                <a:solidFill>
                  <a:srgbClr val="00B0F0"/>
                </a:solidFill>
                <a:latin typeface="Tahoma" panose="020B0604030504040204" pitchFamily="34" charset="0"/>
                <a:ea typeface="Tahoma" panose="020B0604030504040204" pitchFamily="34" charset="0"/>
                <a:cs typeface="Tahoma" panose="020B0604030504040204" pitchFamily="34" charset="0"/>
              </a:rPr>
              <a:t>Photphorus </a:t>
            </a:r>
            <a:r>
              <a:rPr lang="vi-VN" sz="2000" b="1" baseline="30000" dirty="0">
                <a:solidFill>
                  <a:srgbClr val="00B0F0"/>
                </a:solidFill>
                <a:latin typeface="Tahoma" panose="020B0604030504040204" pitchFamily="34" charset="0"/>
                <a:ea typeface="Tahoma" panose="020B0604030504040204" pitchFamily="34" charset="0"/>
                <a:cs typeface="Tahoma" panose="020B0604030504040204" pitchFamily="34" charset="0"/>
              </a:rPr>
              <a:t>30</a:t>
            </a:r>
            <a:r>
              <a:rPr lang="vi-VN" sz="2000" b="1" dirty="0">
                <a:solidFill>
                  <a:srgbClr val="00B0F0"/>
                </a:solidFill>
                <a:latin typeface="Tahoma" panose="020B0604030504040204" pitchFamily="34" charset="0"/>
                <a:ea typeface="Tahoma" panose="020B0604030504040204" pitchFamily="34" charset="0"/>
                <a:cs typeface="Tahoma" panose="020B0604030504040204" pitchFamily="34" charset="0"/>
              </a:rPr>
              <a:t>P là một đồng vị phóng xạ nhân tạo không có trong thiên nhiên và cũng cũng không bền mà phóng ra hạt β.</a:t>
            </a:r>
            <a:r>
              <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vi-VN" sz="2000" b="1" dirty="0">
                <a:solidFill>
                  <a:srgbClr val="00B0F0"/>
                </a:solidFill>
                <a:latin typeface="Tahoma" panose="020B0604030504040204" pitchFamily="34" charset="0"/>
                <a:ea typeface="Tahoma" panose="020B0604030504040204" pitchFamily="34" charset="0"/>
                <a:cs typeface="Tahoma" panose="020B0604030504040204" pitchFamily="34" charset="0"/>
              </a:rPr>
              <a:t>Qua các phản ứng hạt nhân nhân tạo, người ta đã tạo ra hàng nghìn đồng vị phóng xạ nhân tạo và một số nguyên tố mới có điện tích Z vượt con số 92, lấp vào các ô trống ở trong bảng tuần hoàn. Các nguyên tố này không bền và có tính phóng xạ</a:t>
            </a:r>
            <a:r>
              <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rPr>
              <a:t>.</a:t>
            </a:r>
          </a:p>
        </p:txBody>
      </p:sp>
      <p:sp>
        <p:nvSpPr>
          <p:cNvPr id="2" name="Rectangle 1">
            <a:extLst>
              <a:ext uri="{FF2B5EF4-FFF2-40B4-BE49-F238E27FC236}">
                <a16:creationId xmlns:a16="http://schemas.microsoft.com/office/drawing/2014/main" id="{CC35813E-06BC-5690-CBCC-4659E68202D8}"/>
              </a:ext>
            </a:extLst>
          </p:cNvPr>
          <p:cNvSpPr/>
          <p:nvPr/>
        </p:nvSpPr>
        <p:spPr>
          <a:xfrm>
            <a:off x="916894" y="808660"/>
            <a:ext cx="9523761" cy="523220"/>
          </a:xfrm>
          <a:prstGeom prst="rect">
            <a:avLst/>
          </a:prstGeom>
        </p:spPr>
        <p:txBody>
          <a:bodyPr wrap="none">
            <a:spAutoFit/>
          </a:bodyPr>
          <a:lstStyle/>
          <a:p>
            <a:pPr fontAlgn="ctr">
              <a:lnSpc>
                <a:spcPct val="100000"/>
              </a:lnSpc>
              <a:buNone/>
              <a:defRPr/>
            </a:pPr>
            <a:r>
              <a:rPr lang="en-US" altLang="en-US" sz="2800" b="1" dirty="0">
                <a:solidFill>
                  <a:srgbClr val="00B050"/>
                </a:solidFill>
                <a:latin typeface="Tahoma" panose="020B0604030504040204" pitchFamily="34" charset="0"/>
                <a:ea typeface="Tahoma" panose="020B0604030504040204" pitchFamily="34" charset="0"/>
                <a:cs typeface="Tahoma" panose="020B0604030504040204" pitchFamily="34" charset="0"/>
              </a:rPr>
              <a:t>VI. MỘT SỐ LƯU Ý ĐỐI VỚI SGK VÀ CĐHT VẬT LÍ 12</a:t>
            </a:r>
          </a:p>
        </p:txBody>
      </p:sp>
    </p:spTree>
    <p:extLst>
      <p:ext uri="{BB962C8B-B14F-4D97-AF65-F5344CB8AC3E}">
        <p14:creationId xmlns:p14="http://schemas.microsoft.com/office/powerpoint/2010/main" val="3423480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6"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602958-D88B-5095-4F1F-C8D1E720F76C}"/>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6F280C37-132A-BBF9-0022-D88545F6B0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665" y="13860"/>
            <a:ext cx="12205665" cy="6858000"/>
          </a:xfrm>
          <a:prstGeom prst="rect">
            <a:avLst/>
          </a:prstGeom>
        </p:spPr>
      </p:pic>
      <p:pic>
        <p:nvPicPr>
          <p:cNvPr id="5" name="Picture 4">
            <a:extLst>
              <a:ext uri="{FF2B5EF4-FFF2-40B4-BE49-F238E27FC236}">
                <a16:creationId xmlns:a16="http://schemas.microsoft.com/office/drawing/2014/main" id="{C7E3A02F-E8AA-68C3-26DD-71520CACCEA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1596" y="357585"/>
            <a:ext cx="2273924" cy="420082"/>
          </a:xfrm>
          <a:prstGeom prst="rect">
            <a:avLst/>
          </a:prstGeom>
        </p:spPr>
      </p:pic>
      <p:sp>
        <p:nvSpPr>
          <p:cNvPr id="13" name="Rectangle 12">
            <a:extLst>
              <a:ext uri="{FF2B5EF4-FFF2-40B4-BE49-F238E27FC236}">
                <a16:creationId xmlns:a16="http://schemas.microsoft.com/office/drawing/2014/main" id="{8D4C7D3B-D16E-3763-5710-030D3744F33E}"/>
              </a:ext>
            </a:extLst>
          </p:cNvPr>
          <p:cNvSpPr/>
          <p:nvPr/>
        </p:nvSpPr>
        <p:spPr>
          <a:xfrm>
            <a:off x="799213" y="1362873"/>
            <a:ext cx="5610552" cy="400110"/>
          </a:xfrm>
          <a:prstGeom prst="rect">
            <a:avLst/>
          </a:prstGeom>
        </p:spPr>
        <p:txBody>
          <a:bodyPr wrap="square">
            <a:spAutoFit/>
          </a:bodyPr>
          <a:lstStyle/>
          <a:p>
            <a:pPr algn="just"/>
            <a:r>
              <a:rPr lang="en-US" sz="2000" b="1" dirty="0">
                <a:solidFill>
                  <a:srgbClr val="FF0000"/>
                </a:solidFill>
                <a:latin typeface="Tahoma" panose="020B0604030504040204" pitchFamily="34" charset="0"/>
                <a:ea typeface="Tahoma" panose="020B0604030504040204" pitchFamily="34" charset="0"/>
                <a:cs typeface="Tahoma" panose="020B0604030504040204" pitchFamily="34" charset="0"/>
              </a:rPr>
              <a:t>C4. VẬT LÍ HẠT NHÂN VÀ PHÓNG XẠ</a:t>
            </a:r>
          </a:p>
        </p:txBody>
      </p:sp>
      <p:pic>
        <p:nvPicPr>
          <p:cNvPr id="3" name="Picture 2">
            <a:extLst>
              <a:ext uri="{FF2B5EF4-FFF2-40B4-BE49-F238E27FC236}">
                <a16:creationId xmlns:a16="http://schemas.microsoft.com/office/drawing/2014/main" id="{83D6A89D-360B-3B01-499B-D378403137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53692" y="229027"/>
            <a:ext cx="1326712" cy="1097280"/>
          </a:xfrm>
          <a:prstGeom prst="rect">
            <a:avLst/>
          </a:prstGeom>
        </p:spPr>
      </p:pic>
      <p:sp>
        <p:nvSpPr>
          <p:cNvPr id="8" name="Rectangle 7">
            <a:extLst>
              <a:ext uri="{FF2B5EF4-FFF2-40B4-BE49-F238E27FC236}">
                <a16:creationId xmlns:a16="http://schemas.microsoft.com/office/drawing/2014/main" id="{0CAD40C3-F6F2-2BB2-F128-D890DE7F4717}"/>
              </a:ext>
            </a:extLst>
          </p:cNvPr>
          <p:cNvSpPr/>
          <p:nvPr/>
        </p:nvSpPr>
        <p:spPr>
          <a:xfrm>
            <a:off x="799213" y="1874244"/>
            <a:ext cx="6569775" cy="373692"/>
          </a:xfrm>
          <a:prstGeom prst="rect">
            <a:avLst/>
          </a:prstGeom>
        </p:spPr>
        <p:txBody>
          <a:bodyPr wrap="square">
            <a:spAutoFit/>
          </a:bodyPr>
          <a:lstStyle/>
          <a:p>
            <a:pPr>
              <a:lnSpc>
                <a:spcPct val="110000"/>
              </a:lnSpc>
              <a:spcAft>
                <a:spcPts val="800"/>
              </a:spcAft>
            </a:pPr>
            <a:r>
              <a:rPr lang="vi-VN" b="1" i="1" dirty="0">
                <a:solidFill>
                  <a:srgbClr val="0070C0"/>
                </a:solidFill>
                <a:latin typeface="Tahoma" panose="020B0604030504040204" pitchFamily="34" charset="0"/>
                <a:ea typeface="Tahoma" panose="020B0604030504040204" pitchFamily="34" charset="0"/>
                <a:cs typeface="Tahoma" panose="020B0604030504040204" pitchFamily="34" charset="0"/>
              </a:rPr>
              <a:t>Hiện tượng phóng xạ</a:t>
            </a:r>
            <a:endParaRPr lang="en-US" b="1" i="1"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6" name="Rectangle 5">
            <a:extLst>
              <a:ext uri="{FF2B5EF4-FFF2-40B4-BE49-F238E27FC236}">
                <a16:creationId xmlns:a16="http://schemas.microsoft.com/office/drawing/2014/main" id="{03DC6FE5-703D-06F9-9136-55D1C4120B1D}"/>
              </a:ext>
            </a:extLst>
          </p:cNvPr>
          <p:cNvSpPr/>
          <p:nvPr/>
        </p:nvSpPr>
        <p:spPr>
          <a:xfrm>
            <a:off x="799212" y="2359198"/>
            <a:ext cx="5234035" cy="1603837"/>
          </a:xfrm>
          <a:prstGeom prst="rect">
            <a:avLst/>
          </a:prstGeom>
        </p:spPr>
        <p:txBody>
          <a:bodyPr wrap="square">
            <a:spAutoFit/>
          </a:bodyPr>
          <a:lstStyle/>
          <a:p>
            <a:pPr algn="just">
              <a:lnSpc>
                <a:spcPct val="120000"/>
              </a:lnSpc>
              <a:spcBef>
                <a:spcPts val="200"/>
              </a:spcBef>
              <a:spcAft>
                <a:spcPts val="200"/>
              </a:spcAft>
            </a:pPr>
            <a:r>
              <a:rPr lang="vi-VN" sz="2000" b="1" dirty="0">
                <a:solidFill>
                  <a:srgbClr val="00B0F0"/>
                </a:solidFill>
                <a:latin typeface="Tahoma" panose="020B0604030504040204" pitchFamily="34" charset="0"/>
                <a:ea typeface="Tahoma" panose="020B0604030504040204" pitchFamily="34" charset="0"/>
                <a:cs typeface="Tahoma" panose="020B0604030504040204" pitchFamily="34" charset="0"/>
              </a:rPr>
              <a:t>Thời gian sống trung bình của một hạt nhân phóng xạ</a:t>
            </a:r>
            <a:r>
              <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vi-VN" sz="2000" b="1" dirty="0">
                <a:solidFill>
                  <a:srgbClr val="00B0F0"/>
                </a:solidFill>
                <a:latin typeface="Tahoma" panose="020B0604030504040204" pitchFamily="34" charset="0"/>
                <a:ea typeface="Tahoma" panose="020B0604030504040204" pitchFamily="34" charset="0"/>
                <a:cs typeface="Tahoma" panose="020B0604030504040204" pitchFamily="34" charset="0"/>
              </a:rPr>
              <a:t>Thời gian sống trung bình </a:t>
            </a:r>
            <a:r>
              <a:rPr lang="vi-VN" sz="2400" b="1" dirty="0">
                <a:solidFill>
                  <a:srgbClr val="37AAE0"/>
                </a:solidFill>
                <a:latin typeface="Tahoma" panose="020B0604030504040204" pitchFamily="34" charset="0"/>
                <a:ea typeface="Tahoma" panose="020B0604030504040204" pitchFamily="34" charset="0"/>
                <a:cs typeface="Tahoma" panose="020B0604030504040204" pitchFamily="34" charset="0"/>
                <a:sym typeface="Symbol" panose="05050102010706020507" pitchFamily="18" charset="2"/>
              </a:rPr>
              <a:t></a:t>
            </a:r>
            <a:r>
              <a:rPr lang="vi-VN" sz="2000" b="1" dirty="0">
                <a:solidFill>
                  <a:srgbClr val="00B0F0"/>
                </a:solidFill>
                <a:latin typeface="Tahoma" panose="020B0604030504040204" pitchFamily="34" charset="0"/>
                <a:ea typeface="Tahoma" panose="020B0604030504040204" pitchFamily="34" charset="0"/>
                <a:cs typeface="Tahoma" panose="020B0604030504040204" pitchFamily="34" charset="0"/>
              </a:rPr>
              <a:t> của hạt nhân phóng xạ được xác định như sau:</a:t>
            </a:r>
            <a:endPar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endParaRPr>
          </a:p>
        </p:txBody>
      </p:sp>
      <p:pic>
        <p:nvPicPr>
          <p:cNvPr id="12" name="Picture 11" descr="A math equations and formulas&#10;&#10;Description automatically generated">
            <a:extLst>
              <a:ext uri="{FF2B5EF4-FFF2-40B4-BE49-F238E27FC236}">
                <a16:creationId xmlns:a16="http://schemas.microsoft.com/office/drawing/2014/main" id="{826EA00C-BD07-F59E-42A5-A69D0A3F4D7F}"/>
              </a:ext>
            </a:extLst>
          </p:cNvPr>
          <p:cNvPicPr>
            <a:picLocks noChangeAspect="1"/>
          </p:cNvPicPr>
          <p:nvPr/>
        </p:nvPicPr>
        <p:blipFill rotWithShape="1">
          <a:blip r:embed="rId5"/>
          <a:srcRect l="7584" r="8315"/>
          <a:stretch/>
        </p:blipFill>
        <p:spPr>
          <a:xfrm>
            <a:off x="6187816" y="2417060"/>
            <a:ext cx="5692588" cy="3078067"/>
          </a:xfrm>
          <a:prstGeom prst="rect">
            <a:avLst/>
          </a:prstGeom>
        </p:spPr>
      </p:pic>
      <p:sp>
        <p:nvSpPr>
          <p:cNvPr id="17" name="Rectangle 16">
            <a:extLst>
              <a:ext uri="{FF2B5EF4-FFF2-40B4-BE49-F238E27FC236}">
                <a16:creationId xmlns:a16="http://schemas.microsoft.com/office/drawing/2014/main" id="{014C4B94-70EB-5EC7-39C2-C048FA5D946D}"/>
              </a:ext>
            </a:extLst>
          </p:cNvPr>
          <p:cNvSpPr/>
          <p:nvPr/>
        </p:nvSpPr>
        <p:spPr>
          <a:xfrm>
            <a:off x="799212" y="4560106"/>
            <a:ext cx="5018886" cy="1663084"/>
          </a:xfrm>
          <a:prstGeom prst="rect">
            <a:avLst/>
          </a:prstGeom>
        </p:spPr>
        <p:txBody>
          <a:bodyPr wrap="square">
            <a:spAutoFit/>
          </a:bodyPr>
          <a:lstStyle/>
          <a:p>
            <a:pPr algn="just">
              <a:lnSpc>
                <a:spcPct val="120000"/>
              </a:lnSpc>
              <a:spcBef>
                <a:spcPts val="200"/>
              </a:spcBef>
              <a:spcAft>
                <a:spcPts val="200"/>
              </a:spcAft>
            </a:pPr>
            <a:r>
              <a:rPr lang="vi-VN" sz="1600" b="1" dirty="0">
                <a:solidFill>
                  <a:srgbClr val="C00000"/>
                </a:solidFill>
                <a:latin typeface="Tahoma" panose="020B0604030504040204" pitchFamily="34" charset="0"/>
                <a:ea typeface="Tahoma" panose="020B0604030504040204" pitchFamily="34" charset="0"/>
                <a:cs typeface="Tahoma" panose="020B0604030504040204" pitchFamily="34" charset="0"/>
              </a:rPr>
              <a:t>Như vậy, thời gian sống trung bình của hạt nhân phóng xạ bằng nghịch đảo của hằng</a:t>
            </a:r>
            <a:r>
              <a:rPr lang="en-US" sz="16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vi-VN" sz="1600" b="1" dirty="0">
                <a:solidFill>
                  <a:srgbClr val="C00000"/>
                </a:solidFill>
                <a:latin typeface="Tahoma" panose="020B0604030504040204" pitchFamily="34" charset="0"/>
                <a:ea typeface="Tahoma" panose="020B0604030504040204" pitchFamily="34" charset="0"/>
                <a:cs typeface="Tahoma" panose="020B0604030504040204" pitchFamily="34" charset="0"/>
              </a:rPr>
              <a:t>số phân rã và bằng 1,44T.</a:t>
            </a:r>
            <a:endParaRPr lang="en-US" sz="1600" b="1" dirty="0">
              <a:solidFill>
                <a:srgbClr val="C00000"/>
              </a:solidFill>
              <a:latin typeface="Tahoma" panose="020B0604030504040204" pitchFamily="34" charset="0"/>
              <a:ea typeface="Tahoma" panose="020B0604030504040204" pitchFamily="34" charset="0"/>
              <a:cs typeface="Tahoma" panose="020B0604030504040204" pitchFamily="34" charset="0"/>
            </a:endParaRPr>
          </a:p>
          <a:p>
            <a:pPr algn="just">
              <a:lnSpc>
                <a:spcPct val="120000"/>
              </a:lnSpc>
              <a:spcBef>
                <a:spcPts val="200"/>
              </a:spcBef>
              <a:spcAft>
                <a:spcPts val="200"/>
              </a:spcAft>
            </a:pPr>
            <a:r>
              <a:rPr lang="vi-VN" sz="1600" b="1" dirty="0">
                <a:solidFill>
                  <a:srgbClr val="C00000"/>
                </a:solidFill>
                <a:latin typeface="Tahoma" panose="020B0604030504040204" pitchFamily="34" charset="0"/>
                <a:ea typeface="Tahoma" panose="020B0604030504040204" pitchFamily="34" charset="0"/>
                <a:cs typeface="Tahoma" panose="020B0604030504040204" pitchFamily="34" charset="0"/>
              </a:rPr>
              <a:t>Thay t = </a:t>
            </a:r>
            <a:r>
              <a:rPr lang="vi-VN" sz="2000" b="1" dirty="0">
                <a:solidFill>
                  <a:srgbClr val="C00000"/>
                </a:solidFill>
                <a:latin typeface="Tahoma" panose="020B0604030504040204" pitchFamily="34" charset="0"/>
                <a:ea typeface="Tahoma" panose="020B0604030504040204" pitchFamily="34" charset="0"/>
                <a:cs typeface="Tahoma" panose="020B0604030504040204" pitchFamily="34" charset="0"/>
                <a:sym typeface="Symbol" panose="05050102010706020507" pitchFamily="18" charset="2"/>
              </a:rPr>
              <a:t></a:t>
            </a:r>
            <a:r>
              <a:rPr lang="vi-VN" sz="1600" b="1" dirty="0">
                <a:solidFill>
                  <a:srgbClr val="C00000"/>
                </a:solidFill>
                <a:latin typeface="Tahoma" panose="020B0604030504040204" pitchFamily="34" charset="0"/>
                <a:ea typeface="Tahoma" panose="020B0604030504040204" pitchFamily="34" charset="0"/>
                <a:cs typeface="Tahoma" panose="020B0604030504040204" pitchFamily="34" charset="0"/>
              </a:rPr>
              <a:t>, ta có: N = N</a:t>
            </a:r>
            <a:r>
              <a:rPr lang="vi-VN" sz="1600" b="1" baseline="-25000" dirty="0">
                <a:solidFill>
                  <a:srgbClr val="C00000"/>
                </a:solidFill>
                <a:latin typeface="Tahoma" panose="020B0604030504040204" pitchFamily="34" charset="0"/>
                <a:ea typeface="Tahoma" panose="020B0604030504040204" pitchFamily="34" charset="0"/>
                <a:cs typeface="Tahoma" panose="020B0604030504040204" pitchFamily="34" charset="0"/>
              </a:rPr>
              <a:t>0</a:t>
            </a:r>
            <a:r>
              <a:rPr lang="vi-VN" sz="1600" b="1" dirty="0">
                <a:solidFill>
                  <a:srgbClr val="C00000"/>
                </a:solidFill>
                <a:latin typeface="Tahoma" panose="020B0604030504040204" pitchFamily="34" charset="0"/>
                <a:ea typeface="Tahoma" panose="020B0604030504040204" pitchFamily="34" charset="0"/>
                <a:cs typeface="Tahoma" panose="020B0604030504040204" pitchFamily="34" charset="0"/>
              </a:rPr>
              <a:t>/e; Vì vậy </a:t>
            </a:r>
            <a:r>
              <a:rPr lang="vi-VN" sz="2000" b="1" dirty="0">
                <a:solidFill>
                  <a:srgbClr val="C00000"/>
                </a:solidFill>
                <a:latin typeface="Tahoma" panose="020B0604030504040204" pitchFamily="34" charset="0"/>
                <a:ea typeface="Tahoma" panose="020B0604030504040204" pitchFamily="34" charset="0"/>
                <a:cs typeface="Tahoma" panose="020B0604030504040204" pitchFamily="34" charset="0"/>
                <a:sym typeface="Symbol" panose="05050102010706020507" pitchFamily="18" charset="2"/>
              </a:rPr>
              <a:t></a:t>
            </a:r>
            <a:r>
              <a:rPr lang="vi-VN" sz="1600" b="1" dirty="0">
                <a:solidFill>
                  <a:srgbClr val="C00000"/>
                </a:solidFill>
                <a:latin typeface="Tahoma" panose="020B0604030504040204" pitchFamily="34" charset="0"/>
                <a:ea typeface="Tahoma" panose="020B0604030504040204" pitchFamily="34" charset="0"/>
                <a:cs typeface="Tahoma" panose="020B0604030504040204" pitchFamily="34" charset="0"/>
              </a:rPr>
              <a:t> còn có ý nghĩa là thời gian để N</a:t>
            </a:r>
            <a:r>
              <a:rPr lang="vi-VN" sz="1600" b="1" baseline="-25000" dirty="0">
                <a:solidFill>
                  <a:srgbClr val="C00000"/>
                </a:solidFill>
                <a:latin typeface="Tahoma" panose="020B0604030504040204" pitchFamily="34" charset="0"/>
                <a:ea typeface="Tahoma" panose="020B0604030504040204" pitchFamily="34" charset="0"/>
                <a:cs typeface="Tahoma" panose="020B0604030504040204" pitchFamily="34" charset="0"/>
              </a:rPr>
              <a:t>0</a:t>
            </a:r>
            <a:r>
              <a:rPr lang="vi-VN" sz="1600" b="1" dirty="0">
                <a:solidFill>
                  <a:srgbClr val="C00000"/>
                </a:solidFill>
                <a:latin typeface="Tahoma" panose="020B0604030504040204" pitchFamily="34" charset="0"/>
                <a:ea typeface="Tahoma" panose="020B0604030504040204" pitchFamily="34" charset="0"/>
                <a:cs typeface="Tahoma" panose="020B0604030504040204" pitchFamily="34" charset="0"/>
              </a:rPr>
              <a:t> giảm đi e lần.</a:t>
            </a:r>
            <a:endParaRPr lang="en-US" sz="1600" b="1" dirty="0">
              <a:solidFill>
                <a:srgbClr val="C00000"/>
              </a:solidFill>
              <a:latin typeface="Tahoma" panose="020B0604030504040204" pitchFamily="34" charset="0"/>
              <a:ea typeface="Tahoma" panose="020B0604030504040204" pitchFamily="34" charset="0"/>
              <a:cs typeface="Tahoma" panose="020B0604030504040204" pitchFamily="34" charset="0"/>
            </a:endParaRPr>
          </a:p>
        </p:txBody>
      </p:sp>
      <p:sp>
        <p:nvSpPr>
          <p:cNvPr id="2" name="Rectangle 1">
            <a:extLst>
              <a:ext uri="{FF2B5EF4-FFF2-40B4-BE49-F238E27FC236}">
                <a16:creationId xmlns:a16="http://schemas.microsoft.com/office/drawing/2014/main" id="{C405041A-C9BE-DD3F-7650-2FAB73B5FC1A}"/>
              </a:ext>
            </a:extLst>
          </p:cNvPr>
          <p:cNvSpPr/>
          <p:nvPr/>
        </p:nvSpPr>
        <p:spPr>
          <a:xfrm>
            <a:off x="916894" y="808660"/>
            <a:ext cx="9523761" cy="523220"/>
          </a:xfrm>
          <a:prstGeom prst="rect">
            <a:avLst/>
          </a:prstGeom>
        </p:spPr>
        <p:txBody>
          <a:bodyPr wrap="none">
            <a:spAutoFit/>
          </a:bodyPr>
          <a:lstStyle/>
          <a:p>
            <a:pPr fontAlgn="ctr">
              <a:lnSpc>
                <a:spcPct val="100000"/>
              </a:lnSpc>
              <a:buNone/>
              <a:defRPr/>
            </a:pPr>
            <a:r>
              <a:rPr lang="en-US" altLang="en-US" sz="2800" b="1" dirty="0">
                <a:solidFill>
                  <a:srgbClr val="00B050"/>
                </a:solidFill>
                <a:latin typeface="Tahoma" panose="020B0604030504040204" pitchFamily="34" charset="0"/>
                <a:ea typeface="Tahoma" panose="020B0604030504040204" pitchFamily="34" charset="0"/>
                <a:cs typeface="Tahoma" panose="020B0604030504040204" pitchFamily="34" charset="0"/>
              </a:rPr>
              <a:t>VI. MỘT SỐ LƯU Ý ĐỐI VỚI SGK VÀ CĐHT VẬT LÍ 12</a:t>
            </a:r>
          </a:p>
        </p:txBody>
      </p:sp>
    </p:spTree>
    <p:extLst>
      <p:ext uri="{BB962C8B-B14F-4D97-AF65-F5344CB8AC3E}">
        <p14:creationId xmlns:p14="http://schemas.microsoft.com/office/powerpoint/2010/main" val="3146590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7"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602958-D88B-5095-4F1F-C8D1E720F76C}"/>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6F280C37-132A-BBF9-0022-D88545F6B0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665" y="13860"/>
            <a:ext cx="12205665" cy="6858000"/>
          </a:xfrm>
          <a:prstGeom prst="rect">
            <a:avLst/>
          </a:prstGeom>
        </p:spPr>
      </p:pic>
      <p:pic>
        <p:nvPicPr>
          <p:cNvPr id="5" name="Picture 4">
            <a:extLst>
              <a:ext uri="{FF2B5EF4-FFF2-40B4-BE49-F238E27FC236}">
                <a16:creationId xmlns:a16="http://schemas.microsoft.com/office/drawing/2014/main" id="{C7E3A02F-E8AA-68C3-26DD-71520CACCEA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1596" y="357585"/>
            <a:ext cx="2273924" cy="420082"/>
          </a:xfrm>
          <a:prstGeom prst="rect">
            <a:avLst/>
          </a:prstGeom>
        </p:spPr>
      </p:pic>
      <p:pic>
        <p:nvPicPr>
          <p:cNvPr id="3" name="Picture 2">
            <a:extLst>
              <a:ext uri="{FF2B5EF4-FFF2-40B4-BE49-F238E27FC236}">
                <a16:creationId xmlns:a16="http://schemas.microsoft.com/office/drawing/2014/main" id="{83D6A89D-360B-3B01-499B-D378403137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53692" y="229027"/>
            <a:ext cx="1326712" cy="1097280"/>
          </a:xfrm>
          <a:prstGeom prst="rect">
            <a:avLst/>
          </a:prstGeom>
        </p:spPr>
      </p:pic>
      <p:sp>
        <p:nvSpPr>
          <p:cNvPr id="2" name="Rectangle 1">
            <a:extLst>
              <a:ext uri="{FF2B5EF4-FFF2-40B4-BE49-F238E27FC236}">
                <a16:creationId xmlns:a16="http://schemas.microsoft.com/office/drawing/2014/main" id="{5E40D37D-8388-8382-26F7-B144E55F0C91}"/>
              </a:ext>
            </a:extLst>
          </p:cNvPr>
          <p:cNvSpPr/>
          <p:nvPr/>
        </p:nvSpPr>
        <p:spPr>
          <a:xfrm>
            <a:off x="799213" y="1470453"/>
            <a:ext cx="9958434" cy="400110"/>
          </a:xfrm>
          <a:prstGeom prst="rect">
            <a:avLst/>
          </a:prstGeom>
        </p:spPr>
        <p:txBody>
          <a:bodyPr wrap="square">
            <a:spAutoFit/>
          </a:bodyPr>
          <a:lstStyle/>
          <a:p>
            <a:pPr algn="just"/>
            <a:r>
              <a:rPr lang="en-US" sz="2000" b="1" dirty="0">
                <a:solidFill>
                  <a:srgbClr val="FF0000"/>
                </a:solidFill>
                <a:latin typeface="Tahoma" panose="020B0604030504040204" pitchFamily="34" charset="0"/>
                <a:ea typeface="Tahoma" panose="020B0604030504040204" pitchFamily="34" charset="0"/>
                <a:cs typeface="Tahoma" panose="020B0604030504040204" pitchFamily="34" charset="0"/>
              </a:rPr>
              <a:t>CHUYÊN ĐỀ 1. DÒNG ĐIỆN XOAY CHIỀU</a:t>
            </a:r>
          </a:p>
        </p:txBody>
      </p:sp>
      <p:sp>
        <p:nvSpPr>
          <p:cNvPr id="9" name="Rectangle 8">
            <a:extLst>
              <a:ext uri="{FF2B5EF4-FFF2-40B4-BE49-F238E27FC236}">
                <a16:creationId xmlns:a16="http://schemas.microsoft.com/office/drawing/2014/main" id="{855B9E50-AB66-A12C-2F9C-D02E6986B5CB}"/>
              </a:ext>
            </a:extLst>
          </p:cNvPr>
          <p:cNvSpPr/>
          <p:nvPr/>
        </p:nvSpPr>
        <p:spPr>
          <a:xfrm>
            <a:off x="799212" y="2466778"/>
            <a:ext cx="10881800" cy="1160639"/>
          </a:xfrm>
          <a:prstGeom prst="rect">
            <a:avLst/>
          </a:prstGeom>
        </p:spPr>
        <p:txBody>
          <a:bodyPr wrap="square">
            <a:spAutoFit/>
          </a:bodyPr>
          <a:lstStyle/>
          <a:p>
            <a:pPr marL="169863" indent="-169863" algn="just">
              <a:lnSpc>
                <a:spcPct val="120000"/>
              </a:lnSpc>
              <a:spcBef>
                <a:spcPts val="200"/>
              </a:spcBef>
              <a:spcAft>
                <a:spcPts val="200"/>
              </a:spcAft>
              <a:tabLst>
                <a:tab pos="169863" algn="l"/>
              </a:tabLst>
            </a:pPr>
            <a:r>
              <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B0F0"/>
                </a:solidFill>
                <a:latin typeface="Tahoma" panose="020B0604030504040204" pitchFamily="34" charset="0"/>
                <a:ea typeface="Tahoma" panose="020B0604030504040204" pitchFamily="34" charset="0"/>
                <a:cs typeface="Tahoma" panose="020B0604030504040204" pitchFamily="34" charset="0"/>
              </a:rPr>
              <a:t>Chú</a:t>
            </a:r>
            <a:r>
              <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rPr>
              <a:t> ý, </a:t>
            </a:r>
            <a:r>
              <a:rPr lang="en-US" sz="2000" b="1" dirty="0" err="1">
                <a:solidFill>
                  <a:srgbClr val="00B0F0"/>
                </a:solidFill>
                <a:latin typeface="Tahoma" panose="020B0604030504040204" pitchFamily="34" charset="0"/>
                <a:ea typeface="Tahoma" panose="020B0604030504040204" pitchFamily="34" charset="0"/>
                <a:cs typeface="Tahoma" panose="020B0604030504040204" pitchFamily="34" charset="0"/>
              </a:rPr>
              <a:t>sử</a:t>
            </a:r>
            <a:r>
              <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B0F0"/>
                </a:solidFill>
                <a:latin typeface="Tahoma" panose="020B0604030504040204" pitchFamily="34" charset="0"/>
                <a:ea typeface="Tahoma" panose="020B0604030504040204" pitchFamily="34" charset="0"/>
                <a:cs typeface="Tahoma" panose="020B0604030504040204" pitchFamily="34" charset="0"/>
              </a:rPr>
              <a:t>dụng</a:t>
            </a:r>
            <a:r>
              <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B0F0"/>
                </a:solidFill>
                <a:latin typeface="Tahoma" panose="020B0604030504040204" pitchFamily="34" charset="0"/>
                <a:ea typeface="Tahoma" panose="020B0604030504040204" pitchFamily="34" charset="0"/>
                <a:cs typeface="Tahoma" panose="020B0604030504040204" pitchFamily="34" charset="0"/>
              </a:rPr>
              <a:t>đồng</a:t>
            </a:r>
            <a:r>
              <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B0F0"/>
                </a:solidFill>
                <a:latin typeface="Tahoma" panose="020B0604030504040204" pitchFamily="34" charset="0"/>
                <a:ea typeface="Tahoma" panose="020B0604030504040204" pitchFamily="34" charset="0"/>
                <a:cs typeface="Tahoma" panose="020B0604030504040204" pitchFamily="34" charset="0"/>
              </a:rPr>
              <a:t>hồ</a:t>
            </a:r>
            <a:r>
              <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B0F0"/>
                </a:solidFill>
                <a:latin typeface="Tahoma" panose="020B0604030504040204" pitchFamily="34" charset="0"/>
                <a:ea typeface="Tahoma" panose="020B0604030504040204" pitchFamily="34" charset="0"/>
                <a:cs typeface="Tahoma" panose="020B0604030504040204" pitchFamily="34" charset="0"/>
              </a:rPr>
              <a:t>đo</a:t>
            </a:r>
            <a:r>
              <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B0F0"/>
                </a:solidFill>
                <a:latin typeface="Tahoma" panose="020B0604030504040204" pitchFamily="34" charset="0"/>
                <a:ea typeface="Tahoma" panose="020B0604030504040204" pitchFamily="34" charset="0"/>
                <a:cs typeface="Tahoma" panose="020B0604030504040204" pitchFamily="34" charset="0"/>
              </a:rPr>
              <a:t>điện</a:t>
            </a:r>
            <a:r>
              <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B0F0"/>
                </a:solidFill>
                <a:latin typeface="Tahoma" panose="020B0604030504040204" pitchFamily="34" charset="0"/>
                <a:ea typeface="Tahoma" panose="020B0604030504040204" pitchFamily="34" charset="0"/>
                <a:cs typeface="Tahoma" panose="020B0604030504040204" pitchFamily="34" charset="0"/>
              </a:rPr>
              <a:t>đa</a:t>
            </a:r>
            <a:r>
              <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B0F0"/>
                </a:solidFill>
                <a:latin typeface="Tahoma" panose="020B0604030504040204" pitchFamily="34" charset="0"/>
                <a:ea typeface="Tahoma" panose="020B0604030504040204" pitchFamily="34" charset="0"/>
                <a:cs typeface="Tahoma" panose="020B0604030504040204" pitchFamily="34" charset="0"/>
              </a:rPr>
              <a:t>năng</a:t>
            </a:r>
            <a:r>
              <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B0F0"/>
                </a:solidFill>
                <a:latin typeface="Tahoma" panose="020B0604030504040204" pitchFamily="34" charset="0"/>
                <a:ea typeface="Tahoma" panose="020B0604030504040204" pitchFamily="34" charset="0"/>
                <a:cs typeface="Tahoma" panose="020B0604030504040204" pitchFamily="34" charset="0"/>
              </a:rPr>
              <a:t>như</a:t>
            </a:r>
            <a:r>
              <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B0F0"/>
                </a:solidFill>
                <a:latin typeface="Tahoma" panose="020B0604030504040204" pitchFamily="34" charset="0"/>
                <a:ea typeface="Tahoma" panose="020B0604030504040204" pitchFamily="34" charset="0"/>
                <a:cs typeface="Tahoma" panose="020B0604030504040204" pitchFamily="34" charset="0"/>
              </a:rPr>
              <a:t>trong</a:t>
            </a:r>
            <a:r>
              <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B0F0"/>
                </a:solidFill>
                <a:latin typeface="Tahoma" panose="020B0604030504040204" pitchFamily="34" charset="0"/>
                <a:ea typeface="Tahoma" panose="020B0604030504040204" pitchFamily="34" charset="0"/>
                <a:cs typeface="Tahoma" panose="020B0604030504040204" pitchFamily="34" charset="0"/>
              </a:rPr>
              <a:t>danh</a:t>
            </a:r>
            <a:r>
              <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B0F0"/>
                </a:solidFill>
                <a:latin typeface="Tahoma" panose="020B0604030504040204" pitchFamily="34" charset="0"/>
                <a:ea typeface="Tahoma" panose="020B0604030504040204" pitchFamily="34" charset="0"/>
                <a:cs typeface="Tahoma" panose="020B0604030504040204" pitchFamily="34" charset="0"/>
              </a:rPr>
              <a:t>mục</a:t>
            </a:r>
            <a:r>
              <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B0F0"/>
                </a:solidFill>
                <a:latin typeface="Tahoma" panose="020B0604030504040204" pitchFamily="34" charset="0"/>
                <a:ea typeface="Tahoma" panose="020B0604030504040204" pitchFamily="34" charset="0"/>
                <a:cs typeface="Tahoma" panose="020B0604030504040204" pitchFamily="34" charset="0"/>
              </a:rPr>
              <a:t>thiết</a:t>
            </a:r>
            <a:r>
              <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B0F0"/>
                </a:solidFill>
                <a:latin typeface="Tahoma" panose="020B0604030504040204" pitchFamily="34" charset="0"/>
                <a:ea typeface="Tahoma" panose="020B0604030504040204" pitchFamily="34" charset="0"/>
                <a:cs typeface="Tahoma" panose="020B0604030504040204" pitchFamily="34" charset="0"/>
              </a:rPr>
              <a:t>bị</a:t>
            </a:r>
            <a:r>
              <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B0F0"/>
                </a:solidFill>
                <a:latin typeface="Tahoma" panose="020B0604030504040204" pitchFamily="34" charset="0"/>
                <a:ea typeface="Tahoma" panose="020B0604030504040204" pitchFamily="34" charset="0"/>
                <a:cs typeface="Tahoma" panose="020B0604030504040204" pitchFamily="34" charset="0"/>
              </a:rPr>
              <a:t>tối</a:t>
            </a:r>
            <a:r>
              <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B0F0"/>
                </a:solidFill>
                <a:latin typeface="Tahoma" panose="020B0604030504040204" pitchFamily="34" charset="0"/>
                <a:ea typeface="Tahoma" panose="020B0604030504040204" pitchFamily="34" charset="0"/>
                <a:cs typeface="Tahoma" panose="020B0604030504040204" pitchFamily="34" charset="0"/>
              </a:rPr>
              <a:t>thiểu</a:t>
            </a:r>
            <a:r>
              <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B0F0"/>
                </a:solidFill>
                <a:latin typeface="Tahoma" panose="020B0604030504040204" pitchFamily="34" charset="0"/>
                <a:ea typeface="Tahoma" panose="020B0604030504040204" pitchFamily="34" charset="0"/>
                <a:cs typeface="Tahoma" panose="020B0604030504040204" pitchFamily="34" charset="0"/>
              </a:rPr>
              <a:t>có</a:t>
            </a:r>
            <a:r>
              <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B0F0"/>
                </a:solidFill>
                <a:latin typeface="Tahoma" panose="020B0604030504040204" pitchFamily="34" charset="0"/>
                <a:ea typeface="Tahoma" panose="020B0604030504040204" pitchFamily="34" charset="0"/>
                <a:cs typeface="Tahoma" panose="020B0604030504040204" pitchFamily="34" charset="0"/>
              </a:rPr>
              <a:t>chức</a:t>
            </a:r>
            <a:r>
              <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B0F0"/>
                </a:solidFill>
                <a:latin typeface="Tahoma" panose="020B0604030504040204" pitchFamily="34" charset="0"/>
                <a:ea typeface="Tahoma" panose="020B0604030504040204" pitchFamily="34" charset="0"/>
                <a:cs typeface="Tahoma" panose="020B0604030504040204" pitchFamily="34" charset="0"/>
              </a:rPr>
              <a:t>năng</a:t>
            </a:r>
            <a:r>
              <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B0F0"/>
                </a:solidFill>
                <a:latin typeface="Tahoma" panose="020B0604030504040204" pitchFamily="34" charset="0"/>
                <a:ea typeface="Tahoma" panose="020B0604030504040204" pitchFamily="34" charset="0"/>
                <a:cs typeface="Tahoma" panose="020B0604030504040204" pitchFamily="34" charset="0"/>
              </a:rPr>
              <a:t>đo</a:t>
            </a:r>
            <a:r>
              <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B0F0"/>
                </a:solidFill>
                <a:latin typeface="Tahoma" panose="020B0604030504040204" pitchFamily="34" charset="0"/>
                <a:ea typeface="Tahoma" panose="020B0604030504040204" pitchFamily="34" charset="0"/>
                <a:cs typeface="Tahoma" panose="020B0604030504040204" pitchFamily="34" charset="0"/>
              </a:rPr>
              <a:t>tần</a:t>
            </a:r>
            <a:r>
              <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B0F0"/>
                </a:solidFill>
                <a:latin typeface="Tahoma" panose="020B0604030504040204" pitchFamily="34" charset="0"/>
                <a:ea typeface="Tahoma" panose="020B0604030504040204" pitchFamily="34" charset="0"/>
                <a:cs typeface="Tahoma" panose="020B0604030504040204" pitchFamily="34" charset="0"/>
              </a:rPr>
              <a:t>số</a:t>
            </a:r>
            <a:r>
              <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B0F0"/>
                </a:solidFill>
                <a:latin typeface="Tahoma" panose="020B0604030504040204" pitchFamily="34" charset="0"/>
                <a:ea typeface="Tahoma" panose="020B0604030504040204" pitchFamily="34" charset="0"/>
                <a:cs typeface="Tahoma" panose="020B0604030504040204" pitchFamily="34" charset="0"/>
              </a:rPr>
              <a:t>vì</a:t>
            </a:r>
            <a:r>
              <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B0F0"/>
                </a:solidFill>
                <a:latin typeface="Tahoma" panose="020B0604030504040204" pitchFamily="34" charset="0"/>
                <a:ea typeface="Tahoma" panose="020B0604030504040204" pitchFamily="34" charset="0"/>
                <a:cs typeface="Tahoma" panose="020B0604030504040204" pitchFamily="34" charset="0"/>
              </a:rPr>
              <a:t>một</a:t>
            </a:r>
            <a:r>
              <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B0F0"/>
                </a:solidFill>
                <a:latin typeface="Tahoma" panose="020B0604030504040204" pitchFamily="34" charset="0"/>
                <a:ea typeface="Tahoma" panose="020B0604030504040204" pitchFamily="34" charset="0"/>
                <a:cs typeface="Tahoma" panose="020B0604030504040204" pitchFamily="34" charset="0"/>
              </a:rPr>
              <a:t>số</a:t>
            </a:r>
            <a:r>
              <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B0F0"/>
                </a:solidFill>
                <a:latin typeface="Tahoma" panose="020B0604030504040204" pitchFamily="34" charset="0"/>
                <a:ea typeface="Tahoma" panose="020B0604030504040204" pitchFamily="34" charset="0"/>
                <a:cs typeface="Tahoma" panose="020B0604030504040204" pitchFamily="34" charset="0"/>
              </a:rPr>
              <a:t>đồng</a:t>
            </a:r>
            <a:r>
              <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B0F0"/>
                </a:solidFill>
                <a:latin typeface="Tahoma" panose="020B0604030504040204" pitchFamily="34" charset="0"/>
                <a:ea typeface="Tahoma" panose="020B0604030504040204" pitchFamily="34" charset="0"/>
                <a:cs typeface="Tahoma" panose="020B0604030504040204" pitchFamily="34" charset="0"/>
              </a:rPr>
              <a:t>hồ</a:t>
            </a:r>
            <a:r>
              <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B0F0"/>
                </a:solidFill>
                <a:latin typeface="Tahoma" panose="020B0604030504040204" pitchFamily="34" charset="0"/>
                <a:ea typeface="Tahoma" panose="020B0604030504040204" pitchFamily="34" charset="0"/>
                <a:cs typeface="Tahoma" panose="020B0604030504040204" pitchFamily="34" charset="0"/>
              </a:rPr>
              <a:t>đo</a:t>
            </a:r>
            <a:r>
              <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B0F0"/>
                </a:solidFill>
                <a:latin typeface="Tahoma" panose="020B0604030504040204" pitchFamily="34" charset="0"/>
                <a:ea typeface="Tahoma" panose="020B0604030504040204" pitchFamily="34" charset="0"/>
                <a:cs typeface="Tahoma" panose="020B0604030504040204" pitchFamily="34" charset="0"/>
              </a:rPr>
              <a:t>điện</a:t>
            </a:r>
            <a:r>
              <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B0F0"/>
                </a:solidFill>
                <a:latin typeface="Tahoma" panose="020B0604030504040204" pitchFamily="34" charset="0"/>
                <a:ea typeface="Tahoma" panose="020B0604030504040204" pitchFamily="34" charset="0"/>
                <a:cs typeface="Tahoma" panose="020B0604030504040204" pitchFamily="34" charset="0"/>
              </a:rPr>
              <a:t>đa</a:t>
            </a:r>
            <a:r>
              <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B0F0"/>
                </a:solidFill>
                <a:latin typeface="Tahoma" panose="020B0604030504040204" pitchFamily="34" charset="0"/>
                <a:ea typeface="Tahoma" panose="020B0604030504040204" pitchFamily="34" charset="0"/>
                <a:cs typeface="Tahoma" panose="020B0604030504040204" pitchFamily="34" charset="0"/>
              </a:rPr>
              <a:t>năng</a:t>
            </a:r>
            <a:r>
              <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B0F0"/>
                </a:solidFill>
                <a:latin typeface="Tahoma" panose="020B0604030504040204" pitchFamily="34" charset="0"/>
                <a:ea typeface="Tahoma" panose="020B0604030504040204" pitchFamily="34" charset="0"/>
                <a:cs typeface="Tahoma" panose="020B0604030504040204" pitchFamily="34" charset="0"/>
              </a:rPr>
              <a:t>hiện</a:t>
            </a:r>
            <a:r>
              <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rPr>
              <a:t> nay </a:t>
            </a:r>
            <a:r>
              <a:rPr lang="en-US" sz="2000" b="1" dirty="0" err="1">
                <a:solidFill>
                  <a:srgbClr val="00B0F0"/>
                </a:solidFill>
                <a:latin typeface="Tahoma" panose="020B0604030504040204" pitchFamily="34" charset="0"/>
                <a:ea typeface="Tahoma" panose="020B0604030504040204" pitchFamily="34" charset="0"/>
                <a:cs typeface="Tahoma" panose="020B0604030504040204" pitchFamily="34" charset="0"/>
              </a:rPr>
              <a:t>không</a:t>
            </a:r>
            <a:r>
              <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B0F0"/>
                </a:solidFill>
                <a:latin typeface="Tahoma" panose="020B0604030504040204" pitchFamily="34" charset="0"/>
                <a:ea typeface="Tahoma" panose="020B0604030504040204" pitchFamily="34" charset="0"/>
                <a:cs typeface="Tahoma" panose="020B0604030504040204" pitchFamily="34" charset="0"/>
              </a:rPr>
              <a:t>có</a:t>
            </a:r>
            <a:r>
              <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B0F0"/>
                </a:solidFill>
                <a:latin typeface="Tahoma" panose="020B0604030504040204" pitchFamily="34" charset="0"/>
                <a:ea typeface="Tahoma" panose="020B0604030504040204" pitchFamily="34" charset="0"/>
                <a:cs typeface="Tahoma" panose="020B0604030504040204" pitchFamily="34" charset="0"/>
              </a:rPr>
              <a:t>chức</a:t>
            </a:r>
            <a:r>
              <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B0F0"/>
                </a:solidFill>
                <a:latin typeface="Tahoma" panose="020B0604030504040204" pitchFamily="34" charset="0"/>
                <a:ea typeface="Tahoma" panose="020B0604030504040204" pitchFamily="34" charset="0"/>
                <a:cs typeface="Tahoma" panose="020B0604030504040204" pitchFamily="34" charset="0"/>
              </a:rPr>
              <a:t>năng</a:t>
            </a:r>
            <a:r>
              <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B0F0"/>
                </a:solidFill>
                <a:latin typeface="Tahoma" panose="020B0604030504040204" pitchFamily="34" charset="0"/>
                <a:ea typeface="Tahoma" panose="020B0604030504040204" pitchFamily="34" charset="0"/>
                <a:cs typeface="Tahoma" panose="020B0604030504040204" pitchFamily="34" charset="0"/>
              </a:rPr>
              <a:t>đo</a:t>
            </a:r>
            <a:r>
              <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B0F0"/>
                </a:solidFill>
                <a:latin typeface="Tahoma" panose="020B0604030504040204" pitchFamily="34" charset="0"/>
                <a:ea typeface="Tahoma" panose="020B0604030504040204" pitchFamily="34" charset="0"/>
                <a:cs typeface="Tahoma" panose="020B0604030504040204" pitchFamily="34" charset="0"/>
              </a:rPr>
              <a:t>tần</a:t>
            </a:r>
            <a:r>
              <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B0F0"/>
                </a:solidFill>
                <a:latin typeface="Tahoma" panose="020B0604030504040204" pitchFamily="34" charset="0"/>
                <a:ea typeface="Tahoma" panose="020B0604030504040204" pitchFamily="34" charset="0"/>
                <a:cs typeface="Tahoma" panose="020B0604030504040204" pitchFamily="34" charset="0"/>
              </a:rPr>
              <a:t>số</a:t>
            </a:r>
            <a:r>
              <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rPr>
              <a:t>.</a:t>
            </a:r>
          </a:p>
        </p:txBody>
      </p:sp>
      <p:sp>
        <p:nvSpPr>
          <p:cNvPr id="10" name="Rectangle 9">
            <a:extLst>
              <a:ext uri="{FF2B5EF4-FFF2-40B4-BE49-F238E27FC236}">
                <a16:creationId xmlns:a16="http://schemas.microsoft.com/office/drawing/2014/main" id="{E5CCCF43-E359-8E41-9F9D-34530BA85786}"/>
              </a:ext>
            </a:extLst>
          </p:cNvPr>
          <p:cNvSpPr/>
          <p:nvPr/>
        </p:nvSpPr>
        <p:spPr>
          <a:xfrm>
            <a:off x="799213" y="1981824"/>
            <a:ext cx="6569775" cy="378950"/>
          </a:xfrm>
          <a:prstGeom prst="rect">
            <a:avLst/>
          </a:prstGeom>
        </p:spPr>
        <p:txBody>
          <a:bodyPr wrap="square">
            <a:spAutoFit/>
          </a:bodyPr>
          <a:lstStyle/>
          <a:p>
            <a:pPr>
              <a:lnSpc>
                <a:spcPct val="110000"/>
              </a:lnSpc>
              <a:spcAft>
                <a:spcPts val="800"/>
              </a:spcAft>
            </a:pPr>
            <a:r>
              <a:rPr lang="en-US" b="1" i="1" dirty="0" err="1">
                <a:solidFill>
                  <a:srgbClr val="0070C0"/>
                </a:solidFill>
                <a:latin typeface="Tahoma" panose="020B0604030504040204" pitchFamily="34" charset="0"/>
                <a:ea typeface="Tahoma" panose="020B0604030504040204" pitchFamily="34" charset="0"/>
                <a:cs typeface="Tahoma" panose="020B0604030504040204" pitchFamily="34" charset="0"/>
              </a:rPr>
              <a:t>Bài</a:t>
            </a:r>
            <a:r>
              <a:rPr lang="en-US" b="1" i="1" dirty="0">
                <a:solidFill>
                  <a:srgbClr val="0070C0"/>
                </a:solidFill>
                <a:latin typeface="Tahoma" panose="020B0604030504040204" pitchFamily="34" charset="0"/>
                <a:ea typeface="Tahoma" panose="020B0604030504040204" pitchFamily="34" charset="0"/>
                <a:cs typeface="Tahoma" panose="020B0604030504040204" pitchFamily="34" charset="0"/>
              </a:rPr>
              <a:t> 1. </a:t>
            </a:r>
            <a:r>
              <a:rPr lang="en-US" b="1" i="1" dirty="0" err="1">
                <a:solidFill>
                  <a:srgbClr val="0070C0"/>
                </a:solidFill>
                <a:latin typeface="Tahoma" panose="020B0604030504040204" pitchFamily="34" charset="0"/>
                <a:ea typeface="Tahoma" panose="020B0604030504040204" pitchFamily="34" charset="0"/>
                <a:cs typeface="Tahoma" panose="020B0604030504040204" pitchFamily="34" charset="0"/>
              </a:rPr>
              <a:t>Đặc</a:t>
            </a:r>
            <a:r>
              <a:rPr lang="en-US" b="1" i="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0070C0"/>
                </a:solidFill>
                <a:latin typeface="Tahoma" panose="020B0604030504040204" pitchFamily="34" charset="0"/>
                <a:ea typeface="Tahoma" panose="020B0604030504040204" pitchFamily="34" charset="0"/>
                <a:cs typeface="Tahoma" panose="020B0604030504040204" pitchFamily="34" charset="0"/>
              </a:rPr>
              <a:t>trưng</a:t>
            </a:r>
            <a:r>
              <a:rPr lang="en-US" b="1" i="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0070C0"/>
                </a:solidFill>
                <a:latin typeface="Tahoma" panose="020B0604030504040204" pitchFamily="34" charset="0"/>
                <a:ea typeface="Tahoma" panose="020B0604030504040204" pitchFamily="34" charset="0"/>
                <a:cs typeface="Tahoma" panose="020B0604030504040204" pitchFamily="34" charset="0"/>
              </a:rPr>
              <a:t>của</a:t>
            </a:r>
            <a:r>
              <a:rPr lang="en-US" b="1" i="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0070C0"/>
                </a:solidFill>
                <a:latin typeface="Tahoma" panose="020B0604030504040204" pitchFamily="34" charset="0"/>
                <a:ea typeface="Tahoma" panose="020B0604030504040204" pitchFamily="34" charset="0"/>
                <a:cs typeface="Tahoma" panose="020B0604030504040204" pitchFamily="34" charset="0"/>
              </a:rPr>
              <a:t>dòng</a:t>
            </a:r>
            <a:r>
              <a:rPr lang="en-US" b="1" i="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0070C0"/>
                </a:solidFill>
                <a:latin typeface="Tahoma" panose="020B0604030504040204" pitchFamily="34" charset="0"/>
                <a:ea typeface="Tahoma" panose="020B0604030504040204" pitchFamily="34" charset="0"/>
                <a:cs typeface="Tahoma" panose="020B0604030504040204" pitchFamily="34" charset="0"/>
              </a:rPr>
              <a:t>điện</a:t>
            </a:r>
            <a:r>
              <a:rPr lang="en-US" b="1" i="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0070C0"/>
                </a:solidFill>
                <a:latin typeface="Tahoma" panose="020B0604030504040204" pitchFamily="34" charset="0"/>
                <a:ea typeface="Tahoma" panose="020B0604030504040204" pitchFamily="34" charset="0"/>
                <a:cs typeface="Tahoma" panose="020B0604030504040204" pitchFamily="34" charset="0"/>
              </a:rPr>
              <a:t>xoay</a:t>
            </a:r>
            <a:r>
              <a:rPr lang="en-US" b="1" i="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0070C0"/>
                </a:solidFill>
                <a:latin typeface="Tahoma" panose="020B0604030504040204" pitchFamily="34" charset="0"/>
                <a:ea typeface="Tahoma" panose="020B0604030504040204" pitchFamily="34" charset="0"/>
                <a:cs typeface="Tahoma" panose="020B0604030504040204" pitchFamily="34" charset="0"/>
              </a:rPr>
              <a:t>chiều</a:t>
            </a:r>
            <a:endParaRPr lang="en-US" b="1" i="1"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20" name="Rectangle 19">
            <a:extLst>
              <a:ext uri="{FF2B5EF4-FFF2-40B4-BE49-F238E27FC236}">
                <a16:creationId xmlns:a16="http://schemas.microsoft.com/office/drawing/2014/main" id="{20D5662C-D720-730A-369C-5E559576BFAE}"/>
              </a:ext>
            </a:extLst>
          </p:cNvPr>
          <p:cNvSpPr/>
          <p:nvPr/>
        </p:nvSpPr>
        <p:spPr>
          <a:xfrm>
            <a:off x="799211" y="3733421"/>
            <a:ext cx="10881799" cy="1160639"/>
          </a:xfrm>
          <a:prstGeom prst="rect">
            <a:avLst/>
          </a:prstGeom>
        </p:spPr>
        <p:txBody>
          <a:bodyPr wrap="square">
            <a:spAutoFit/>
          </a:bodyPr>
          <a:lstStyle/>
          <a:p>
            <a:pPr marL="169863" indent="-169863" algn="just">
              <a:lnSpc>
                <a:spcPct val="120000"/>
              </a:lnSpc>
              <a:spcBef>
                <a:spcPts val="200"/>
              </a:spcBef>
              <a:spcAft>
                <a:spcPts val="200"/>
              </a:spcAft>
            </a:pPr>
            <a:r>
              <a:rPr lang="en-US" sz="2000" b="1" dirty="0">
                <a:solidFill>
                  <a:srgbClr val="37AAE0"/>
                </a:solidFill>
                <a:latin typeface="Tahoma" panose="020B0604030504040204" pitchFamily="34" charset="0"/>
                <a:ea typeface="Tahoma" panose="020B0604030504040204" pitchFamily="34" charset="0"/>
                <a:cs typeface="Tahoma" panose="020B0604030504040204" pitchFamily="34" charset="0"/>
              </a:rPr>
              <a:t>- Thông </a:t>
            </a:r>
            <a:r>
              <a:rPr lang="en-US" sz="2000" b="1" dirty="0" err="1">
                <a:solidFill>
                  <a:srgbClr val="37AAE0"/>
                </a:solidFill>
                <a:latin typeface="Tahoma" panose="020B0604030504040204" pitchFamily="34" charset="0"/>
                <a:ea typeface="Tahoma" panose="020B0604030504040204" pitchFamily="34" charset="0"/>
                <a:cs typeface="Tahoma" panose="020B0604030504040204" pitchFamily="34" charset="0"/>
              </a:rPr>
              <a:t>báo</a:t>
            </a:r>
            <a:r>
              <a:rPr lang="en-US" sz="2000" b="1" dirty="0">
                <a:solidFill>
                  <a:srgbClr val="37AAE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37AAE0"/>
                </a:solidFill>
                <a:latin typeface="Tahoma" panose="020B0604030504040204" pitchFamily="34" charset="0"/>
                <a:ea typeface="Tahoma" panose="020B0604030504040204" pitchFamily="34" charset="0"/>
                <a:cs typeface="Tahoma" panose="020B0604030504040204" pitchFamily="34" charset="0"/>
              </a:rPr>
              <a:t>cho</a:t>
            </a:r>
            <a:r>
              <a:rPr lang="en-US" sz="2000" b="1" dirty="0">
                <a:solidFill>
                  <a:srgbClr val="37AAE0"/>
                </a:solidFill>
                <a:latin typeface="Tahoma" panose="020B0604030504040204" pitchFamily="34" charset="0"/>
                <a:ea typeface="Tahoma" panose="020B0604030504040204" pitchFamily="34" charset="0"/>
                <a:cs typeface="Tahoma" panose="020B0604030504040204" pitchFamily="34" charset="0"/>
              </a:rPr>
              <a:t> HS, </a:t>
            </a:r>
            <a:r>
              <a:rPr lang="en-US" sz="2000" b="1" dirty="0" err="1">
                <a:solidFill>
                  <a:srgbClr val="37AAE0"/>
                </a:solidFill>
                <a:latin typeface="Tahoma" panose="020B0604030504040204" pitchFamily="34" charset="0"/>
                <a:ea typeface="Tahoma" panose="020B0604030504040204" pitchFamily="34" charset="0"/>
                <a:cs typeface="Tahoma" panose="020B0604030504040204" pitchFamily="34" charset="0"/>
              </a:rPr>
              <a:t>không</a:t>
            </a:r>
            <a:r>
              <a:rPr lang="en-US" sz="2000" b="1" dirty="0">
                <a:solidFill>
                  <a:srgbClr val="37AAE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37AAE0"/>
                </a:solidFill>
                <a:latin typeface="Tahoma" panose="020B0604030504040204" pitchFamily="34" charset="0"/>
                <a:ea typeface="Tahoma" panose="020B0604030504040204" pitchFamily="34" charset="0"/>
                <a:cs typeface="Tahoma" panose="020B0604030504040204" pitchFamily="34" charset="0"/>
              </a:rPr>
              <a:t>chứng</a:t>
            </a:r>
            <a:r>
              <a:rPr lang="en-US" sz="2000" b="1" dirty="0">
                <a:solidFill>
                  <a:srgbClr val="37AAE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37AAE0"/>
                </a:solidFill>
                <a:latin typeface="Tahoma" panose="020B0604030504040204" pitchFamily="34" charset="0"/>
                <a:ea typeface="Tahoma" panose="020B0604030504040204" pitchFamily="34" charset="0"/>
                <a:cs typeface="Tahoma" panose="020B0604030504040204" pitchFamily="34" charset="0"/>
              </a:rPr>
              <a:t>minh</a:t>
            </a:r>
            <a:r>
              <a:rPr lang="en-US" sz="2000" b="1" dirty="0">
                <a:solidFill>
                  <a:srgbClr val="37AAE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37AAE0"/>
                </a:solidFill>
                <a:latin typeface="Tahoma" panose="020B0604030504040204" pitchFamily="34" charset="0"/>
                <a:ea typeface="Tahoma" panose="020B0604030504040204" pitchFamily="34" charset="0"/>
                <a:cs typeface="Tahoma" panose="020B0604030504040204" pitchFamily="34" charset="0"/>
              </a:rPr>
              <a:t>và</a:t>
            </a:r>
            <a:r>
              <a:rPr lang="en-US" sz="2000" b="1" dirty="0">
                <a:solidFill>
                  <a:srgbClr val="37AAE0"/>
                </a:solidFill>
                <a:latin typeface="Tahoma" panose="020B0604030504040204" pitchFamily="34" charset="0"/>
                <a:ea typeface="Tahoma" panose="020B0604030504040204" pitchFamily="34" charset="0"/>
                <a:cs typeface="Tahoma" panose="020B0604030504040204" pitchFamily="34" charset="0"/>
              </a:rPr>
              <a:t> so </a:t>
            </a:r>
            <a:r>
              <a:rPr lang="en-US" sz="2000" b="1" dirty="0" err="1">
                <a:solidFill>
                  <a:srgbClr val="37AAE0"/>
                </a:solidFill>
                <a:latin typeface="Tahoma" panose="020B0604030504040204" pitchFamily="34" charset="0"/>
                <a:ea typeface="Tahoma" panose="020B0604030504040204" pitchFamily="34" charset="0"/>
                <a:cs typeface="Tahoma" panose="020B0604030504040204" pitchFamily="34" charset="0"/>
              </a:rPr>
              <a:t>sánh</a:t>
            </a:r>
            <a:r>
              <a:rPr lang="en-US" sz="2000" b="1" dirty="0">
                <a:solidFill>
                  <a:srgbClr val="37AAE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37AAE0"/>
                </a:solidFill>
                <a:latin typeface="Tahoma" panose="020B0604030504040204" pitchFamily="34" charset="0"/>
                <a:ea typeface="Tahoma" panose="020B0604030504040204" pitchFamily="34" charset="0"/>
                <a:cs typeface="Tahoma" panose="020B0604030504040204" pitchFamily="34" charset="0"/>
              </a:rPr>
              <a:t>với</a:t>
            </a:r>
            <a:r>
              <a:rPr lang="en-US" sz="2000" b="1" dirty="0">
                <a:solidFill>
                  <a:srgbClr val="37AAE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37AAE0"/>
                </a:solidFill>
                <a:latin typeface="Tahoma" panose="020B0604030504040204" pitchFamily="34" charset="0"/>
                <a:ea typeface="Tahoma" panose="020B0604030504040204" pitchFamily="34" charset="0"/>
                <a:cs typeface="Tahoma" panose="020B0604030504040204" pitchFamily="34" charset="0"/>
              </a:rPr>
              <a:t>công</a:t>
            </a:r>
            <a:r>
              <a:rPr lang="en-US" sz="2000" b="1" dirty="0">
                <a:solidFill>
                  <a:srgbClr val="37AAE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37AAE0"/>
                </a:solidFill>
                <a:latin typeface="Tahoma" panose="020B0604030504040204" pitchFamily="34" charset="0"/>
                <a:ea typeface="Tahoma" panose="020B0604030504040204" pitchFamily="34" charset="0"/>
                <a:cs typeface="Tahoma" panose="020B0604030504040204" pitchFamily="34" charset="0"/>
              </a:rPr>
              <a:t>suất</a:t>
            </a:r>
            <a:r>
              <a:rPr lang="en-US" sz="2000" b="1" dirty="0">
                <a:solidFill>
                  <a:srgbClr val="37AAE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37AAE0"/>
                </a:solidFill>
                <a:latin typeface="Tahoma" panose="020B0604030504040204" pitchFamily="34" charset="0"/>
                <a:ea typeface="Tahoma" panose="020B0604030504040204" pitchFamily="34" charset="0"/>
                <a:cs typeface="Tahoma" panose="020B0604030504040204" pitchFamily="34" charset="0"/>
              </a:rPr>
              <a:t>hiệu</a:t>
            </a:r>
            <a:r>
              <a:rPr lang="en-US" sz="2000" b="1" dirty="0">
                <a:solidFill>
                  <a:srgbClr val="37AAE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37AAE0"/>
                </a:solidFill>
                <a:latin typeface="Tahoma" panose="020B0604030504040204" pitchFamily="34" charset="0"/>
                <a:ea typeface="Tahoma" panose="020B0604030504040204" pitchFamily="34" charset="0"/>
                <a:cs typeface="Tahoma" panose="020B0604030504040204" pitchFamily="34" charset="0"/>
              </a:rPr>
              <a:t>dụng</a:t>
            </a:r>
            <a:r>
              <a:rPr lang="en-US" sz="2000" b="1" dirty="0">
                <a:solidFill>
                  <a:srgbClr val="37AAE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37AAE0"/>
                </a:solidFill>
                <a:latin typeface="Tahoma" panose="020B0604030504040204" pitchFamily="34" charset="0"/>
                <a:ea typeface="Tahoma" panose="020B0604030504040204" pitchFamily="34" charset="0"/>
                <a:cs typeface="Tahoma" panose="020B0604030504040204" pitchFamily="34" charset="0"/>
              </a:rPr>
              <a:t>với</a:t>
            </a:r>
            <a:r>
              <a:rPr lang="en-US" sz="2000" b="1" dirty="0">
                <a:solidFill>
                  <a:srgbClr val="37AAE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37AAE0"/>
                </a:solidFill>
                <a:latin typeface="Tahoma" panose="020B0604030504040204" pitchFamily="34" charset="0"/>
                <a:ea typeface="Tahoma" panose="020B0604030504040204" pitchFamily="34" charset="0"/>
                <a:cs typeface="Tahoma" panose="020B0604030504040204" pitchFamily="34" charset="0"/>
              </a:rPr>
              <a:t>công</a:t>
            </a:r>
            <a:r>
              <a:rPr lang="en-US" sz="2000" b="1" dirty="0">
                <a:solidFill>
                  <a:srgbClr val="37AAE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37AAE0"/>
                </a:solidFill>
                <a:latin typeface="Tahoma" panose="020B0604030504040204" pitchFamily="34" charset="0"/>
                <a:ea typeface="Tahoma" panose="020B0604030504040204" pitchFamily="34" charset="0"/>
                <a:cs typeface="Tahoma" panose="020B0604030504040204" pitchFamily="34" charset="0"/>
              </a:rPr>
              <a:t>suất</a:t>
            </a:r>
            <a:r>
              <a:rPr lang="en-US" sz="2000" b="1" dirty="0">
                <a:solidFill>
                  <a:srgbClr val="37AAE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37AAE0"/>
                </a:solidFill>
                <a:latin typeface="Tahoma" panose="020B0604030504040204" pitchFamily="34" charset="0"/>
                <a:ea typeface="Tahoma" panose="020B0604030504040204" pitchFamily="34" charset="0"/>
                <a:cs typeface="Tahoma" panose="020B0604030504040204" pitchFamily="34" charset="0"/>
              </a:rPr>
              <a:t>cực</a:t>
            </a:r>
            <a:r>
              <a:rPr lang="en-US" sz="2000" b="1" dirty="0">
                <a:solidFill>
                  <a:srgbClr val="37AAE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37AAE0"/>
                </a:solidFill>
                <a:latin typeface="Tahoma" panose="020B0604030504040204" pitchFamily="34" charset="0"/>
                <a:ea typeface="Tahoma" panose="020B0604030504040204" pitchFamily="34" charset="0"/>
                <a:cs typeface="Tahoma" panose="020B0604030504040204" pitchFamily="34" charset="0"/>
              </a:rPr>
              <a:t>đại</a:t>
            </a:r>
            <a:r>
              <a:rPr lang="en-US" sz="2000" b="1" dirty="0">
                <a:solidFill>
                  <a:srgbClr val="37AAE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37AAE0"/>
                </a:solidFill>
                <a:latin typeface="Tahoma" panose="020B0604030504040204" pitchFamily="34" charset="0"/>
                <a:ea typeface="Tahoma" panose="020B0604030504040204" pitchFamily="34" charset="0"/>
                <a:cs typeface="Tahoma" panose="020B0604030504040204" pitchFamily="34" charset="0"/>
              </a:rPr>
              <a:t>Lưu</a:t>
            </a:r>
            <a:r>
              <a:rPr lang="en-US" sz="2000" b="1" dirty="0">
                <a:solidFill>
                  <a:srgbClr val="37AAE0"/>
                </a:solidFill>
                <a:latin typeface="Tahoma" panose="020B0604030504040204" pitchFamily="34" charset="0"/>
                <a:ea typeface="Tahoma" panose="020B0604030504040204" pitchFamily="34" charset="0"/>
                <a:cs typeface="Tahoma" panose="020B0604030504040204" pitchFamily="34" charset="0"/>
              </a:rPr>
              <a:t> ý </a:t>
            </a:r>
            <a:r>
              <a:rPr lang="en-US" sz="2000" b="1" dirty="0" err="1">
                <a:solidFill>
                  <a:srgbClr val="37AAE0"/>
                </a:solidFill>
                <a:latin typeface="Tahoma" panose="020B0604030504040204" pitchFamily="34" charset="0"/>
                <a:ea typeface="Tahoma" panose="020B0604030504040204" pitchFamily="34" charset="0"/>
                <a:cs typeface="Tahoma" panose="020B0604030504040204" pitchFamily="34" charset="0"/>
              </a:rPr>
              <a:t>công</a:t>
            </a:r>
            <a:r>
              <a:rPr lang="en-US" sz="2000" b="1" dirty="0">
                <a:solidFill>
                  <a:srgbClr val="37AAE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37AAE0"/>
                </a:solidFill>
                <a:latin typeface="Tahoma" panose="020B0604030504040204" pitchFamily="34" charset="0"/>
                <a:ea typeface="Tahoma" panose="020B0604030504040204" pitchFamily="34" charset="0"/>
                <a:cs typeface="Tahoma" panose="020B0604030504040204" pitchFamily="34" charset="0"/>
              </a:rPr>
              <a:t>suất</a:t>
            </a:r>
            <a:r>
              <a:rPr lang="en-US" sz="2000" b="1" dirty="0">
                <a:solidFill>
                  <a:srgbClr val="37AAE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37AAE0"/>
                </a:solidFill>
                <a:latin typeface="Tahoma" panose="020B0604030504040204" pitchFamily="34" charset="0"/>
                <a:ea typeface="Tahoma" panose="020B0604030504040204" pitchFamily="34" charset="0"/>
                <a:cs typeface="Tahoma" panose="020B0604030504040204" pitchFamily="34" charset="0"/>
              </a:rPr>
              <a:t>cực</a:t>
            </a:r>
            <a:r>
              <a:rPr lang="en-US" sz="2000" b="1" dirty="0">
                <a:solidFill>
                  <a:srgbClr val="37AAE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37AAE0"/>
                </a:solidFill>
                <a:latin typeface="Tahoma" panose="020B0604030504040204" pitchFamily="34" charset="0"/>
                <a:ea typeface="Tahoma" panose="020B0604030504040204" pitchFamily="34" charset="0"/>
                <a:cs typeface="Tahoma" panose="020B0604030504040204" pitchFamily="34" charset="0"/>
              </a:rPr>
              <a:t>đại</a:t>
            </a:r>
            <a:r>
              <a:rPr lang="en-US" sz="2000" b="1" dirty="0">
                <a:solidFill>
                  <a:srgbClr val="37AAE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37AAE0"/>
                </a:solidFill>
                <a:latin typeface="Tahoma" panose="020B0604030504040204" pitchFamily="34" charset="0"/>
                <a:ea typeface="Tahoma" panose="020B0604030504040204" pitchFamily="34" charset="0"/>
                <a:cs typeface="Tahoma" panose="020B0604030504040204" pitchFamily="34" charset="0"/>
              </a:rPr>
              <a:t>liên</a:t>
            </a:r>
            <a:r>
              <a:rPr lang="en-US" sz="2000" b="1" dirty="0">
                <a:solidFill>
                  <a:srgbClr val="37AAE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37AAE0"/>
                </a:solidFill>
                <a:latin typeface="Tahoma" panose="020B0604030504040204" pitchFamily="34" charset="0"/>
                <a:ea typeface="Tahoma" panose="020B0604030504040204" pitchFamily="34" charset="0"/>
                <a:cs typeface="Tahoma" panose="020B0604030504040204" pitchFamily="34" charset="0"/>
              </a:rPr>
              <a:t>quan</a:t>
            </a:r>
            <a:r>
              <a:rPr lang="en-US" sz="2000" b="1" dirty="0">
                <a:solidFill>
                  <a:srgbClr val="37AAE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37AAE0"/>
                </a:solidFill>
                <a:latin typeface="Tahoma" panose="020B0604030504040204" pitchFamily="34" charset="0"/>
                <a:ea typeface="Tahoma" panose="020B0604030504040204" pitchFamily="34" charset="0"/>
                <a:cs typeface="Tahoma" panose="020B0604030504040204" pitchFamily="34" charset="0"/>
              </a:rPr>
              <a:t>đến</a:t>
            </a:r>
            <a:r>
              <a:rPr lang="en-US" sz="2000" b="1" dirty="0">
                <a:solidFill>
                  <a:srgbClr val="37AAE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37AAE0"/>
                </a:solidFill>
                <a:latin typeface="Tahoma" panose="020B0604030504040204" pitchFamily="34" charset="0"/>
                <a:ea typeface="Tahoma" panose="020B0604030504040204" pitchFamily="34" charset="0"/>
                <a:cs typeface="Tahoma" panose="020B0604030504040204" pitchFamily="34" charset="0"/>
              </a:rPr>
              <a:t>giá</a:t>
            </a:r>
            <a:r>
              <a:rPr lang="en-US" sz="2000" b="1" dirty="0">
                <a:solidFill>
                  <a:srgbClr val="37AAE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37AAE0"/>
                </a:solidFill>
                <a:latin typeface="Tahoma" panose="020B0604030504040204" pitchFamily="34" charset="0"/>
                <a:ea typeface="Tahoma" panose="020B0604030504040204" pitchFamily="34" charset="0"/>
                <a:cs typeface="Tahoma" panose="020B0604030504040204" pitchFamily="34" charset="0"/>
              </a:rPr>
              <a:t>trị</a:t>
            </a:r>
            <a:r>
              <a:rPr lang="en-US" sz="2000" b="1" dirty="0">
                <a:solidFill>
                  <a:srgbClr val="37AAE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37AAE0"/>
                </a:solidFill>
                <a:latin typeface="Tahoma" panose="020B0604030504040204" pitchFamily="34" charset="0"/>
                <a:ea typeface="Tahoma" panose="020B0604030504040204" pitchFamily="34" charset="0"/>
                <a:cs typeface="Tahoma" panose="020B0604030504040204" pitchFamily="34" charset="0"/>
              </a:rPr>
              <a:t>cực</a:t>
            </a:r>
            <a:r>
              <a:rPr lang="en-US" sz="2000" b="1" dirty="0">
                <a:solidFill>
                  <a:srgbClr val="37AAE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37AAE0"/>
                </a:solidFill>
                <a:latin typeface="Tahoma" panose="020B0604030504040204" pitchFamily="34" charset="0"/>
                <a:ea typeface="Tahoma" panose="020B0604030504040204" pitchFamily="34" charset="0"/>
                <a:cs typeface="Tahoma" panose="020B0604030504040204" pitchFamily="34" charset="0"/>
              </a:rPr>
              <a:t>đại</a:t>
            </a:r>
            <a:r>
              <a:rPr lang="en-US" sz="2000" b="1" dirty="0">
                <a:solidFill>
                  <a:srgbClr val="37AAE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37AAE0"/>
                </a:solidFill>
                <a:latin typeface="Tahoma" panose="020B0604030504040204" pitchFamily="34" charset="0"/>
                <a:ea typeface="Tahoma" panose="020B0604030504040204" pitchFamily="34" charset="0"/>
                <a:cs typeface="Tahoma" panose="020B0604030504040204" pitchFamily="34" charset="0"/>
              </a:rPr>
              <a:t>của</a:t>
            </a:r>
            <a:r>
              <a:rPr lang="en-US" sz="2000" b="1" dirty="0">
                <a:solidFill>
                  <a:srgbClr val="37AAE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37AAE0"/>
                </a:solidFill>
                <a:latin typeface="Tahoma" panose="020B0604030504040204" pitchFamily="34" charset="0"/>
                <a:ea typeface="Tahoma" panose="020B0604030504040204" pitchFamily="34" charset="0"/>
                <a:cs typeface="Tahoma" panose="020B0604030504040204" pitchFamily="34" charset="0"/>
              </a:rPr>
              <a:t>dòng</a:t>
            </a:r>
            <a:r>
              <a:rPr lang="en-US" sz="2000" b="1" dirty="0">
                <a:solidFill>
                  <a:srgbClr val="37AAE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37AAE0"/>
                </a:solidFill>
                <a:latin typeface="Tahoma" panose="020B0604030504040204" pitchFamily="34" charset="0"/>
                <a:ea typeface="Tahoma" panose="020B0604030504040204" pitchFamily="34" charset="0"/>
                <a:cs typeface="Tahoma" panose="020B0604030504040204" pitchFamily="34" charset="0"/>
              </a:rPr>
              <a:t>điện</a:t>
            </a:r>
            <a:r>
              <a:rPr lang="en-US" sz="2000" b="1" dirty="0">
                <a:solidFill>
                  <a:srgbClr val="37AAE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37AAE0"/>
                </a:solidFill>
                <a:latin typeface="Tahoma" panose="020B0604030504040204" pitchFamily="34" charset="0"/>
                <a:ea typeface="Tahoma" panose="020B0604030504040204" pitchFamily="34" charset="0"/>
                <a:cs typeface="Tahoma" panose="020B0604030504040204" pitchFamily="34" charset="0"/>
              </a:rPr>
              <a:t>và</a:t>
            </a:r>
            <a:r>
              <a:rPr lang="en-US" sz="2000" b="1" dirty="0">
                <a:solidFill>
                  <a:srgbClr val="37AAE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37AAE0"/>
                </a:solidFill>
                <a:latin typeface="Tahoma" panose="020B0604030504040204" pitchFamily="34" charset="0"/>
                <a:ea typeface="Tahoma" panose="020B0604030504040204" pitchFamily="34" charset="0"/>
                <a:cs typeface="Tahoma" panose="020B0604030504040204" pitchFamily="34" charset="0"/>
              </a:rPr>
              <a:t>điện</a:t>
            </a:r>
            <a:r>
              <a:rPr lang="en-US" sz="2000" b="1" dirty="0">
                <a:solidFill>
                  <a:srgbClr val="37AAE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37AAE0"/>
                </a:solidFill>
                <a:latin typeface="Tahoma" panose="020B0604030504040204" pitchFamily="34" charset="0"/>
                <a:ea typeface="Tahoma" panose="020B0604030504040204" pitchFamily="34" charset="0"/>
                <a:cs typeface="Tahoma" panose="020B0604030504040204" pitchFamily="34" charset="0"/>
              </a:rPr>
              <a:t>áp</a:t>
            </a:r>
            <a:r>
              <a:rPr lang="en-US" sz="2000" b="1" dirty="0">
                <a:solidFill>
                  <a:srgbClr val="37AAE0"/>
                </a:solidFill>
                <a:latin typeface="Tahoma" panose="020B0604030504040204" pitchFamily="34" charset="0"/>
                <a:ea typeface="Tahoma" panose="020B0604030504040204" pitchFamily="34" charset="0"/>
                <a:cs typeface="Tahoma" panose="020B0604030504040204" pitchFamily="34" charset="0"/>
              </a:rPr>
              <a:t>.</a:t>
            </a:r>
          </a:p>
        </p:txBody>
      </p:sp>
      <p:sp>
        <p:nvSpPr>
          <p:cNvPr id="17" name="Rectangle 16">
            <a:extLst>
              <a:ext uri="{FF2B5EF4-FFF2-40B4-BE49-F238E27FC236}">
                <a16:creationId xmlns:a16="http://schemas.microsoft.com/office/drawing/2014/main" id="{0EC707C3-5EA3-DAB9-EB2B-AA54530225E6}"/>
              </a:ext>
            </a:extLst>
          </p:cNvPr>
          <p:cNvSpPr/>
          <p:nvPr/>
        </p:nvSpPr>
        <p:spPr>
          <a:xfrm>
            <a:off x="916894" y="808660"/>
            <a:ext cx="9523761" cy="523220"/>
          </a:xfrm>
          <a:prstGeom prst="rect">
            <a:avLst/>
          </a:prstGeom>
        </p:spPr>
        <p:txBody>
          <a:bodyPr wrap="none">
            <a:spAutoFit/>
          </a:bodyPr>
          <a:lstStyle/>
          <a:p>
            <a:pPr fontAlgn="ctr">
              <a:lnSpc>
                <a:spcPct val="100000"/>
              </a:lnSpc>
              <a:buNone/>
              <a:defRPr/>
            </a:pPr>
            <a:r>
              <a:rPr lang="en-US" altLang="en-US" sz="2800" b="1" dirty="0">
                <a:solidFill>
                  <a:srgbClr val="00B050"/>
                </a:solidFill>
                <a:latin typeface="Tahoma" panose="020B0604030504040204" pitchFamily="34" charset="0"/>
                <a:ea typeface="Tahoma" panose="020B0604030504040204" pitchFamily="34" charset="0"/>
                <a:cs typeface="Tahoma" panose="020B0604030504040204" pitchFamily="34" charset="0"/>
              </a:rPr>
              <a:t>VI. MỘT SỐ LƯU Ý ĐỐI VỚI SGK VÀ CĐHT VẬT LÍ 12</a:t>
            </a:r>
          </a:p>
        </p:txBody>
      </p:sp>
    </p:spTree>
    <p:extLst>
      <p:ext uri="{BB962C8B-B14F-4D97-AF65-F5344CB8AC3E}">
        <p14:creationId xmlns:p14="http://schemas.microsoft.com/office/powerpoint/2010/main" val="1874967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0"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602958-D88B-5095-4F1F-C8D1E720F76C}"/>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6F280C37-132A-BBF9-0022-D88545F6B0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665" y="13860"/>
            <a:ext cx="12205665" cy="6858000"/>
          </a:xfrm>
          <a:prstGeom prst="rect">
            <a:avLst/>
          </a:prstGeom>
        </p:spPr>
      </p:pic>
      <p:pic>
        <p:nvPicPr>
          <p:cNvPr id="5" name="Picture 4">
            <a:extLst>
              <a:ext uri="{FF2B5EF4-FFF2-40B4-BE49-F238E27FC236}">
                <a16:creationId xmlns:a16="http://schemas.microsoft.com/office/drawing/2014/main" id="{C7E3A02F-E8AA-68C3-26DD-71520CACCEA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1596" y="357585"/>
            <a:ext cx="2273924" cy="420082"/>
          </a:xfrm>
          <a:prstGeom prst="rect">
            <a:avLst/>
          </a:prstGeom>
        </p:spPr>
      </p:pic>
      <p:pic>
        <p:nvPicPr>
          <p:cNvPr id="3" name="Picture 2">
            <a:extLst>
              <a:ext uri="{FF2B5EF4-FFF2-40B4-BE49-F238E27FC236}">
                <a16:creationId xmlns:a16="http://schemas.microsoft.com/office/drawing/2014/main" id="{83D6A89D-360B-3B01-499B-D378403137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53692" y="229027"/>
            <a:ext cx="1326712" cy="1097280"/>
          </a:xfrm>
          <a:prstGeom prst="rect">
            <a:avLst/>
          </a:prstGeom>
        </p:spPr>
      </p:pic>
      <p:sp>
        <p:nvSpPr>
          <p:cNvPr id="2" name="Rectangle 1">
            <a:extLst>
              <a:ext uri="{FF2B5EF4-FFF2-40B4-BE49-F238E27FC236}">
                <a16:creationId xmlns:a16="http://schemas.microsoft.com/office/drawing/2014/main" id="{5E40D37D-8388-8382-26F7-B144E55F0C91}"/>
              </a:ext>
            </a:extLst>
          </p:cNvPr>
          <p:cNvSpPr/>
          <p:nvPr/>
        </p:nvSpPr>
        <p:spPr>
          <a:xfrm>
            <a:off x="799213" y="1470453"/>
            <a:ext cx="9958434" cy="400110"/>
          </a:xfrm>
          <a:prstGeom prst="rect">
            <a:avLst/>
          </a:prstGeom>
        </p:spPr>
        <p:txBody>
          <a:bodyPr wrap="square">
            <a:spAutoFit/>
          </a:bodyPr>
          <a:lstStyle/>
          <a:p>
            <a:pPr algn="just"/>
            <a:r>
              <a:rPr lang="en-US" sz="2000" b="1" dirty="0">
                <a:solidFill>
                  <a:srgbClr val="FF0000"/>
                </a:solidFill>
                <a:latin typeface="Tahoma" panose="020B0604030504040204" pitchFamily="34" charset="0"/>
                <a:ea typeface="Tahoma" panose="020B0604030504040204" pitchFamily="34" charset="0"/>
                <a:cs typeface="Tahoma" panose="020B0604030504040204" pitchFamily="34" charset="0"/>
              </a:rPr>
              <a:t>CHUYÊN ĐỀ 1. DÒNG ĐIỆN XOAY CHIỀU</a:t>
            </a:r>
          </a:p>
        </p:txBody>
      </p:sp>
      <p:sp>
        <p:nvSpPr>
          <p:cNvPr id="9" name="Rectangle 8">
            <a:extLst>
              <a:ext uri="{FF2B5EF4-FFF2-40B4-BE49-F238E27FC236}">
                <a16:creationId xmlns:a16="http://schemas.microsoft.com/office/drawing/2014/main" id="{855B9E50-AB66-A12C-2F9C-D02E6986B5CB}"/>
              </a:ext>
            </a:extLst>
          </p:cNvPr>
          <p:cNvSpPr/>
          <p:nvPr/>
        </p:nvSpPr>
        <p:spPr>
          <a:xfrm>
            <a:off x="799211" y="2563349"/>
            <a:ext cx="10881800" cy="792525"/>
          </a:xfrm>
          <a:prstGeom prst="rect">
            <a:avLst/>
          </a:prstGeom>
        </p:spPr>
        <p:txBody>
          <a:bodyPr wrap="square">
            <a:spAutoFit/>
          </a:bodyPr>
          <a:lstStyle/>
          <a:p>
            <a:pPr marL="169863" indent="-169863" algn="just">
              <a:lnSpc>
                <a:spcPct val="120000"/>
              </a:lnSpc>
              <a:spcBef>
                <a:spcPts val="200"/>
              </a:spcBef>
              <a:spcAft>
                <a:spcPts val="200"/>
              </a:spcAft>
              <a:tabLst>
                <a:tab pos="169863" algn="l"/>
              </a:tabLst>
            </a:pPr>
            <a:r>
              <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rPr>
              <a:t>- Diode </a:t>
            </a:r>
            <a:r>
              <a:rPr lang="en-US" sz="2000" b="1" dirty="0" err="1">
                <a:solidFill>
                  <a:srgbClr val="00B0F0"/>
                </a:solidFill>
                <a:latin typeface="Tahoma" panose="020B0604030504040204" pitchFamily="34" charset="0"/>
                <a:ea typeface="Tahoma" panose="020B0604030504040204" pitchFamily="34" charset="0"/>
                <a:cs typeface="Tahoma" panose="020B0604030504040204" pitchFamily="34" charset="0"/>
              </a:rPr>
              <a:t>bán</a:t>
            </a:r>
            <a:r>
              <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B0F0"/>
                </a:solidFill>
                <a:latin typeface="Tahoma" panose="020B0604030504040204" pitchFamily="34" charset="0"/>
                <a:ea typeface="Tahoma" panose="020B0604030504040204" pitchFamily="34" charset="0"/>
                <a:cs typeface="Tahoma" panose="020B0604030504040204" pitchFamily="34" charset="0"/>
              </a:rPr>
              <a:t>dẫn</a:t>
            </a:r>
            <a:r>
              <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B0F0"/>
                </a:solidFill>
                <a:latin typeface="Tahoma" panose="020B0604030504040204" pitchFamily="34" charset="0"/>
                <a:ea typeface="Tahoma" panose="020B0604030504040204" pitchFamily="34" charset="0"/>
                <a:cs typeface="Tahoma" panose="020B0604030504040204" pitchFamily="34" charset="0"/>
              </a:rPr>
              <a:t>Lưu</a:t>
            </a:r>
            <a:r>
              <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rPr>
              <a:t> ý </a:t>
            </a:r>
            <a:r>
              <a:rPr lang="en-US" sz="2000" b="1" dirty="0" err="1">
                <a:solidFill>
                  <a:srgbClr val="00B0F0"/>
                </a:solidFill>
                <a:latin typeface="Tahoma" panose="020B0604030504040204" pitchFamily="34" charset="0"/>
                <a:ea typeface="Tahoma" panose="020B0604030504040204" pitchFamily="34" charset="0"/>
                <a:cs typeface="Tahoma" panose="020B0604030504040204" pitchFamily="34" charset="0"/>
              </a:rPr>
              <a:t>về</a:t>
            </a:r>
            <a:r>
              <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B0F0"/>
                </a:solidFill>
                <a:latin typeface="Tahoma" panose="020B0604030504040204" pitchFamily="34" charset="0"/>
                <a:ea typeface="Tahoma" panose="020B0604030504040204" pitchFamily="34" charset="0"/>
                <a:cs typeface="Tahoma" panose="020B0604030504040204" pitchFamily="34" charset="0"/>
              </a:rPr>
              <a:t>đặc</a:t>
            </a:r>
            <a:r>
              <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B0F0"/>
                </a:solidFill>
                <a:latin typeface="Tahoma" panose="020B0604030504040204" pitchFamily="34" charset="0"/>
                <a:ea typeface="Tahoma" panose="020B0604030504040204" pitchFamily="34" charset="0"/>
                <a:cs typeface="Tahoma" panose="020B0604030504040204" pitchFamily="34" charset="0"/>
              </a:rPr>
              <a:t>điểm</a:t>
            </a:r>
            <a:r>
              <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B0F0"/>
                </a:solidFill>
                <a:latin typeface="Tahoma" panose="020B0604030504040204" pitchFamily="34" charset="0"/>
                <a:ea typeface="Tahoma" panose="020B0604030504040204" pitchFamily="34" charset="0"/>
                <a:cs typeface="Tahoma" panose="020B0604030504040204" pitchFamily="34" charset="0"/>
              </a:rPr>
              <a:t>cho</a:t>
            </a:r>
            <a:r>
              <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B0F0"/>
                </a:solidFill>
                <a:latin typeface="Tahoma" panose="020B0604030504040204" pitchFamily="34" charset="0"/>
                <a:ea typeface="Tahoma" panose="020B0604030504040204" pitchFamily="34" charset="0"/>
                <a:cs typeface="Tahoma" panose="020B0604030504040204" pitchFamily="34" charset="0"/>
              </a:rPr>
              <a:t>dòng</a:t>
            </a:r>
            <a:r>
              <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B0F0"/>
                </a:solidFill>
                <a:latin typeface="Tahoma" panose="020B0604030504040204" pitchFamily="34" charset="0"/>
                <a:ea typeface="Tahoma" panose="020B0604030504040204" pitchFamily="34" charset="0"/>
                <a:cs typeface="Tahoma" panose="020B0604030504040204" pitchFamily="34" charset="0"/>
              </a:rPr>
              <a:t>điện</a:t>
            </a:r>
            <a:r>
              <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B0F0"/>
                </a:solidFill>
                <a:latin typeface="Tahoma" panose="020B0604030504040204" pitchFamily="34" charset="0"/>
                <a:ea typeface="Tahoma" panose="020B0604030504040204" pitchFamily="34" charset="0"/>
                <a:cs typeface="Tahoma" panose="020B0604030504040204" pitchFamily="34" charset="0"/>
              </a:rPr>
              <a:t>chạy</a:t>
            </a:r>
            <a:r>
              <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B0F0"/>
                </a:solidFill>
                <a:latin typeface="Tahoma" panose="020B0604030504040204" pitchFamily="34" charset="0"/>
                <a:ea typeface="Tahoma" panose="020B0604030504040204" pitchFamily="34" charset="0"/>
                <a:cs typeface="Tahoma" panose="020B0604030504040204" pitchFamily="34" charset="0"/>
              </a:rPr>
              <a:t>theo</a:t>
            </a:r>
            <a:r>
              <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rPr>
              <a:t> 1 </a:t>
            </a:r>
            <a:r>
              <a:rPr lang="en-US" sz="2000" b="1" dirty="0" err="1">
                <a:solidFill>
                  <a:srgbClr val="00B0F0"/>
                </a:solidFill>
                <a:latin typeface="Tahoma" panose="020B0604030504040204" pitchFamily="34" charset="0"/>
                <a:ea typeface="Tahoma" panose="020B0604030504040204" pitchFamily="34" charset="0"/>
                <a:cs typeface="Tahoma" panose="020B0604030504040204" pitchFamily="34" charset="0"/>
              </a:rPr>
              <a:t>chiều</a:t>
            </a:r>
            <a:r>
              <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B0F0"/>
                </a:solidFill>
                <a:latin typeface="Tahoma" panose="020B0604030504040204" pitchFamily="34" charset="0"/>
                <a:ea typeface="Tahoma" panose="020B0604030504040204" pitchFamily="34" charset="0"/>
                <a:cs typeface="Tahoma" panose="020B0604030504040204" pitchFamily="34" charset="0"/>
              </a:rPr>
              <a:t>và</a:t>
            </a:r>
            <a:r>
              <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B0F0"/>
                </a:solidFill>
                <a:latin typeface="Tahoma" panose="020B0604030504040204" pitchFamily="34" charset="0"/>
                <a:ea typeface="Tahoma" panose="020B0604030504040204" pitchFamily="34" charset="0"/>
                <a:cs typeface="Tahoma" panose="020B0604030504040204" pitchFamily="34" charset="0"/>
              </a:rPr>
              <a:t>sơ</a:t>
            </a:r>
            <a:r>
              <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B0F0"/>
                </a:solidFill>
                <a:latin typeface="Tahoma" panose="020B0604030504040204" pitchFamily="34" charset="0"/>
                <a:ea typeface="Tahoma" panose="020B0604030504040204" pitchFamily="34" charset="0"/>
                <a:cs typeface="Tahoma" panose="020B0604030504040204" pitchFamily="34" charset="0"/>
              </a:rPr>
              <a:t>đồ</a:t>
            </a:r>
            <a:r>
              <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B0F0"/>
                </a:solidFill>
                <a:latin typeface="Tahoma" panose="020B0604030504040204" pitchFamily="34" charset="0"/>
                <a:ea typeface="Tahoma" panose="020B0604030504040204" pitchFamily="34" charset="0"/>
                <a:cs typeface="Tahoma" panose="020B0604030504040204" pitchFamily="34" charset="0"/>
              </a:rPr>
              <a:t>mạch</a:t>
            </a:r>
            <a:r>
              <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B0F0"/>
                </a:solidFill>
                <a:latin typeface="Tahoma" panose="020B0604030504040204" pitchFamily="34" charset="0"/>
                <a:ea typeface="Tahoma" panose="020B0604030504040204" pitchFamily="34" charset="0"/>
                <a:cs typeface="Tahoma" panose="020B0604030504040204" pitchFamily="34" charset="0"/>
              </a:rPr>
              <a:t>cách</a:t>
            </a:r>
            <a:r>
              <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B0F0"/>
                </a:solidFill>
                <a:latin typeface="Tahoma" panose="020B0604030504040204" pitchFamily="34" charset="0"/>
                <a:ea typeface="Tahoma" panose="020B0604030504040204" pitchFamily="34" charset="0"/>
                <a:cs typeface="Tahoma" panose="020B0604030504040204" pitchFamily="34" charset="0"/>
              </a:rPr>
              <a:t>lắp</a:t>
            </a:r>
            <a:r>
              <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B0F0"/>
                </a:solidFill>
                <a:latin typeface="Tahoma" panose="020B0604030504040204" pitchFamily="34" charset="0"/>
                <a:ea typeface="Tahoma" panose="020B0604030504040204" pitchFamily="34" charset="0"/>
                <a:cs typeface="Tahoma" panose="020B0604030504040204" pitchFamily="34" charset="0"/>
              </a:rPr>
              <a:t>mạch</a:t>
            </a:r>
            <a:r>
              <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B0F0"/>
                </a:solidFill>
                <a:latin typeface="Tahoma" panose="020B0604030504040204" pitchFamily="34" charset="0"/>
                <a:ea typeface="Tahoma" panose="020B0604030504040204" pitchFamily="34" charset="0"/>
                <a:cs typeface="Tahoma" panose="020B0604030504040204" pitchFamily="34" charset="0"/>
              </a:rPr>
              <a:t>khảo</a:t>
            </a:r>
            <a:r>
              <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B0F0"/>
                </a:solidFill>
                <a:latin typeface="Tahoma" panose="020B0604030504040204" pitchFamily="34" charset="0"/>
                <a:ea typeface="Tahoma" panose="020B0604030504040204" pitchFamily="34" charset="0"/>
                <a:cs typeface="Tahoma" panose="020B0604030504040204" pitchFamily="34" charset="0"/>
              </a:rPr>
              <a:t>sát</a:t>
            </a:r>
            <a:r>
              <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B0F0"/>
                </a:solidFill>
                <a:latin typeface="Tahoma" panose="020B0604030504040204" pitchFamily="34" charset="0"/>
                <a:ea typeface="Tahoma" panose="020B0604030504040204" pitchFamily="34" charset="0"/>
                <a:cs typeface="Tahoma" panose="020B0604030504040204" pitchFamily="34" charset="0"/>
              </a:rPr>
              <a:t>đường</a:t>
            </a:r>
            <a:r>
              <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B0F0"/>
                </a:solidFill>
                <a:latin typeface="Tahoma" panose="020B0604030504040204" pitchFamily="34" charset="0"/>
                <a:ea typeface="Tahoma" panose="020B0604030504040204" pitchFamily="34" charset="0"/>
                <a:cs typeface="Tahoma" panose="020B0604030504040204" pitchFamily="34" charset="0"/>
              </a:rPr>
              <a:t>đặc</a:t>
            </a:r>
            <a:r>
              <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B0F0"/>
                </a:solidFill>
                <a:latin typeface="Tahoma" panose="020B0604030504040204" pitchFamily="34" charset="0"/>
                <a:ea typeface="Tahoma" panose="020B0604030504040204" pitchFamily="34" charset="0"/>
                <a:cs typeface="Tahoma" panose="020B0604030504040204" pitchFamily="34" charset="0"/>
              </a:rPr>
              <a:t>trưng</a:t>
            </a:r>
            <a:r>
              <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rPr>
              <a:t> V-I </a:t>
            </a:r>
            <a:r>
              <a:rPr lang="en-US" sz="2000" b="1" dirty="0" err="1">
                <a:solidFill>
                  <a:srgbClr val="00B0F0"/>
                </a:solidFill>
                <a:latin typeface="Tahoma" panose="020B0604030504040204" pitchFamily="34" charset="0"/>
                <a:ea typeface="Tahoma" panose="020B0604030504040204" pitchFamily="34" charset="0"/>
                <a:cs typeface="Tahoma" panose="020B0604030504040204" pitchFamily="34" charset="0"/>
              </a:rPr>
              <a:t>theo</a:t>
            </a:r>
            <a:r>
              <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B0F0"/>
                </a:solidFill>
                <a:latin typeface="Tahoma" panose="020B0604030504040204" pitchFamily="34" charset="0"/>
                <a:ea typeface="Tahoma" panose="020B0604030504040204" pitchFamily="34" charset="0"/>
                <a:cs typeface="Tahoma" panose="020B0604030504040204" pitchFamily="34" charset="0"/>
              </a:rPr>
              <a:t>dòng</a:t>
            </a:r>
            <a:r>
              <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B0F0"/>
                </a:solidFill>
                <a:latin typeface="Tahoma" panose="020B0604030504040204" pitchFamily="34" charset="0"/>
                <a:ea typeface="Tahoma" panose="020B0604030504040204" pitchFamily="34" charset="0"/>
                <a:cs typeface="Tahoma" panose="020B0604030504040204" pitchFamily="34" charset="0"/>
              </a:rPr>
              <a:t>thuận</a:t>
            </a:r>
            <a:r>
              <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B0F0"/>
                </a:solidFill>
                <a:latin typeface="Tahoma" panose="020B0604030504040204" pitchFamily="34" charset="0"/>
                <a:ea typeface="Tahoma" panose="020B0604030504040204" pitchFamily="34" charset="0"/>
                <a:cs typeface="Tahoma" panose="020B0604030504040204" pitchFamily="34" charset="0"/>
              </a:rPr>
              <a:t>và</a:t>
            </a:r>
            <a:r>
              <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B0F0"/>
                </a:solidFill>
                <a:latin typeface="Tahoma" panose="020B0604030504040204" pitchFamily="34" charset="0"/>
                <a:ea typeface="Tahoma" panose="020B0604030504040204" pitchFamily="34" charset="0"/>
                <a:cs typeface="Tahoma" panose="020B0604030504040204" pitchFamily="34" charset="0"/>
              </a:rPr>
              <a:t>dòng</a:t>
            </a:r>
            <a:r>
              <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B0F0"/>
                </a:solidFill>
                <a:latin typeface="Tahoma" panose="020B0604030504040204" pitchFamily="34" charset="0"/>
                <a:ea typeface="Tahoma" panose="020B0604030504040204" pitchFamily="34" charset="0"/>
                <a:cs typeface="Tahoma" panose="020B0604030504040204" pitchFamily="34" charset="0"/>
              </a:rPr>
              <a:t>ngược</a:t>
            </a:r>
            <a:r>
              <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rPr>
              <a:t>.</a:t>
            </a:r>
          </a:p>
        </p:txBody>
      </p:sp>
      <p:sp>
        <p:nvSpPr>
          <p:cNvPr id="10" name="Rectangle 9">
            <a:extLst>
              <a:ext uri="{FF2B5EF4-FFF2-40B4-BE49-F238E27FC236}">
                <a16:creationId xmlns:a16="http://schemas.microsoft.com/office/drawing/2014/main" id="{E5CCCF43-E359-8E41-9F9D-34530BA85786}"/>
              </a:ext>
            </a:extLst>
          </p:cNvPr>
          <p:cNvSpPr/>
          <p:nvPr/>
        </p:nvSpPr>
        <p:spPr>
          <a:xfrm>
            <a:off x="799213" y="1981824"/>
            <a:ext cx="6569775" cy="368306"/>
          </a:xfrm>
          <a:prstGeom prst="rect">
            <a:avLst/>
          </a:prstGeom>
        </p:spPr>
        <p:txBody>
          <a:bodyPr wrap="square">
            <a:spAutoFit/>
          </a:bodyPr>
          <a:lstStyle/>
          <a:p>
            <a:pPr>
              <a:lnSpc>
                <a:spcPct val="110000"/>
              </a:lnSpc>
              <a:spcAft>
                <a:spcPts val="800"/>
              </a:spcAft>
            </a:pPr>
            <a:r>
              <a:rPr lang="en-US" b="1" i="1" dirty="0" err="1">
                <a:solidFill>
                  <a:srgbClr val="0070C0"/>
                </a:solidFill>
                <a:latin typeface="Tahoma" panose="020B0604030504040204" pitchFamily="34" charset="0"/>
                <a:ea typeface="Tahoma" panose="020B0604030504040204" pitchFamily="34" charset="0"/>
                <a:cs typeface="Tahoma" panose="020B0604030504040204" pitchFamily="34" charset="0"/>
              </a:rPr>
              <a:t>Bài</a:t>
            </a:r>
            <a:r>
              <a:rPr lang="en-US" b="1" i="1" dirty="0">
                <a:solidFill>
                  <a:srgbClr val="0070C0"/>
                </a:solidFill>
                <a:latin typeface="Tahoma" panose="020B0604030504040204" pitchFamily="34" charset="0"/>
                <a:ea typeface="Tahoma" panose="020B0604030504040204" pitchFamily="34" charset="0"/>
                <a:cs typeface="Tahoma" panose="020B0604030504040204" pitchFamily="34" charset="0"/>
              </a:rPr>
              <a:t> 4. </a:t>
            </a:r>
            <a:r>
              <a:rPr lang="en-US" b="1" i="1" dirty="0" err="1">
                <a:solidFill>
                  <a:srgbClr val="0070C0"/>
                </a:solidFill>
                <a:latin typeface="Tahoma" panose="020B0604030504040204" pitchFamily="34" charset="0"/>
                <a:ea typeface="Tahoma" panose="020B0604030504040204" pitchFamily="34" charset="0"/>
                <a:cs typeface="Tahoma" panose="020B0604030504040204" pitchFamily="34" charset="0"/>
              </a:rPr>
              <a:t>Chỉnh</a:t>
            </a:r>
            <a:r>
              <a:rPr lang="en-US" b="1" i="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0070C0"/>
                </a:solidFill>
                <a:latin typeface="Tahoma" panose="020B0604030504040204" pitchFamily="34" charset="0"/>
                <a:ea typeface="Tahoma" panose="020B0604030504040204" pitchFamily="34" charset="0"/>
                <a:cs typeface="Tahoma" panose="020B0604030504040204" pitchFamily="34" charset="0"/>
              </a:rPr>
              <a:t>lưu</a:t>
            </a:r>
            <a:r>
              <a:rPr lang="en-US" b="1" i="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0070C0"/>
                </a:solidFill>
                <a:latin typeface="Tahoma" panose="020B0604030504040204" pitchFamily="34" charset="0"/>
                <a:ea typeface="Tahoma" panose="020B0604030504040204" pitchFamily="34" charset="0"/>
                <a:cs typeface="Tahoma" panose="020B0604030504040204" pitchFamily="34" charset="0"/>
              </a:rPr>
              <a:t>dòng</a:t>
            </a:r>
            <a:r>
              <a:rPr lang="en-US" b="1" i="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0070C0"/>
                </a:solidFill>
                <a:latin typeface="Tahoma" panose="020B0604030504040204" pitchFamily="34" charset="0"/>
                <a:ea typeface="Tahoma" panose="020B0604030504040204" pitchFamily="34" charset="0"/>
                <a:cs typeface="Tahoma" panose="020B0604030504040204" pitchFamily="34" charset="0"/>
              </a:rPr>
              <a:t>điện</a:t>
            </a:r>
            <a:r>
              <a:rPr lang="en-US" b="1" i="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0070C0"/>
                </a:solidFill>
                <a:latin typeface="Tahoma" panose="020B0604030504040204" pitchFamily="34" charset="0"/>
                <a:ea typeface="Tahoma" panose="020B0604030504040204" pitchFamily="34" charset="0"/>
                <a:cs typeface="Tahoma" panose="020B0604030504040204" pitchFamily="34" charset="0"/>
              </a:rPr>
              <a:t>xoay</a:t>
            </a:r>
            <a:r>
              <a:rPr lang="en-US" b="1" i="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0070C0"/>
                </a:solidFill>
                <a:latin typeface="Tahoma" panose="020B0604030504040204" pitchFamily="34" charset="0"/>
                <a:ea typeface="Tahoma" panose="020B0604030504040204" pitchFamily="34" charset="0"/>
                <a:cs typeface="Tahoma" panose="020B0604030504040204" pitchFamily="34" charset="0"/>
              </a:rPr>
              <a:t>chiều</a:t>
            </a:r>
            <a:endParaRPr lang="en-US" b="1" i="1"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20" name="Rectangle 19">
            <a:extLst>
              <a:ext uri="{FF2B5EF4-FFF2-40B4-BE49-F238E27FC236}">
                <a16:creationId xmlns:a16="http://schemas.microsoft.com/office/drawing/2014/main" id="{20D5662C-D720-730A-369C-5E559576BFAE}"/>
              </a:ext>
            </a:extLst>
          </p:cNvPr>
          <p:cNvSpPr/>
          <p:nvPr/>
        </p:nvSpPr>
        <p:spPr>
          <a:xfrm>
            <a:off x="799211" y="3733421"/>
            <a:ext cx="10881799" cy="792525"/>
          </a:xfrm>
          <a:prstGeom prst="rect">
            <a:avLst/>
          </a:prstGeom>
        </p:spPr>
        <p:txBody>
          <a:bodyPr wrap="square">
            <a:spAutoFit/>
          </a:bodyPr>
          <a:lstStyle/>
          <a:p>
            <a:pPr marL="169863" indent="-169863" algn="just">
              <a:lnSpc>
                <a:spcPct val="120000"/>
              </a:lnSpc>
              <a:spcBef>
                <a:spcPts val="200"/>
              </a:spcBef>
              <a:spcAft>
                <a:spcPts val="200"/>
              </a:spcAft>
            </a:pPr>
            <a:r>
              <a:rPr lang="en-US" sz="2000" b="1" dirty="0">
                <a:solidFill>
                  <a:srgbClr val="37AAE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37AAE0"/>
                </a:solidFill>
                <a:latin typeface="Tahoma" panose="020B0604030504040204" pitchFamily="34" charset="0"/>
                <a:ea typeface="Tahoma" panose="020B0604030504040204" pitchFamily="34" charset="0"/>
                <a:cs typeface="Tahoma" panose="020B0604030504040204" pitchFamily="34" charset="0"/>
              </a:rPr>
              <a:t>Chỉnh</a:t>
            </a:r>
            <a:r>
              <a:rPr lang="en-US" sz="2000" b="1" dirty="0">
                <a:solidFill>
                  <a:srgbClr val="37AAE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37AAE0"/>
                </a:solidFill>
                <a:latin typeface="Tahoma" panose="020B0604030504040204" pitchFamily="34" charset="0"/>
                <a:ea typeface="Tahoma" panose="020B0604030504040204" pitchFamily="34" charset="0"/>
                <a:cs typeface="Tahoma" panose="020B0604030504040204" pitchFamily="34" charset="0"/>
              </a:rPr>
              <a:t>lưu</a:t>
            </a:r>
            <a:r>
              <a:rPr lang="en-US" sz="2000" b="1" dirty="0">
                <a:solidFill>
                  <a:srgbClr val="37AAE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37AAE0"/>
                </a:solidFill>
                <a:latin typeface="Tahoma" panose="020B0604030504040204" pitchFamily="34" charset="0"/>
                <a:ea typeface="Tahoma" panose="020B0604030504040204" pitchFamily="34" charset="0"/>
                <a:cs typeface="Tahoma" panose="020B0604030504040204" pitchFamily="34" charset="0"/>
              </a:rPr>
              <a:t>dòng</a:t>
            </a:r>
            <a:r>
              <a:rPr lang="en-US" sz="2000" b="1" dirty="0">
                <a:solidFill>
                  <a:srgbClr val="37AAE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37AAE0"/>
                </a:solidFill>
                <a:latin typeface="Tahoma" panose="020B0604030504040204" pitchFamily="34" charset="0"/>
                <a:ea typeface="Tahoma" panose="020B0604030504040204" pitchFamily="34" charset="0"/>
                <a:cs typeface="Tahoma" panose="020B0604030504040204" pitchFamily="34" charset="0"/>
              </a:rPr>
              <a:t>điện</a:t>
            </a:r>
            <a:r>
              <a:rPr lang="en-US" sz="2000" b="1" dirty="0">
                <a:solidFill>
                  <a:srgbClr val="37AAE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37AAE0"/>
                </a:solidFill>
                <a:latin typeface="Tahoma" panose="020B0604030504040204" pitchFamily="34" charset="0"/>
                <a:ea typeface="Tahoma" panose="020B0604030504040204" pitchFamily="34" charset="0"/>
                <a:cs typeface="Tahoma" panose="020B0604030504040204" pitchFamily="34" charset="0"/>
              </a:rPr>
              <a:t>Khái</a:t>
            </a:r>
            <a:r>
              <a:rPr lang="en-US" sz="2000" b="1" dirty="0">
                <a:solidFill>
                  <a:srgbClr val="37AAE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37AAE0"/>
                </a:solidFill>
                <a:latin typeface="Tahoma" panose="020B0604030504040204" pitchFamily="34" charset="0"/>
                <a:ea typeface="Tahoma" panose="020B0604030504040204" pitchFamily="34" charset="0"/>
                <a:cs typeface="Tahoma" panose="020B0604030504040204" pitchFamily="34" charset="0"/>
              </a:rPr>
              <a:t>niệm</a:t>
            </a:r>
            <a:r>
              <a:rPr lang="en-US" sz="2000" b="1" dirty="0">
                <a:solidFill>
                  <a:srgbClr val="37AAE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37AAE0"/>
                </a:solidFill>
                <a:latin typeface="Tahoma" panose="020B0604030504040204" pitchFamily="34" charset="0"/>
                <a:ea typeface="Tahoma" panose="020B0604030504040204" pitchFamily="34" charset="0"/>
                <a:cs typeface="Tahoma" panose="020B0604030504040204" pitchFamily="34" charset="0"/>
              </a:rPr>
              <a:t>chỉnh</a:t>
            </a:r>
            <a:r>
              <a:rPr lang="en-US" sz="2000" b="1" dirty="0">
                <a:solidFill>
                  <a:srgbClr val="37AAE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37AAE0"/>
                </a:solidFill>
                <a:latin typeface="Tahoma" panose="020B0604030504040204" pitchFamily="34" charset="0"/>
                <a:ea typeface="Tahoma" panose="020B0604030504040204" pitchFamily="34" charset="0"/>
                <a:cs typeface="Tahoma" panose="020B0604030504040204" pitchFamily="34" charset="0"/>
              </a:rPr>
              <a:t>lưu</a:t>
            </a:r>
            <a:r>
              <a:rPr lang="en-US" sz="2000" b="1" dirty="0">
                <a:solidFill>
                  <a:srgbClr val="37AAE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37AAE0"/>
                </a:solidFill>
                <a:latin typeface="Tahoma" panose="020B0604030504040204" pitchFamily="34" charset="0"/>
                <a:ea typeface="Tahoma" panose="020B0604030504040204" pitchFamily="34" charset="0"/>
                <a:cs typeface="Tahoma" panose="020B0604030504040204" pitchFamily="34" charset="0"/>
              </a:rPr>
              <a:t>và</a:t>
            </a:r>
            <a:r>
              <a:rPr lang="en-US" sz="2000" b="1" dirty="0">
                <a:solidFill>
                  <a:srgbClr val="37AAE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37AAE0"/>
                </a:solidFill>
                <a:latin typeface="Tahoma" panose="020B0604030504040204" pitchFamily="34" charset="0"/>
                <a:ea typeface="Tahoma" panose="020B0604030504040204" pitchFamily="34" charset="0"/>
                <a:cs typeface="Tahoma" panose="020B0604030504040204" pitchFamily="34" charset="0"/>
              </a:rPr>
              <a:t>sơ</a:t>
            </a:r>
            <a:r>
              <a:rPr lang="en-US" sz="2000" b="1" dirty="0">
                <a:solidFill>
                  <a:srgbClr val="37AAE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37AAE0"/>
                </a:solidFill>
                <a:latin typeface="Tahoma" panose="020B0604030504040204" pitchFamily="34" charset="0"/>
                <a:ea typeface="Tahoma" panose="020B0604030504040204" pitchFamily="34" charset="0"/>
                <a:cs typeface="Tahoma" panose="020B0604030504040204" pitchFamily="34" charset="0"/>
              </a:rPr>
              <a:t>đồ</a:t>
            </a:r>
            <a:r>
              <a:rPr lang="en-US" sz="2000" b="1" dirty="0">
                <a:solidFill>
                  <a:srgbClr val="37AAE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37AAE0"/>
                </a:solidFill>
                <a:latin typeface="Tahoma" panose="020B0604030504040204" pitchFamily="34" charset="0"/>
                <a:ea typeface="Tahoma" panose="020B0604030504040204" pitchFamily="34" charset="0"/>
                <a:cs typeface="Tahoma" panose="020B0604030504040204" pitchFamily="34" charset="0"/>
              </a:rPr>
              <a:t>mạch</a:t>
            </a:r>
            <a:r>
              <a:rPr lang="en-US" sz="2000" b="1" dirty="0">
                <a:solidFill>
                  <a:srgbClr val="37AAE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37AAE0"/>
                </a:solidFill>
                <a:latin typeface="Tahoma" panose="020B0604030504040204" pitchFamily="34" charset="0"/>
                <a:ea typeface="Tahoma" panose="020B0604030504040204" pitchFamily="34" charset="0"/>
                <a:cs typeface="Tahoma" panose="020B0604030504040204" pitchFamily="34" charset="0"/>
              </a:rPr>
              <a:t>cầu</a:t>
            </a:r>
            <a:r>
              <a:rPr lang="en-US" sz="2000" b="1" dirty="0">
                <a:solidFill>
                  <a:srgbClr val="37AAE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37AAE0"/>
                </a:solidFill>
                <a:latin typeface="Tahoma" panose="020B0604030504040204" pitchFamily="34" charset="0"/>
                <a:ea typeface="Tahoma" panose="020B0604030504040204" pitchFamily="34" charset="0"/>
                <a:cs typeface="Tahoma" panose="020B0604030504040204" pitchFamily="34" charset="0"/>
              </a:rPr>
              <a:t>chỉnh</a:t>
            </a:r>
            <a:r>
              <a:rPr lang="en-US" sz="2000" b="1" dirty="0">
                <a:solidFill>
                  <a:srgbClr val="37AAE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37AAE0"/>
                </a:solidFill>
                <a:latin typeface="Tahoma" panose="020B0604030504040204" pitchFamily="34" charset="0"/>
                <a:ea typeface="Tahoma" panose="020B0604030504040204" pitchFamily="34" charset="0"/>
                <a:cs typeface="Tahoma" panose="020B0604030504040204" pitchFamily="34" charset="0"/>
              </a:rPr>
              <a:t>lưu</a:t>
            </a:r>
            <a:r>
              <a:rPr lang="en-US" sz="2000" b="1" dirty="0">
                <a:solidFill>
                  <a:srgbClr val="37AAE0"/>
                </a:solidFill>
                <a:latin typeface="Tahoma" panose="020B0604030504040204" pitchFamily="34" charset="0"/>
                <a:ea typeface="Tahoma" panose="020B0604030504040204" pitchFamily="34" charset="0"/>
                <a:cs typeface="Tahoma" panose="020B0604030504040204" pitchFamily="34" charset="0"/>
              </a:rPr>
              <a:t> 2 </a:t>
            </a:r>
            <a:r>
              <a:rPr lang="en-US" sz="2000" b="1" dirty="0" err="1">
                <a:solidFill>
                  <a:srgbClr val="37AAE0"/>
                </a:solidFill>
                <a:latin typeface="Tahoma" panose="020B0604030504040204" pitchFamily="34" charset="0"/>
                <a:ea typeface="Tahoma" panose="020B0604030504040204" pitchFamily="34" charset="0"/>
                <a:cs typeface="Tahoma" panose="020B0604030504040204" pitchFamily="34" charset="0"/>
              </a:rPr>
              <a:t>nữa</a:t>
            </a:r>
            <a:r>
              <a:rPr lang="en-US" sz="2000" b="1" dirty="0">
                <a:solidFill>
                  <a:srgbClr val="37AAE0"/>
                </a:solidFill>
                <a:latin typeface="Tahoma" panose="020B0604030504040204" pitchFamily="34" charset="0"/>
                <a:ea typeface="Tahoma" panose="020B0604030504040204" pitchFamily="34" charset="0"/>
                <a:cs typeface="Tahoma" panose="020B0604030504040204" pitchFamily="34" charset="0"/>
              </a:rPr>
              <a:t> chu </a:t>
            </a:r>
            <a:r>
              <a:rPr lang="en-US" sz="2000" b="1" dirty="0" err="1">
                <a:solidFill>
                  <a:srgbClr val="37AAE0"/>
                </a:solidFill>
                <a:latin typeface="Tahoma" panose="020B0604030504040204" pitchFamily="34" charset="0"/>
                <a:ea typeface="Tahoma" panose="020B0604030504040204" pitchFamily="34" charset="0"/>
                <a:cs typeface="Tahoma" panose="020B0604030504040204" pitchFamily="34" charset="0"/>
              </a:rPr>
              <a:t>kì</a:t>
            </a:r>
            <a:r>
              <a:rPr lang="en-US" sz="2000" b="1" dirty="0">
                <a:solidFill>
                  <a:srgbClr val="37AAE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37AAE0"/>
                </a:solidFill>
                <a:latin typeface="Tahoma" panose="020B0604030504040204" pitchFamily="34" charset="0"/>
                <a:ea typeface="Tahoma" panose="020B0604030504040204" pitchFamily="34" charset="0"/>
                <a:cs typeface="Tahoma" panose="020B0604030504040204" pitchFamily="34" charset="0"/>
              </a:rPr>
              <a:t>Lưu</a:t>
            </a:r>
            <a:r>
              <a:rPr lang="en-US" sz="2000" b="1" dirty="0">
                <a:solidFill>
                  <a:srgbClr val="37AAE0"/>
                </a:solidFill>
                <a:latin typeface="Tahoma" panose="020B0604030504040204" pitchFamily="34" charset="0"/>
                <a:ea typeface="Tahoma" panose="020B0604030504040204" pitchFamily="34" charset="0"/>
                <a:cs typeface="Tahoma" panose="020B0604030504040204" pitchFamily="34" charset="0"/>
              </a:rPr>
              <a:t> ý </a:t>
            </a:r>
            <a:r>
              <a:rPr lang="en-US" sz="2000" b="1" dirty="0" err="1">
                <a:solidFill>
                  <a:srgbClr val="37AAE0"/>
                </a:solidFill>
                <a:latin typeface="Tahoma" panose="020B0604030504040204" pitchFamily="34" charset="0"/>
                <a:ea typeface="Tahoma" panose="020B0604030504040204" pitchFamily="34" charset="0"/>
                <a:cs typeface="Tahoma" panose="020B0604030504040204" pitchFamily="34" charset="0"/>
              </a:rPr>
              <a:t>cách</a:t>
            </a:r>
            <a:r>
              <a:rPr lang="en-US" sz="2000" b="1" dirty="0">
                <a:solidFill>
                  <a:srgbClr val="37AAE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37AAE0"/>
                </a:solidFill>
                <a:latin typeface="Tahoma" panose="020B0604030504040204" pitchFamily="34" charset="0"/>
                <a:ea typeface="Tahoma" panose="020B0604030504040204" pitchFamily="34" charset="0"/>
                <a:cs typeface="Tahoma" panose="020B0604030504040204" pitchFamily="34" charset="0"/>
              </a:rPr>
              <a:t>mắc</a:t>
            </a:r>
            <a:r>
              <a:rPr lang="en-US" sz="2000" b="1" dirty="0">
                <a:solidFill>
                  <a:srgbClr val="37AAE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37AAE0"/>
                </a:solidFill>
                <a:latin typeface="Tahoma" panose="020B0604030504040204" pitchFamily="34" charset="0"/>
                <a:ea typeface="Tahoma" panose="020B0604030504040204" pitchFamily="34" charset="0"/>
                <a:cs typeface="Tahoma" panose="020B0604030504040204" pitchFamily="34" charset="0"/>
              </a:rPr>
              <a:t>cầu</a:t>
            </a:r>
            <a:r>
              <a:rPr lang="en-US" sz="2000" b="1" dirty="0">
                <a:solidFill>
                  <a:srgbClr val="37AAE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37AAE0"/>
                </a:solidFill>
                <a:latin typeface="Tahoma" panose="020B0604030504040204" pitchFamily="34" charset="0"/>
                <a:ea typeface="Tahoma" panose="020B0604030504040204" pitchFamily="34" charset="0"/>
                <a:cs typeface="Tahoma" panose="020B0604030504040204" pitchFamily="34" charset="0"/>
              </a:rPr>
              <a:t>chỉnh</a:t>
            </a:r>
            <a:r>
              <a:rPr lang="en-US" sz="2000" b="1" dirty="0">
                <a:solidFill>
                  <a:srgbClr val="37AAE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37AAE0"/>
                </a:solidFill>
                <a:latin typeface="Tahoma" panose="020B0604030504040204" pitchFamily="34" charset="0"/>
                <a:ea typeface="Tahoma" panose="020B0604030504040204" pitchFamily="34" charset="0"/>
                <a:cs typeface="Tahoma" panose="020B0604030504040204" pitchFamily="34" charset="0"/>
              </a:rPr>
              <a:t>lưu</a:t>
            </a:r>
            <a:r>
              <a:rPr lang="en-US" sz="2000" b="1" dirty="0">
                <a:solidFill>
                  <a:srgbClr val="37AAE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37AAE0"/>
                </a:solidFill>
                <a:latin typeface="Tahoma" panose="020B0604030504040204" pitchFamily="34" charset="0"/>
                <a:ea typeface="Tahoma" panose="020B0604030504040204" pitchFamily="34" charset="0"/>
                <a:cs typeface="Tahoma" panose="020B0604030504040204" pitchFamily="34" charset="0"/>
              </a:rPr>
              <a:t>và</a:t>
            </a:r>
            <a:r>
              <a:rPr lang="en-US" sz="2000" b="1" dirty="0">
                <a:solidFill>
                  <a:srgbClr val="37AAE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37AAE0"/>
                </a:solidFill>
                <a:latin typeface="Tahoma" panose="020B0604030504040204" pitchFamily="34" charset="0"/>
                <a:ea typeface="Tahoma" panose="020B0604030504040204" pitchFamily="34" charset="0"/>
                <a:cs typeface="Tahoma" panose="020B0604030504040204" pitchFamily="34" charset="0"/>
              </a:rPr>
              <a:t>dòng</a:t>
            </a:r>
            <a:r>
              <a:rPr lang="en-US" sz="2000" b="1" dirty="0">
                <a:solidFill>
                  <a:srgbClr val="37AAE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37AAE0"/>
                </a:solidFill>
                <a:latin typeface="Tahoma" panose="020B0604030504040204" pitchFamily="34" charset="0"/>
                <a:ea typeface="Tahoma" panose="020B0604030504040204" pitchFamily="34" charset="0"/>
                <a:cs typeface="Tahoma" panose="020B0604030504040204" pitchFamily="34" charset="0"/>
              </a:rPr>
              <a:t>điện</a:t>
            </a:r>
            <a:r>
              <a:rPr lang="en-US" sz="2000" b="1" dirty="0">
                <a:solidFill>
                  <a:srgbClr val="37AAE0"/>
                </a:solidFill>
                <a:latin typeface="Tahoma" panose="020B0604030504040204" pitchFamily="34" charset="0"/>
                <a:ea typeface="Tahoma" panose="020B0604030504040204" pitchFamily="34" charset="0"/>
                <a:cs typeface="Tahoma" panose="020B0604030504040204" pitchFamily="34" charset="0"/>
              </a:rPr>
              <a:t> qua </a:t>
            </a:r>
            <a:r>
              <a:rPr lang="en-US" sz="2000" b="1" dirty="0" err="1">
                <a:solidFill>
                  <a:srgbClr val="37AAE0"/>
                </a:solidFill>
                <a:latin typeface="Tahoma" panose="020B0604030504040204" pitchFamily="34" charset="0"/>
                <a:ea typeface="Tahoma" panose="020B0604030504040204" pitchFamily="34" charset="0"/>
                <a:cs typeface="Tahoma" panose="020B0604030504040204" pitchFamily="34" charset="0"/>
              </a:rPr>
              <a:t>cầu</a:t>
            </a:r>
            <a:r>
              <a:rPr lang="en-US" sz="2000" b="1" dirty="0">
                <a:solidFill>
                  <a:srgbClr val="37AAE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37AAE0"/>
                </a:solidFill>
                <a:latin typeface="Tahoma" panose="020B0604030504040204" pitchFamily="34" charset="0"/>
                <a:ea typeface="Tahoma" panose="020B0604030504040204" pitchFamily="34" charset="0"/>
                <a:cs typeface="Tahoma" panose="020B0604030504040204" pitchFamily="34" charset="0"/>
              </a:rPr>
              <a:t>chỉnh</a:t>
            </a:r>
            <a:r>
              <a:rPr lang="en-US" sz="2000" b="1" dirty="0">
                <a:solidFill>
                  <a:srgbClr val="37AAE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37AAE0"/>
                </a:solidFill>
                <a:latin typeface="Tahoma" panose="020B0604030504040204" pitchFamily="34" charset="0"/>
                <a:ea typeface="Tahoma" panose="020B0604030504040204" pitchFamily="34" charset="0"/>
                <a:cs typeface="Tahoma" panose="020B0604030504040204" pitchFamily="34" charset="0"/>
              </a:rPr>
              <a:t>lưu</a:t>
            </a:r>
            <a:r>
              <a:rPr lang="en-US" sz="2000" b="1" dirty="0">
                <a:solidFill>
                  <a:srgbClr val="37AAE0"/>
                </a:solidFill>
                <a:latin typeface="Tahoma" panose="020B0604030504040204" pitchFamily="34" charset="0"/>
                <a:ea typeface="Tahoma" panose="020B0604030504040204" pitchFamily="34" charset="0"/>
                <a:cs typeface="Tahoma" panose="020B0604030504040204" pitchFamily="34" charset="0"/>
              </a:rPr>
              <a:t>..</a:t>
            </a:r>
          </a:p>
        </p:txBody>
      </p:sp>
      <p:sp>
        <p:nvSpPr>
          <p:cNvPr id="12" name="Rectangle 11">
            <a:extLst>
              <a:ext uri="{FF2B5EF4-FFF2-40B4-BE49-F238E27FC236}">
                <a16:creationId xmlns:a16="http://schemas.microsoft.com/office/drawing/2014/main" id="{CE5241DB-8ACF-EF11-550E-DC357A847B59}"/>
              </a:ext>
            </a:extLst>
          </p:cNvPr>
          <p:cNvSpPr/>
          <p:nvPr/>
        </p:nvSpPr>
        <p:spPr>
          <a:xfrm>
            <a:off x="916894" y="808660"/>
            <a:ext cx="9523761" cy="523220"/>
          </a:xfrm>
          <a:prstGeom prst="rect">
            <a:avLst/>
          </a:prstGeom>
        </p:spPr>
        <p:txBody>
          <a:bodyPr wrap="none">
            <a:spAutoFit/>
          </a:bodyPr>
          <a:lstStyle/>
          <a:p>
            <a:pPr fontAlgn="ctr">
              <a:lnSpc>
                <a:spcPct val="100000"/>
              </a:lnSpc>
              <a:buNone/>
              <a:defRPr/>
            </a:pPr>
            <a:r>
              <a:rPr lang="en-US" altLang="en-US" sz="2800" b="1" dirty="0">
                <a:solidFill>
                  <a:srgbClr val="00B050"/>
                </a:solidFill>
                <a:latin typeface="Tahoma" panose="020B0604030504040204" pitchFamily="34" charset="0"/>
                <a:ea typeface="Tahoma" panose="020B0604030504040204" pitchFamily="34" charset="0"/>
                <a:cs typeface="Tahoma" panose="020B0604030504040204" pitchFamily="34" charset="0"/>
              </a:rPr>
              <a:t>VI. MỘT SỐ LƯU Ý ĐỐI VỚI SGK VÀ CĐHT VẬT LÍ 12</a:t>
            </a:r>
          </a:p>
        </p:txBody>
      </p:sp>
    </p:spTree>
    <p:extLst>
      <p:ext uri="{BB962C8B-B14F-4D97-AF65-F5344CB8AC3E}">
        <p14:creationId xmlns:p14="http://schemas.microsoft.com/office/powerpoint/2010/main" val="753154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0"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602958-D88B-5095-4F1F-C8D1E720F76C}"/>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6F280C37-132A-BBF9-0022-D88545F6B0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665" y="13860"/>
            <a:ext cx="12205665" cy="6858000"/>
          </a:xfrm>
          <a:prstGeom prst="rect">
            <a:avLst/>
          </a:prstGeom>
        </p:spPr>
      </p:pic>
      <p:pic>
        <p:nvPicPr>
          <p:cNvPr id="5" name="Picture 4">
            <a:extLst>
              <a:ext uri="{FF2B5EF4-FFF2-40B4-BE49-F238E27FC236}">
                <a16:creationId xmlns:a16="http://schemas.microsoft.com/office/drawing/2014/main" id="{C7E3A02F-E8AA-68C3-26DD-71520CACCEA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1596" y="357585"/>
            <a:ext cx="2273924" cy="420082"/>
          </a:xfrm>
          <a:prstGeom prst="rect">
            <a:avLst/>
          </a:prstGeom>
        </p:spPr>
      </p:pic>
      <p:pic>
        <p:nvPicPr>
          <p:cNvPr id="3" name="Picture 2">
            <a:extLst>
              <a:ext uri="{FF2B5EF4-FFF2-40B4-BE49-F238E27FC236}">
                <a16:creationId xmlns:a16="http://schemas.microsoft.com/office/drawing/2014/main" id="{83D6A89D-360B-3B01-499B-D378403137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53692" y="229027"/>
            <a:ext cx="1326712" cy="1097280"/>
          </a:xfrm>
          <a:prstGeom prst="rect">
            <a:avLst/>
          </a:prstGeom>
        </p:spPr>
      </p:pic>
      <p:sp>
        <p:nvSpPr>
          <p:cNvPr id="2" name="Rectangle 1">
            <a:extLst>
              <a:ext uri="{FF2B5EF4-FFF2-40B4-BE49-F238E27FC236}">
                <a16:creationId xmlns:a16="http://schemas.microsoft.com/office/drawing/2014/main" id="{5E40D37D-8388-8382-26F7-B144E55F0C91}"/>
              </a:ext>
            </a:extLst>
          </p:cNvPr>
          <p:cNvSpPr/>
          <p:nvPr/>
        </p:nvSpPr>
        <p:spPr>
          <a:xfrm>
            <a:off x="799213" y="1470453"/>
            <a:ext cx="9958434" cy="400110"/>
          </a:xfrm>
          <a:prstGeom prst="rect">
            <a:avLst/>
          </a:prstGeom>
        </p:spPr>
        <p:txBody>
          <a:bodyPr wrap="square">
            <a:spAutoFit/>
          </a:bodyPr>
          <a:lstStyle/>
          <a:p>
            <a:pPr algn="just"/>
            <a:r>
              <a:rPr lang="en-US" sz="2000" b="1" dirty="0">
                <a:solidFill>
                  <a:srgbClr val="FF0000"/>
                </a:solidFill>
                <a:latin typeface="Tahoma" panose="020B0604030504040204" pitchFamily="34" charset="0"/>
                <a:ea typeface="Tahoma" panose="020B0604030504040204" pitchFamily="34" charset="0"/>
                <a:cs typeface="Tahoma" panose="020B0604030504040204" pitchFamily="34" charset="0"/>
              </a:rPr>
              <a:t>CHUYÊN ĐỀ 2. MỘT SỐ ỨNG DỤNG CỦA VẬT LÍ TRONG CHẨN ĐOÁN Y HỌC</a:t>
            </a:r>
          </a:p>
        </p:txBody>
      </p:sp>
      <p:sp>
        <p:nvSpPr>
          <p:cNvPr id="9" name="Rectangle 8">
            <a:extLst>
              <a:ext uri="{FF2B5EF4-FFF2-40B4-BE49-F238E27FC236}">
                <a16:creationId xmlns:a16="http://schemas.microsoft.com/office/drawing/2014/main" id="{855B9E50-AB66-A12C-2F9C-D02E6986B5CB}"/>
              </a:ext>
            </a:extLst>
          </p:cNvPr>
          <p:cNvSpPr/>
          <p:nvPr/>
        </p:nvSpPr>
        <p:spPr>
          <a:xfrm>
            <a:off x="799212" y="2466778"/>
            <a:ext cx="10881800" cy="791307"/>
          </a:xfrm>
          <a:prstGeom prst="rect">
            <a:avLst/>
          </a:prstGeom>
        </p:spPr>
        <p:txBody>
          <a:bodyPr wrap="square">
            <a:spAutoFit/>
          </a:bodyPr>
          <a:lstStyle/>
          <a:p>
            <a:pPr marL="169863" indent="-169863" algn="just">
              <a:lnSpc>
                <a:spcPct val="120000"/>
              </a:lnSpc>
              <a:spcBef>
                <a:spcPts val="200"/>
              </a:spcBef>
              <a:spcAft>
                <a:spcPts val="200"/>
              </a:spcAft>
              <a:tabLst>
                <a:tab pos="169863" algn="l"/>
              </a:tabLst>
            </a:pPr>
            <a:r>
              <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B0F0"/>
                </a:solidFill>
                <a:latin typeface="Tahoma" panose="020B0604030504040204" pitchFamily="34" charset="0"/>
                <a:ea typeface="Tahoma" panose="020B0604030504040204" pitchFamily="34" charset="0"/>
                <a:cs typeface="Tahoma" panose="020B0604030504040204" pitchFamily="34" charset="0"/>
              </a:rPr>
              <a:t>Điều</a:t>
            </a:r>
            <a:r>
              <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B0F0"/>
                </a:solidFill>
                <a:latin typeface="Tahoma" panose="020B0604030504040204" pitchFamily="34" charset="0"/>
                <a:ea typeface="Tahoma" panose="020B0604030504040204" pitchFamily="34" charset="0"/>
                <a:cs typeface="Tahoma" panose="020B0604030504040204" pitchFamily="34" charset="0"/>
              </a:rPr>
              <a:t>kiện</a:t>
            </a:r>
            <a:r>
              <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B0F0"/>
                </a:solidFill>
                <a:latin typeface="Tahoma" panose="020B0604030504040204" pitchFamily="34" charset="0"/>
                <a:ea typeface="Tahoma" panose="020B0604030504040204" pitchFamily="34" charset="0"/>
                <a:cs typeface="Tahoma" panose="020B0604030504040204" pitchFamily="34" charset="0"/>
              </a:rPr>
              <a:t>cộng</a:t>
            </a:r>
            <a:r>
              <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B0F0"/>
                </a:solidFill>
                <a:latin typeface="Tahoma" panose="020B0604030504040204" pitchFamily="34" charset="0"/>
                <a:ea typeface="Tahoma" panose="020B0604030504040204" pitchFamily="34" charset="0"/>
                <a:cs typeface="Tahoma" panose="020B0604030504040204" pitchFamily="34" charset="0"/>
              </a:rPr>
              <a:t>hưởng</a:t>
            </a:r>
            <a:r>
              <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B0F0"/>
                </a:solidFill>
                <a:latin typeface="Tahoma" panose="020B0604030504040204" pitchFamily="34" charset="0"/>
                <a:ea typeface="Tahoma" panose="020B0604030504040204" pitchFamily="34" charset="0"/>
                <a:cs typeface="Tahoma" panose="020B0604030504040204" pitchFamily="34" charset="0"/>
              </a:rPr>
              <a:t>xây</a:t>
            </a:r>
            <a:r>
              <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B0F0"/>
                </a:solidFill>
                <a:latin typeface="Tahoma" panose="020B0604030504040204" pitchFamily="34" charset="0"/>
                <a:ea typeface="Tahoma" panose="020B0604030504040204" pitchFamily="34" charset="0"/>
                <a:cs typeface="Tahoma" panose="020B0604030504040204" pitchFamily="34" charset="0"/>
              </a:rPr>
              <a:t>dựng</a:t>
            </a:r>
            <a:r>
              <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B0F0"/>
                </a:solidFill>
                <a:latin typeface="Tahoma" panose="020B0604030504040204" pitchFamily="34" charset="0"/>
                <a:ea typeface="Tahoma" panose="020B0604030504040204" pitchFamily="34" charset="0"/>
                <a:cs typeface="Tahoma" panose="020B0604030504040204" pitchFamily="34" charset="0"/>
              </a:rPr>
              <a:t>thống</a:t>
            </a:r>
            <a:r>
              <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B0F0"/>
                </a:solidFill>
                <a:latin typeface="Tahoma" panose="020B0604030504040204" pitchFamily="34" charset="0"/>
                <a:ea typeface="Tahoma" panose="020B0604030504040204" pitchFamily="34" charset="0"/>
                <a:cs typeface="Tahoma" panose="020B0604030504040204" pitchFamily="34" charset="0"/>
              </a:rPr>
              <a:t>nhất</a:t>
            </a:r>
            <a:r>
              <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B0F0"/>
                </a:solidFill>
                <a:latin typeface="Tahoma" panose="020B0604030504040204" pitchFamily="34" charset="0"/>
                <a:ea typeface="Tahoma" panose="020B0604030504040204" pitchFamily="34" charset="0"/>
                <a:cs typeface="Tahoma" panose="020B0604030504040204" pitchFamily="34" charset="0"/>
              </a:rPr>
              <a:t>như</a:t>
            </a:r>
            <a:r>
              <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B0F0"/>
                </a:solidFill>
                <a:latin typeface="Tahoma" panose="020B0604030504040204" pitchFamily="34" charset="0"/>
                <a:ea typeface="Tahoma" panose="020B0604030504040204" pitchFamily="34" charset="0"/>
                <a:cs typeface="Tahoma" panose="020B0604030504040204" pitchFamily="34" charset="0"/>
              </a:rPr>
              <a:t>điều</a:t>
            </a:r>
            <a:r>
              <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B0F0"/>
                </a:solidFill>
                <a:latin typeface="Tahoma" panose="020B0604030504040204" pitchFamily="34" charset="0"/>
                <a:ea typeface="Tahoma" panose="020B0604030504040204" pitchFamily="34" charset="0"/>
                <a:cs typeface="Tahoma" panose="020B0604030504040204" pitchFamily="34" charset="0"/>
              </a:rPr>
              <a:t>kiện</a:t>
            </a:r>
            <a:r>
              <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B0F0"/>
                </a:solidFill>
                <a:latin typeface="Tahoma" panose="020B0604030504040204" pitchFamily="34" charset="0"/>
                <a:ea typeface="Tahoma" panose="020B0604030504040204" pitchFamily="34" charset="0"/>
                <a:cs typeface="Tahoma" panose="020B0604030504040204" pitchFamily="34" charset="0"/>
              </a:rPr>
              <a:t>cộng</a:t>
            </a:r>
            <a:r>
              <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B0F0"/>
                </a:solidFill>
                <a:latin typeface="Tahoma" panose="020B0604030504040204" pitchFamily="34" charset="0"/>
                <a:ea typeface="Tahoma" panose="020B0604030504040204" pitchFamily="34" charset="0"/>
                <a:cs typeface="Tahoma" panose="020B0604030504040204" pitchFamily="34" charset="0"/>
              </a:rPr>
              <a:t>hưởng</a:t>
            </a:r>
            <a:r>
              <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B0F0"/>
                </a:solidFill>
                <a:latin typeface="Tahoma" panose="020B0604030504040204" pitchFamily="34" charset="0"/>
                <a:ea typeface="Tahoma" panose="020B0604030504040204" pitchFamily="34" charset="0"/>
                <a:cs typeface="Tahoma" panose="020B0604030504040204" pitchFamily="34" charset="0"/>
              </a:rPr>
              <a:t>trong</a:t>
            </a:r>
            <a:r>
              <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B0F0"/>
                </a:solidFill>
                <a:latin typeface="Tahoma" panose="020B0604030504040204" pitchFamily="34" charset="0"/>
                <a:ea typeface="Tahoma" panose="020B0604030504040204" pitchFamily="34" charset="0"/>
                <a:cs typeface="Tahoma" panose="020B0604030504040204" pitchFamily="34" charset="0"/>
              </a:rPr>
              <a:t>cơ</a:t>
            </a:r>
            <a:r>
              <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B0F0"/>
                </a:solidFill>
                <a:latin typeface="Tahoma" panose="020B0604030504040204" pitchFamily="34" charset="0"/>
                <a:ea typeface="Tahoma" panose="020B0604030504040204" pitchFamily="34" charset="0"/>
                <a:cs typeface="Tahoma" panose="020B0604030504040204" pitchFamily="34" charset="0"/>
              </a:rPr>
              <a:t>học</a:t>
            </a:r>
            <a:r>
              <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B0F0"/>
                </a:solidFill>
                <a:latin typeface="Tahoma" panose="020B0604030504040204" pitchFamily="34" charset="0"/>
                <a:ea typeface="Tahoma" panose="020B0604030504040204" pitchFamily="34" charset="0"/>
                <a:cs typeface="Tahoma" panose="020B0604030504040204" pitchFamily="34" charset="0"/>
              </a:rPr>
              <a:t>cộng</a:t>
            </a:r>
            <a:r>
              <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B0F0"/>
                </a:solidFill>
                <a:latin typeface="Tahoma" panose="020B0604030504040204" pitchFamily="34" charset="0"/>
                <a:ea typeface="Tahoma" panose="020B0604030504040204" pitchFamily="34" charset="0"/>
                <a:cs typeface="Tahoma" panose="020B0604030504040204" pitchFamily="34" charset="0"/>
              </a:rPr>
              <a:t>hưởng</a:t>
            </a:r>
            <a:r>
              <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B0F0"/>
                </a:solidFill>
                <a:latin typeface="Tahoma" panose="020B0604030504040204" pitchFamily="34" charset="0"/>
                <a:ea typeface="Tahoma" panose="020B0604030504040204" pitchFamily="34" charset="0"/>
                <a:cs typeface="Tahoma" panose="020B0604030504040204" pitchFamily="34" charset="0"/>
              </a:rPr>
              <a:t>điện</a:t>
            </a:r>
            <a:r>
              <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B0F0"/>
                </a:solidFill>
                <a:latin typeface="Tahoma" panose="020B0604030504040204" pitchFamily="34" charset="0"/>
                <a:ea typeface="Tahoma" panose="020B0604030504040204" pitchFamily="34" charset="0"/>
                <a:cs typeface="Tahoma" panose="020B0604030504040204" pitchFamily="34" charset="0"/>
              </a:rPr>
              <a:t>đó</a:t>
            </a:r>
            <a:r>
              <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B0F0"/>
                </a:solidFill>
                <a:latin typeface="Tahoma" panose="020B0604030504040204" pitchFamily="34" charset="0"/>
                <a:ea typeface="Tahoma" panose="020B0604030504040204" pitchFamily="34" charset="0"/>
                <a:cs typeface="Tahoma" panose="020B0604030504040204" pitchFamily="34" charset="0"/>
              </a:rPr>
              <a:t>là</a:t>
            </a:r>
            <a:r>
              <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rPr>
              <a:t> f = f</a:t>
            </a:r>
            <a:r>
              <a:rPr lang="en-US" sz="2000" b="1" baseline="-25000" dirty="0">
                <a:solidFill>
                  <a:srgbClr val="00B0F0"/>
                </a:solidFill>
                <a:latin typeface="Tahoma" panose="020B0604030504040204" pitchFamily="34" charset="0"/>
                <a:ea typeface="Tahoma" panose="020B0604030504040204" pitchFamily="34" charset="0"/>
                <a:cs typeface="Tahoma" panose="020B0604030504040204" pitchFamily="34" charset="0"/>
              </a:rPr>
              <a:t>0</a:t>
            </a:r>
            <a:r>
              <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rPr>
              <a:t>.</a:t>
            </a:r>
          </a:p>
        </p:txBody>
      </p:sp>
      <p:sp>
        <p:nvSpPr>
          <p:cNvPr id="10" name="Rectangle 9">
            <a:extLst>
              <a:ext uri="{FF2B5EF4-FFF2-40B4-BE49-F238E27FC236}">
                <a16:creationId xmlns:a16="http://schemas.microsoft.com/office/drawing/2014/main" id="{E5CCCF43-E359-8E41-9F9D-34530BA85786}"/>
              </a:ext>
            </a:extLst>
          </p:cNvPr>
          <p:cNvSpPr/>
          <p:nvPr/>
        </p:nvSpPr>
        <p:spPr>
          <a:xfrm>
            <a:off x="799213" y="1981824"/>
            <a:ext cx="6569775" cy="368306"/>
          </a:xfrm>
          <a:prstGeom prst="rect">
            <a:avLst/>
          </a:prstGeom>
        </p:spPr>
        <p:txBody>
          <a:bodyPr wrap="square">
            <a:spAutoFit/>
          </a:bodyPr>
          <a:lstStyle/>
          <a:p>
            <a:pPr>
              <a:lnSpc>
                <a:spcPct val="110000"/>
              </a:lnSpc>
              <a:spcAft>
                <a:spcPts val="800"/>
              </a:spcAft>
            </a:pPr>
            <a:r>
              <a:rPr lang="en-US" b="1" i="1" dirty="0" err="1">
                <a:solidFill>
                  <a:srgbClr val="0070C0"/>
                </a:solidFill>
                <a:latin typeface="Tahoma" panose="020B0604030504040204" pitchFamily="34" charset="0"/>
                <a:ea typeface="Tahoma" panose="020B0604030504040204" pitchFamily="34" charset="0"/>
                <a:cs typeface="Tahoma" panose="020B0604030504040204" pitchFamily="34" charset="0"/>
              </a:rPr>
              <a:t>Bài</a:t>
            </a:r>
            <a:r>
              <a:rPr lang="en-US" b="1" i="1" dirty="0">
                <a:solidFill>
                  <a:srgbClr val="0070C0"/>
                </a:solidFill>
                <a:latin typeface="Tahoma" panose="020B0604030504040204" pitchFamily="34" charset="0"/>
                <a:ea typeface="Tahoma" panose="020B0604030504040204" pitchFamily="34" charset="0"/>
                <a:cs typeface="Tahoma" panose="020B0604030504040204" pitchFamily="34" charset="0"/>
              </a:rPr>
              <a:t> 8. </a:t>
            </a:r>
            <a:r>
              <a:rPr lang="en-US" b="1" i="1" dirty="0" err="1">
                <a:solidFill>
                  <a:srgbClr val="0070C0"/>
                </a:solidFill>
                <a:latin typeface="Tahoma" panose="020B0604030504040204" pitchFamily="34" charset="0"/>
                <a:ea typeface="Tahoma" panose="020B0604030504040204" pitchFamily="34" charset="0"/>
                <a:cs typeface="Tahoma" panose="020B0604030504040204" pitchFamily="34" charset="0"/>
              </a:rPr>
              <a:t>Chụp</a:t>
            </a:r>
            <a:r>
              <a:rPr lang="en-US" b="1" i="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0070C0"/>
                </a:solidFill>
                <a:latin typeface="Tahoma" panose="020B0604030504040204" pitchFamily="34" charset="0"/>
                <a:ea typeface="Tahoma" panose="020B0604030504040204" pitchFamily="34" charset="0"/>
                <a:cs typeface="Tahoma" panose="020B0604030504040204" pitchFamily="34" charset="0"/>
              </a:rPr>
              <a:t>cộng</a:t>
            </a:r>
            <a:r>
              <a:rPr lang="en-US" b="1" i="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0070C0"/>
                </a:solidFill>
                <a:latin typeface="Tahoma" panose="020B0604030504040204" pitchFamily="34" charset="0"/>
                <a:ea typeface="Tahoma" panose="020B0604030504040204" pitchFamily="34" charset="0"/>
                <a:cs typeface="Tahoma" panose="020B0604030504040204" pitchFamily="34" charset="0"/>
              </a:rPr>
              <a:t>hưởng</a:t>
            </a:r>
            <a:r>
              <a:rPr lang="en-US" b="1" i="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0070C0"/>
                </a:solidFill>
                <a:latin typeface="Tahoma" panose="020B0604030504040204" pitchFamily="34" charset="0"/>
                <a:ea typeface="Tahoma" panose="020B0604030504040204" pitchFamily="34" charset="0"/>
                <a:cs typeface="Tahoma" panose="020B0604030504040204" pitchFamily="34" charset="0"/>
              </a:rPr>
              <a:t>từ</a:t>
            </a:r>
            <a:endParaRPr lang="en-US" b="1" i="1"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20" name="Rectangle 19">
            <a:extLst>
              <a:ext uri="{FF2B5EF4-FFF2-40B4-BE49-F238E27FC236}">
                <a16:creationId xmlns:a16="http://schemas.microsoft.com/office/drawing/2014/main" id="{20D5662C-D720-730A-369C-5E559576BFAE}"/>
              </a:ext>
            </a:extLst>
          </p:cNvPr>
          <p:cNvSpPr/>
          <p:nvPr/>
        </p:nvSpPr>
        <p:spPr>
          <a:xfrm>
            <a:off x="736459" y="3297168"/>
            <a:ext cx="6632529" cy="3007298"/>
          </a:xfrm>
          <a:prstGeom prst="rect">
            <a:avLst/>
          </a:prstGeom>
        </p:spPr>
        <p:txBody>
          <a:bodyPr wrap="square">
            <a:spAutoFit/>
          </a:bodyPr>
          <a:lstStyle/>
          <a:p>
            <a:pPr marL="233363" indent="-233363" algn="just">
              <a:lnSpc>
                <a:spcPct val="120000"/>
              </a:lnSpc>
              <a:spcBef>
                <a:spcPts val="200"/>
              </a:spcBef>
              <a:spcAft>
                <a:spcPts val="200"/>
              </a:spcAft>
            </a:pPr>
            <a:r>
              <a:rPr lang="en-US" sz="2000" b="1" dirty="0">
                <a:solidFill>
                  <a:srgbClr val="37AAE0"/>
                </a:solidFill>
                <a:latin typeface="Tahoma" panose="020B0604030504040204" pitchFamily="34" charset="0"/>
                <a:ea typeface="Tahoma" panose="020B0604030504040204" pitchFamily="34" charset="0"/>
                <a:cs typeface="Tahoma" panose="020B0604030504040204" pitchFamily="34" charset="0"/>
              </a:rPr>
              <a:t>- </a:t>
            </a:r>
            <a:r>
              <a:rPr lang="vi-VN" sz="2000" b="1" dirty="0">
                <a:solidFill>
                  <a:srgbClr val="37AAE0"/>
                </a:solidFill>
                <a:latin typeface="Tahoma" panose="020B0604030504040204" pitchFamily="34" charset="0"/>
                <a:ea typeface="Tahoma" panose="020B0604030504040204" pitchFamily="34" charset="0"/>
                <a:cs typeface="Tahoma" panose="020B0604030504040204" pitchFamily="34" charset="0"/>
              </a:rPr>
              <a:t>Khi các nguyên tử hydrogen được đặt trong từ trường mạnh và không đổi, trục của</a:t>
            </a:r>
            <a:r>
              <a:rPr lang="en-US" sz="2000" b="1" dirty="0">
                <a:solidFill>
                  <a:srgbClr val="37AAE0"/>
                </a:solidFill>
                <a:latin typeface="Tahoma" panose="020B0604030504040204" pitchFamily="34" charset="0"/>
                <a:ea typeface="Tahoma" panose="020B0604030504040204" pitchFamily="34" charset="0"/>
                <a:cs typeface="Tahoma" panose="020B0604030504040204" pitchFamily="34" charset="0"/>
              </a:rPr>
              <a:t> </a:t>
            </a:r>
            <a:r>
              <a:rPr lang="vi-VN" sz="2000" b="1" dirty="0">
                <a:solidFill>
                  <a:srgbClr val="37AAE0"/>
                </a:solidFill>
                <a:latin typeface="Tahoma" panose="020B0604030504040204" pitchFamily="34" charset="0"/>
                <a:ea typeface="Tahoma" panose="020B0604030504040204" pitchFamily="34" charset="0"/>
                <a:cs typeface="Tahoma" panose="020B0604030504040204" pitchFamily="34" charset="0"/>
              </a:rPr>
              <a:t>mỗi</a:t>
            </a:r>
            <a:r>
              <a:rPr lang="en-US" sz="2000" b="1" dirty="0">
                <a:solidFill>
                  <a:srgbClr val="37AAE0"/>
                </a:solidFill>
                <a:latin typeface="Tahoma" panose="020B0604030504040204" pitchFamily="34" charset="0"/>
                <a:ea typeface="Tahoma" panose="020B0604030504040204" pitchFamily="34" charset="0"/>
                <a:cs typeface="Tahoma" panose="020B0604030504040204" pitchFamily="34" charset="0"/>
              </a:rPr>
              <a:t> </a:t>
            </a:r>
            <a:r>
              <a:rPr lang="vi-VN" sz="2000" b="1" dirty="0">
                <a:solidFill>
                  <a:srgbClr val="37AAE0"/>
                </a:solidFill>
                <a:latin typeface="Tahoma" panose="020B0604030504040204" pitchFamily="34" charset="0"/>
                <a:ea typeface="Tahoma" panose="020B0604030504040204" pitchFamily="34" charset="0"/>
                <a:cs typeface="Tahoma" panose="020B0604030504040204" pitchFamily="34" charset="0"/>
              </a:rPr>
              <a:t>nam châm siêu nhỏ sẽ có xu hướng định hướng theo hướng hợp với phương của từ</a:t>
            </a:r>
            <a:r>
              <a:rPr lang="en-US" sz="2000" b="1" dirty="0">
                <a:solidFill>
                  <a:srgbClr val="37AAE0"/>
                </a:solidFill>
                <a:latin typeface="Tahoma" panose="020B0604030504040204" pitchFamily="34" charset="0"/>
                <a:ea typeface="Tahoma" panose="020B0604030504040204" pitchFamily="34" charset="0"/>
                <a:cs typeface="Tahoma" panose="020B0604030504040204" pitchFamily="34" charset="0"/>
              </a:rPr>
              <a:t> </a:t>
            </a:r>
            <a:r>
              <a:rPr lang="vi-VN" sz="2000" b="1" dirty="0">
                <a:solidFill>
                  <a:srgbClr val="37AAE0"/>
                </a:solidFill>
                <a:latin typeface="Tahoma" panose="020B0604030504040204" pitchFamily="34" charset="0"/>
                <a:ea typeface="Tahoma" panose="020B0604030504040204" pitchFamily="34" charset="0"/>
                <a:cs typeface="Tahoma" panose="020B0604030504040204" pitchFamily="34" charset="0"/>
              </a:rPr>
              <a:t>trường ngoài một góc sao cho hệ ở mức năng lượng thấp. Đồng thời trục này luôn quay</a:t>
            </a:r>
            <a:r>
              <a:rPr lang="en-US" sz="2000" b="1" dirty="0">
                <a:solidFill>
                  <a:srgbClr val="37AAE0"/>
                </a:solidFill>
                <a:latin typeface="Tahoma" panose="020B0604030504040204" pitchFamily="34" charset="0"/>
                <a:ea typeface="Tahoma" panose="020B0604030504040204" pitchFamily="34" charset="0"/>
                <a:cs typeface="Tahoma" panose="020B0604030504040204" pitchFamily="34" charset="0"/>
              </a:rPr>
              <a:t> </a:t>
            </a:r>
            <a:r>
              <a:rPr lang="vi-VN" sz="2000" b="1" dirty="0">
                <a:solidFill>
                  <a:srgbClr val="37AAE0"/>
                </a:solidFill>
                <a:latin typeface="Tahoma" panose="020B0604030504040204" pitchFamily="34" charset="0"/>
                <a:ea typeface="Tahoma" panose="020B0604030504040204" pitchFamily="34" charset="0"/>
                <a:cs typeface="Tahoma" panose="020B0604030504040204" pitchFamily="34" charset="0"/>
              </a:rPr>
              <a:t>quanh một trục (tiến động) song song với từ trường ngoài theo một tần số xác định gọi</a:t>
            </a:r>
            <a:r>
              <a:rPr lang="en-US" sz="2000" b="1" dirty="0">
                <a:solidFill>
                  <a:srgbClr val="37AAE0"/>
                </a:solidFill>
                <a:latin typeface="Tahoma" panose="020B0604030504040204" pitchFamily="34" charset="0"/>
                <a:ea typeface="Tahoma" panose="020B0604030504040204" pitchFamily="34" charset="0"/>
                <a:cs typeface="Tahoma" panose="020B0604030504040204" pitchFamily="34" charset="0"/>
              </a:rPr>
              <a:t> </a:t>
            </a:r>
            <a:r>
              <a:rPr lang="vi-VN" sz="2000" b="1" dirty="0">
                <a:solidFill>
                  <a:srgbClr val="37AAE0"/>
                </a:solidFill>
                <a:latin typeface="Tahoma" panose="020B0604030504040204" pitchFamily="34" charset="0"/>
                <a:ea typeface="Tahoma" panose="020B0604030504040204" pitchFamily="34" charset="0"/>
                <a:cs typeface="Tahoma" panose="020B0604030504040204" pitchFamily="34" charset="0"/>
              </a:rPr>
              <a:t>là </a:t>
            </a:r>
            <a:r>
              <a:rPr lang="vi-VN" sz="2000" b="1" dirty="0">
                <a:solidFill>
                  <a:srgbClr val="C00000"/>
                </a:solidFill>
                <a:latin typeface="Tahoma" panose="020B0604030504040204" pitchFamily="34" charset="0"/>
                <a:ea typeface="Tahoma" panose="020B0604030504040204" pitchFamily="34" charset="0"/>
                <a:cs typeface="Tahoma" panose="020B0604030504040204" pitchFamily="34" charset="0"/>
              </a:rPr>
              <a:t>tần số Larmor</a:t>
            </a:r>
            <a:r>
              <a:rPr lang="en-US" sz="2000" b="1" dirty="0">
                <a:solidFill>
                  <a:srgbClr val="37AAE0"/>
                </a:solidFill>
                <a:latin typeface="Tahoma" panose="020B0604030504040204" pitchFamily="34" charset="0"/>
                <a:ea typeface="Tahoma" panose="020B0604030504040204" pitchFamily="34" charset="0"/>
                <a:cs typeface="Tahoma" panose="020B0604030504040204" pitchFamily="34" charset="0"/>
              </a:rPr>
              <a:t>.</a:t>
            </a:r>
          </a:p>
        </p:txBody>
      </p:sp>
      <p:grpSp>
        <p:nvGrpSpPr>
          <p:cNvPr id="16" name="Group 15">
            <a:extLst>
              <a:ext uri="{FF2B5EF4-FFF2-40B4-BE49-F238E27FC236}">
                <a16:creationId xmlns:a16="http://schemas.microsoft.com/office/drawing/2014/main" id="{D22A7D2E-45FE-367C-6A6C-5291A869CB6B}"/>
              </a:ext>
            </a:extLst>
          </p:cNvPr>
          <p:cNvGrpSpPr/>
          <p:nvPr/>
        </p:nvGrpSpPr>
        <p:grpSpPr>
          <a:xfrm>
            <a:off x="8056358" y="3258085"/>
            <a:ext cx="2438981" cy="2679670"/>
            <a:chOff x="8056358" y="3258085"/>
            <a:chExt cx="2438981" cy="2679670"/>
          </a:xfrm>
        </p:grpSpPr>
        <p:grpSp>
          <p:nvGrpSpPr>
            <p:cNvPr id="13" name="Group 12">
              <a:extLst>
                <a:ext uri="{FF2B5EF4-FFF2-40B4-BE49-F238E27FC236}">
                  <a16:creationId xmlns:a16="http://schemas.microsoft.com/office/drawing/2014/main" id="{17983A1D-6B05-E784-0DD4-8DF7EC6672AC}"/>
                </a:ext>
              </a:extLst>
            </p:cNvPr>
            <p:cNvGrpSpPr/>
            <p:nvPr/>
          </p:nvGrpSpPr>
          <p:grpSpPr>
            <a:xfrm>
              <a:off x="8056358" y="3258085"/>
              <a:ext cx="2438981" cy="2679670"/>
              <a:chOff x="8056358" y="3258085"/>
              <a:chExt cx="2438981" cy="2679670"/>
            </a:xfrm>
          </p:grpSpPr>
          <p:pic>
            <p:nvPicPr>
              <p:cNvPr id="6" name="Picture 5">
                <a:extLst>
                  <a:ext uri="{FF2B5EF4-FFF2-40B4-BE49-F238E27FC236}">
                    <a16:creationId xmlns:a16="http://schemas.microsoft.com/office/drawing/2014/main" id="{0BF435DC-C5F9-67E3-DFBB-0A95BDBF9853}"/>
                  </a:ext>
                </a:extLst>
              </p:cNvPr>
              <p:cNvPicPr>
                <a:picLocks noChangeAspect="1"/>
              </p:cNvPicPr>
              <p:nvPr/>
            </p:nvPicPr>
            <p:blipFill>
              <a:blip r:embed="rId5"/>
              <a:stretch>
                <a:fillRect/>
              </a:stretch>
            </p:blipFill>
            <p:spPr>
              <a:xfrm>
                <a:off x="8056358" y="3258085"/>
                <a:ext cx="2438981" cy="2679670"/>
              </a:xfrm>
              <a:prstGeom prst="rect">
                <a:avLst/>
              </a:prstGeom>
            </p:spPr>
          </p:pic>
          <p:cxnSp>
            <p:nvCxnSpPr>
              <p:cNvPr id="12" name="Straight Connector 11">
                <a:extLst>
                  <a:ext uri="{FF2B5EF4-FFF2-40B4-BE49-F238E27FC236}">
                    <a16:creationId xmlns:a16="http://schemas.microsoft.com/office/drawing/2014/main" id="{399F800B-E462-6C66-6F95-EC5F46805AC3}"/>
                  </a:ext>
                </a:extLst>
              </p:cNvPr>
              <p:cNvCxnSpPr/>
              <p:nvPr/>
            </p:nvCxnSpPr>
            <p:spPr>
              <a:xfrm flipV="1">
                <a:off x="9843247" y="4087906"/>
                <a:ext cx="98612" cy="10757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5" name="Straight Connector 14">
              <a:extLst>
                <a:ext uri="{FF2B5EF4-FFF2-40B4-BE49-F238E27FC236}">
                  <a16:creationId xmlns:a16="http://schemas.microsoft.com/office/drawing/2014/main" id="{3FE1F95D-D5B8-AD73-BC9D-8926596C8912}"/>
                </a:ext>
              </a:extLst>
            </p:cNvPr>
            <p:cNvCxnSpPr/>
            <p:nvPr/>
          </p:nvCxnSpPr>
          <p:spPr>
            <a:xfrm>
              <a:off x="9305364" y="5262281"/>
              <a:ext cx="0" cy="38548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7" name="Rectangle 16">
            <a:extLst>
              <a:ext uri="{FF2B5EF4-FFF2-40B4-BE49-F238E27FC236}">
                <a16:creationId xmlns:a16="http://schemas.microsoft.com/office/drawing/2014/main" id="{CE0A7569-BDE7-8B28-CCEF-3FCB06D67AE2}"/>
              </a:ext>
            </a:extLst>
          </p:cNvPr>
          <p:cNvSpPr/>
          <p:nvPr/>
        </p:nvSpPr>
        <p:spPr>
          <a:xfrm>
            <a:off x="916894" y="808660"/>
            <a:ext cx="9523761" cy="523220"/>
          </a:xfrm>
          <a:prstGeom prst="rect">
            <a:avLst/>
          </a:prstGeom>
        </p:spPr>
        <p:txBody>
          <a:bodyPr wrap="none">
            <a:spAutoFit/>
          </a:bodyPr>
          <a:lstStyle/>
          <a:p>
            <a:pPr fontAlgn="ctr">
              <a:lnSpc>
                <a:spcPct val="100000"/>
              </a:lnSpc>
              <a:buNone/>
              <a:defRPr/>
            </a:pPr>
            <a:r>
              <a:rPr lang="en-US" altLang="en-US" sz="2800" b="1" dirty="0">
                <a:solidFill>
                  <a:srgbClr val="00B050"/>
                </a:solidFill>
                <a:latin typeface="Tahoma" panose="020B0604030504040204" pitchFamily="34" charset="0"/>
                <a:ea typeface="Tahoma" panose="020B0604030504040204" pitchFamily="34" charset="0"/>
                <a:cs typeface="Tahoma" panose="020B0604030504040204" pitchFamily="34" charset="0"/>
              </a:rPr>
              <a:t>VI. MỘT SỐ LƯU Ý ĐỐI VỚI SGK VÀ CĐHT VẬT LÍ 12</a:t>
            </a:r>
          </a:p>
        </p:txBody>
      </p:sp>
    </p:spTree>
    <p:extLst>
      <p:ext uri="{BB962C8B-B14F-4D97-AF65-F5344CB8AC3E}">
        <p14:creationId xmlns:p14="http://schemas.microsoft.com/office/powerpoint/2010/main" val="2601946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par>
                                <p:cTn id="13" presetID="16" presetClass="entr" presetSubtype="21"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0"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602958-D88B-5095-4F1F-C8D1E720F76C}"/>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6F280C37-132A-BBF9-0022-D88545F6B0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665" y="13860"/>
            <a:ext cx="12205665" cy="6858000"/>
          </a:xfrm>
          <a:prstGeom prst="rect">
            <a:avLst/>
          </a:prstGeom>
        </p:spPr>
      </p:pic>
      <p:pic>
        <p:nvPicPr>
          <p:cNvPr id="5" name="Picture 4">
            <a:extLst>
              <a:ext uri="{FF2B5EF4-FFF2-40B4-BE49-F238E27FC236}">
                <a16:creationId xmlns:a16="http://schemas.microsoft.com/office/drawing/2014/main" id="{C7E3A02F-E8AA-68C3-26DD-71520CACCEA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1596" y="357585"/>
            <a:ext cx="2273924" cy="420082"/>
          </a:xfrm>
          <a:prstGeom prst="rect">
            <a:avLst/>
          </a:prstGeom>
        </p:spPr>
      </p:pic>
      <p:pic>
        <p:nvPicPr>
          <p:cNvPr id="3" name="Picture 2">
            <a:extLst>
              <a:ext uri="{FF2B5EF4-FFF2-40B4-BE49-F238E27FC236}">
                <a16:creationId xmlns:a16="http://schemas.microsoft.com/office/drawing/2014/main" id="{83D6A89D-360B-3B01-499B-D378403137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53692" y="229027"/>
            <a:ext cx="1326712" cy="1097280"/>
          </a:xfrm>
          <a:prstGeom prst="rect">
            <a:avLst/>
          </a:prstGeom>
        </p:spPr>
      </p:pic>
      <p:sp>
        <p:nvSpPr>
          <p:cNvPr id="2" name="Rectangle 1">
            <a:extLst>
              <a:ext uri="{FF2B5EF4-FFF2-40B4-BE49-F238E27FC236}">
                <a16:creationId xmlns:a16="http://schemas.microsoft.com/office/drawing/2014/main" id="{5E40D37D-8388-8382-26F7-B144E55F0C91}"/>
              </a:ext>
            </a:extLst>
          </p:cNvPr>
          <p:cNvSpPr/>
          <p:nvPr/>
        </p:nvSpPr>
        <p:spPr>
          <a:xfrm>
            <a:off x="799213" y="1470453"/>
            <a:ext cx="9958434" cy="400110"/>
          </a:xfrm>
          <a:prstGeom prst="rect">
            <a:avLst/>
          </a:prstGeom>
        </p:spPr>
        <p:txBody>
          <a:bodyPr wrap="square">
            <a:spAutoFit/>
          </a:bodyPr>
          <a:lstStyle/>
          <a:p>
            <a:pPr algn="just"/>
            <a:r>
              <a:rPr lang="en-US" sz="2000" b="1" dirty="0">
                <a:solidFill>
                  <a:srgbClr val="FF0000"/>
                </a:solidFill>
                <a:latin typeface="Tahoma" panose="020B0604030504040204" pitchFamily="34" charset="0"/>
                <a:ea typeface="Tahoma" panose="020B0604030504040204" pitchFamily="34" charset="0"/>
                <a:cs typeface="Tahoma" panose="020B0604030504040204" pitchFamily="34" charset="0"/>
              </a:rPr>
              <a:t>CHUYÊN ĐỀ 2. MỘT SỐ ỨNG DỤNG CỦA VẬT LÍ TRONG CHẨN ĐOÁN Y HỌC</a:t>
            </a:r>
          </a:p>
        </p:txBody>
      </p:sp>
      <p:sp>
        <p:nvSpPr>
          <p:cNvPr id="10" name="Rectangle 9">
            <a:extLst>
              <a:ext uri="{FF2B5EF4-FFF2-40B4-BE49-F238E27FC236}">
                <a16:creationId xmlns:a16="http://schemas.microsoft.com/office/drawing/2014/main" id="{E5CCCF43-E359-8E41-9F9D-34530BA85786}"/>
              </a:ext>
            </a:extLst>
          </p:cNvPr>
          <p:cNvSpPr/>
          <p:nvPr/>
        </p:nvSpPr>
        <p:spPr>
          <a:xfrm>
            <a:off x="799213" y="1981824"/>
            <a:ext cx="6569775" cy="368306"/>
          </a:xfrm>
          <a:prstGeom prst="rect">
            <a:avLst/>
          </a:prstGeom>
        </p:spPr>
        <p:txBody>
          <a:bodyPr wrap="square">
            <a:spAutoFit/>
          </a:bodyPr>
          <a:lstStyle/>
          <a:p>
            <a:pPr>
              <a:lnSpc>
                <a:spcPct val="110000"/>
              </a:lnSpc>
              <a:spcAft>
                <a:spcPts val="800"/>
              </a:spcAft>
            </a:pPr>
            <a:r>
              <a:rPr lang="en-US" b="1" i="1" dirty="0" err="1">
                <a:solidFill>
                  <a:srgbClr val="0070C0"/>
                </a:solidFill>
                <a:latin typeface="Tahoma" panose="020B0604030504040204" pitchFamily="34" charset="0"/>
                <a:ea typeface="Tahoma" panose="020B0604030504040204" pitchFamily="34" charset="0"/>
                <a:cs typeface="Tahoma" panose="020B0604030504040204" pitchFamily="34" charset="0"/>
              </a:rPr>
              <a:t>Bài</a:t>
            </a:r>
            <a:r>
              <a:rPr lang="en-US" b="1" i="1" dirty="0">
                <a:solidFill>
                  <a:srgbClr val="0070C0"/>
                </a:solidFill>
                <a:latin typeface="Tahoma" panose="020B0604030504040204" pitchFamily="34" charset="0"/>
                <a:ea typeface="Tahoma" panose="020B0604030504040204" pitchFamily="34" charset="0"/>
                <a:cs typeface="Tahoma" panose="020B0604030504040204" pitchFamily="34" charset="0"/>
              </a:rPr>
              <a:t> 8. </a:t>
            </a:r>
            <a:r>
              <a:rPr lang="en-US" b="1" i="1" dirty="0" err="1">
                <a:solidFill>
                  <a:srgbClr val="0070C0"/>
                </a:solidFill>
                <a:latin typeface="Tahoma" panose="020B0604030504040204" pitchFamily="34" charset="0"/>
                <a:ea typeface="Tahoma" panose="020B0604030504040204" pitchFamily="34" charset="0"/>
                <a:cs typeface="Tahoma" panose="020B0604030504040204" pitchFamily="34" charset="0"/>
              </a:rPr>
              <a:t>Chụp</a:t>
            </a:r>
            <a:r>
              <a:rPr lang="en-US" b="1" i="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0070C0"/>
                </a:solidFill>
                <a:latin typeface="Tahoma" panose="020B0604030504040204" pitchFamily="34" charset="0"/>
                <a:ea typeface="Tahoma" panose="020B0604030504040204" pitchFamily="34" charset="0"/>
                <a:cs typeface="Tahoma" panose="020B0604030504040204" pitchFamily="34" charset="0"/>
              </a:rPr>
              <a:t>cộng</a:t>
            </a:r>
            <a:r>
              <a:rPr lang="en-US" b="1" i="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0070C0"/>
                </a:solidFill>
                <a:latin typeface="Tahoma" panose="020B0604030504040204" pitchFamily="34" charset="0"/>
                <a:ea typeface="Tahoma" panose="020B0604030504040204" pitchFamily="34" charset="0"/>
                <a:cs typeface="Tahoma" panose="020B0604030504040204" pitchFamily="34" charset="0"/>
              </a:rPr>
              <a:t>hưởng</a:t>
            </a:r>
            <a:r>
              <a:rPr lang="en-US" b="1" i="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0070C0"/>
                </a:solidFill>
                <a:latin typeface="Tahoma" panose="020B0604030504040204" pitchFamily="34" charset="0"/>
                <a:ea typeface="Tahoma" panose="020B0604030504040204" pitchFamily="34" charset="0"/>
                <a:cs typeface="Tahoma" panose="020B0604030504040204" pitchFamily="34" charset="0"/>
              </a:rPr>
              <a:t>từ</a:t>
            </a:r>
            <a:endParaRPr lang="en-US" b="1" i="1"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20" name="Rectangle 19">
            <a:extLst>
              <a:ext uri="{FF2B5EF4-FFF2-40B4-BE49-F238E27FC236}">
                <a16:creationId xmlns:a16="http://schemas.microsoft.com/office/drawing/2014/main" id="{20D5662C-D720-730A-369C-5E559576BFAE}"/>
              </a:ext>
            </a:extLst>
          </p:cNvPr>
          <p:cNvSpPr/>
          <p:nvPr/>
        </p:nvSpPr>
        <p:spPr>
          <a:xfrm>
            <a:off x="773773" y="2452855"/>
            <a:ext cx="10630788" cy="1158779"/>
          </a:xfrm>
          <a:prstGeom prst="rect">
            <a:avLst/>
          </a:prstGeom>
        </p:spPr>
        <p:txBody>
          <a:bodyPr wrap="square">
            <a:spAutoFit/>
          </a:bodyPr>
          <a:lstStyle/>
          <a:p>
            <a:pPr marL="233363" indent="-233363" algn="just">
              <a:lnSpc>
                <a:spcPct val="120000"/>
              </a:lnSpc>
              <a:spcBef>
                <a:spcPts val="200"/>
              </a:spcBef>
              <a:spcAft>
                <a:spcPts val="200"/>
              </a:spcAft>
            </a:pPr>
            <a:r>
              <a:rPr lang="en-US" sz="2000" b="1" dirty="0">
                <a:solidFill>
                  <a:srgbClr val="37AAE0"/>
                </a:solidFill>
                <a:latin typeface="Tahoma" panose="020B0604030504040204" pitchFamily="34" charset="0"/>
                <a:ea typeface="Tahoma" panose="020B0604030504040204" pitchFamily="34" charset="0"/>
                <a:cs typeface="Tahoma" panose="020B0604030504040204" pitchFamily="34" charset="0"/>
              </a:rPr>
              <a:t>- </a:t>
            </a:r>
            <a:r>
              <a:rPr lang="vi-VN" sz="1990" b="1" spc="-10" dirty="0">
                <a:solidFill>
                  <a:srgbClr val="37AAE0"/>
                </a:solidFill>
                <a:latin typeface="Tahoma" panose="020B0604030504040204" pitchFamily="34" charset="0"/>
                <a:ea typeface="Tahoma" panose="020B0604030504040204" pitchFamily="34" charset="0"/>
                <a:cs typeface="Tahoma" panose="020B0604030504040204" pitchFamily="34" charset="0"/>
              </a:rPr>
              <a:t>Khi một sóng vô tuyến với tần số trùng với tần số Larmor thì sẽ có hiện tượng</a:t>
            </a:r>
            <a:r>
              <a:rPr lang="en-US" sz="1990" b="1" spc="-10" dirty="0">
                <a:solidFill>
                  <a:srgbClr val="37AAE0"/>
                </a:solidFill>
                <a:latin typeface="Tahoma" panose="020B0604030504040204" pitchFamily="34" charset="0"/>
                <a:ea typeface="Tahoma" panose="020B0604030504040204" pitchFamily="34" charset="0"/>
                <a:cs typeface="Tahoma" panose="020B0604030504040204" pitchFamily="34" charset="0"/>
              </a:rPr>
              <a:t> </a:t>
            </a:r>
            <a:r>
              <a:rPr lang="vi-VN" sz="1990" b="1" spc="-10" dirty="0">
                <a:solidFill>
                  <a:srgbClr val="37AAE0"/>
                </a:solidFill>
                <a:latin typeface="Tahoma" panose="020B0604030504040204" pitchFamily="34" charset="0"/>
                <a:ea typeface="Tahoma" panose="020B0604030504040204" pitchFamily="34" charset="0"/>
                <a:cs typeface="Tahoma" panose="020B0604030504040204" pitchFamily="34" charset="0"/>
              </a:rPr>
              <a:t>cộng</a:t>
            </a:r>
            <a:r>
              <a:rPr lang="en-US" sz="1990" b="1" spc="-10" dirty="0">
                <a:solidFill>
                  <a:srgbClr val="37AAE0"/>
                </a:solidFill>
                <a:latin typeface="Tahoma" panose="020B0604030504040204" pitchFamily="34" charset="0"/>
                <a:ea typeface="Tahoma" panose="020B0604030504040204" pitchFamily="34" charset="0"/>
                <a:cs typeface="Tahoma" panose="020B0604030504040204" pitchFamily="34" charset="0"/>
              </a:rPr>
              <a:t> </a:t>
            </a:r>
            <a:r>
              <a:rPr lang="vi-VN" sz="1990" b="1" spc="-10" dirty="0">
                <a:solidFill>
                  <a:srgbClr val="37AAE0"/>
                </a:solidFill>
                <a:latin typeface="Tahoma" panose="020B0604030504040204" pitchFamily="34" charset="0"/>
                <a:ea typeface="Tahoma" panose="020B0604030504040204" pitchFamily="34" charset="0"/>
                <a:cs typeface="Tahoma" panose="020B0604030504040204" pitchFamily="34" charset="0"/>
              </a:rPr>
              <a:t>hưởng xảy ra. Đây chính là hiện tượng cộng hưởng từ hạt</a:t>
            </a:r>
            <a:r>
              <a:rPr lang="en-US" sz="1990" b="1" spc="-10" dirty="0">
                <a:solidFill>
                  <a:srgbClr val="37AAE0"/>
                </a:solidFill>
                <a:latin typeface="Tahoma" panose="020B0604030504040204" pitchFamily="34" charset="0"/>
                <a:ea typeface="Tahoma" panose="020B0604030504040204" pitchFamily="34" charset="0"/>
                <a:cs typeface="Tahoma" panose="020B0604030504040204" pitchFamily="34" charset="0"/>
              </a:rPr>
              <a:t> </a:t>
            </a:r>
            <a:r>
              <a:rPr lang="vi-VN" sz="1990" b="1" spc="-10" dirty="0">
                <a:solidFill>
                  <a:srgbClr val="37AAE0"/>
                </a:solidFill>
                <a:latin typeface="Tahoma" panose="020B0604030504040204" pitchFamily="34" charset="0"/>
                <a:ea typeface="Tahoma" panose="020B0604030504040204" pitchFamily="34" charset="0"/>
                <a:cs typeface="Tahoma" panose="020B0604030504040204" pitchFamily="34" charset="0"/>
              </a:rPr>
              <a:t>nhân. Lúc này các proton sẽ nhận năng lượng để chuyển lên trạng</a:t>
            </a:r>
            <a:r>
              <a:rPr lang="en-US" sz="1990" b="1" spc="-10" dirty="0">
                <a:solidFill>
                  <a:srgbClr val="37AAE0"/>
                </a:solidFill>
                <a:latin typeface="Tahoma" panose="020B0604030504040204" pitchFamily="34" charset="0"/>
                <a:ea typeface="Tahoma" panose="020B0604030504040204" pitchFamily="34" charset="0"/>
                <a:cs typeface="Tahoma" panose="020B0604030504040204" pitchFamily="34" charset="0"/>
              </a:rPr>
              <a:t> </a:t>
            </a:r>
            <a:r>
              <a:rPr lang="vi-VN" sz="1990" b="1" spc="-10" dirty="0">
                <a:solidFill>
                  <a:srgbClr val="37AAE0"/>
                </a:solidFill>
                <a:latin typeface="Tahoma" panose="020B0604030504040204" pitchFamily="34" charset="0"/>
                <a:ea typeface="Tahoma" panose="020B0604030504040204" pitchFamily="34" charset="0"/>
                <a:cs typeface="Tahoma" panose="020B0604030504040204" pitchFamily="34" charset="0"/>
              </a:rPr>
              <a:t>thái có mức</a:t>
            </a:r>
            <a:r>
              <a:rPr lang="en-US" sz="1990" b="1" spc="-10" dirty="0">
                <a:solidFill>
                  <a:srgbClr val="37AAE0"/>
                </a:solidFill>
                <a:latin typeface="Tahoma" panose="020B0604030504040204" pitchFamily="34" charset="0"/>
                <a:ea typeface="Tahoma" panose="020B0604030504040204" pitchFamily="34" charset="0"/>
                <a:cs typeface="Tahoma" panose="020B0604030504040204" pitchFamily="34" charset="0"/>
              </a:rPr>
              <a:t> </a:t>
            </a:r>
            <a:r>
              <a:rPr lang="vi-VN" sz="1990" b="1" spc="-10" dirty="0">
                <a:solidFill>
                  <a:srgbClr val="37AAE0"/>
                </a:solidFill>
                <a:latin typeface="Tahoma" panose="020B0604030504040204" pitchFamily="34" charset="0"/>
                <a:ea typeface="Tahoma" panose="020B0604030504040204" pitchFamily="34" charset="0"/>
                <a:cs typeface="Tahoma" panose="020B0604030504040204" pitchFamily="34" charset="0"/>
              </a:rPr>
              <a:t>năng lượng cao </a:t>
            </a:r>
            <a:r>
              <a:rPr lang="vi-VN" sz="2000" b="1" dirty="0">
                <a:solidFill>
                  <a:srgbClr val="37AAE0"/>
                </a:solidFill>
                <a:latin typeface="Tahoma" panose="020B0604030504040204" pitchFamily="34" charset="0"/>
                <a:ea typeface="Tahoma" panose="020B0604030504040204" pitchFamily="34" charset="0"/>
                <a:cs typeface="Tahoma" panose="020B0604030504040204" pitchFamily="34" charset="0"/>
              </a:rPr>
              <a:t>hơn. </a:t>
            </a:r>
            <a:endParaRPr lang="en-US" sz="2000" b="1" dirty="0">
              <a:solidFill>
                <a:srgbClr val="37AAE0"/>
              </a:solidFill>
              <a:latin typeface="Tahoma" panose="020B0604030504040204" pitchFamily="34" charset="0"/>
              <a:ea typeface="Tahoma" panose="020B0604030504040204" pitchFamily="34" charset="0"/>
              <a:cs typeface="Tahoma" panose="020B0604030504040204" pitchFamily="34" charset="0"/>
            </a:endParaRPr>
          </a:p>
        </p:txBody>
      </p:sp>
      <p:sp>
        <p:nvSpPr>
          <p:cNvPr id="8" name="Rectangle 7">
            <a:extLst>
              <a:ext uri="{FF2B5EF4-FFF2-40B4-BE49-F238E27FC236}">
                <a16:creationId xmlns:a16="http://schemas.microsoft.com/office/drawing/2014/main" id="{B75D31F3-838B-A4DB-5ABE-BF7A63FBC1CF}"/>
              </a:ext>
            </a:extLst>
          </p:cNvPr>
          <p:cNvSpPr/>
          <p:nvPr/>
        </p:nvSpPr>
        <p:spPr>
          <a:xfrm>
            <a:off x="773773" y="3655238"/>
            <a:ext cx="10630788" cy="1529971"/>
          </a:xfrm>
          <a:prstGeom prst="rect">
            <a:avLst/>
          </a:prstGeom>
        </p:spPr>
        <p:txBody>
          <a:bodyPr wrap="square">
            <a:spAutoFit/>
          </a:bodyPr>
          <a:lstStyle/>
          <a:p>
            <a:pPr marL="233363" indent="-233363" algn="just">
              <a:lnSpc>
                <a:spcPct val="120000"/>
              </a:lnSpc>
              <a:spcBef>
                <a:spcPts val="200"/>
              </a:spcBef>
              <a:spcAft>
                <a:spcPts val="200"/>
              </a:spcAft>
            </a:pPr>
            <a:r>
              <a:rPr lang="en-US" sz="2000" b="1" dirty="0">
                <a:solidFill>
                  <a:srgbClr val="37AAE0"/>
                </a:solidFill>
                <a:latin typeface="Tahoma" panose="020B0604030504040204" pitchFamily="34" charset="0"/>
                <a:ea typeface="Tahoma" panose="020B0604030504040204" pitchFamily="34" charset="0"/>
                <a:cs typeface="Tahoma" panose="020B0604030504040204" pitchFamily="34" charset="0"/>
              </a:rPr>
              <a:t>- </a:t>
            </a:r>
            <a:r>
              <a:rPr lang="vi-VN" sz="2000" b="1" dirty="0">
                <a:solidFill>
                  <a:srgbClr val="37AAE0"/>
                </a:solidFill>
                <a:latin typeface="Tahoma" panose="020B0604030504040204" pitchFamily="34" charset="0"/>
                <a:ea typeface="Tahoma" panose="020B0604030504040204" pitchFamily="34" charset="0"/>
                <a:cs typeface="Tahoma" panose="020B0604030504040204" pitchFamily="34" charset="0"/>
              </a:rPr>
              <a:t>Khi ngắt sóng vô tuyến, các proton sẽ dần trở về trạng thái trước khi có cộng hưởng từ và</a:t>
            </a:r>
            <a:r>
              <a:rPr lang="en-US" sz="2000" b="1" dirty="0">
                <a:solidFill>
                  <a:srgbClr val="37AAE0"/>
                </a:solidFill>
                <a:latin typeface="Tahoma" panose="020B0604030504040204" pitchFamily="34" charset="0"/>
                <a:ea typeface="Tahoma" panose="020B0604030504040204" pitchFamily="34" charset="0"/>
                <a:cs typeface="Tahoma" panose="020B0604030504040204" pitchFamily="34" charset="0"/>
              </a:rPr>
              <a:t> </a:t>
            </a:r>
            <a:r>
              <a:rPr lang="vi-VN" sz="2000" b="1" dirty="0">
                <a:solidFill>
                  <a:srgbClr val="37AAE0"/>
                </a:solidFill>
                <a:latin typeface="Tahoma" panose="020B0604030504040204" pitchFamily="34" charset="0"/>
                <a:ea typeface="Tahoma" panose="020B0604030504040204" pitchFamily="34" charset="0"/>
                <a:cs typeface="Tahoma" panose="020B0604030504040204" pitchFamily="34" charset="0"/>
              </a:rPr>
              <a:t>phát ra sóng vô tuyến. Thời gian trở về này gọi là thời gian hồi phục. Thời gian hồi phục</a:t>
            </a:r>
            <a:r>
              <a:rPr lang="en-US" sz="2000" b="1" dirty="0">
                <a:solidFill>
                  <a:srgbClr val="37AAE0"/>
                </a:solidFill>
                <a:latin typeface="Tahoma" panose="020B0604030504040204" pitchFamily="34" charset="0"/>
                <a:ea typeface="Tahoma" panose="020B0604030504040204" pitchFamily="34" charset="0"/>
                <a:cs typeface="Tahoma" panose="020B0604030504040204" pitchFamily="34" charset="0"/>
              </a:rPr>
              <a:t> </a:t>
            </a:r>
            <a:r>
              <a:rPr lang="vi-VN" sz="2000" b="1" dirty="0">
                <a:solidFill>
                  <a:srgbClr val="37AAE0"/>
                </a:solidFill>
                <a:latin typeface="Tahoma" panose="020B0604030504040204" pitchFamily="34" charset="0"/>
                <a:ea typeface="Tahoma" panose="020B0604030504040204" pitchFamily="34" charset="0"/>
                <a:cs typeface="Tahoma" panose="020B0604030504040204" pitchFamily="34" charset="0"/>
              </a:rPr>
              <a:t>phụ thuộc rất nhiều vào môi trường xung quanh hạt nhân của nguyên tử hydrogen. </a:t>
            </a:r>
            <a:endParaRPr lang="en-US" sz="2000" b="1" dirty="0">
              <a:solidFill>
                <a:srgbClr val="37AAE0"/>
              </a:solidFill>
              <a:latin typeface="Tahoma" panose="020B0604030504040204" pitchFamily="34" charset="0"/>
              <a:ea typeface="Tahoma" panose="020B0604030504040204" pitchFamily="34" charset="0"/>
              <a:cs typeface="Tahoma" panose="020B0604030504040204" pitchFamily="34" charset="0"/>
            </a:endParaRPr>
          </a:p>
        </p:txBody>
      </p:sp>
      <p:sp>
        <p:nvSpPr>
          <p:cNvPr id="11" name="Rectangle 10">
            <a:extLst>
              <a:ext uri="{FF2B5EF4-FFF2-40B4-BE49-F238E27FC236}">
                <a16:creationId xmlns:a16="http://schemas.microsoft.com/office/drawing/2014/main" id="{8223C682-6C5D-53F4-A409-00F0ADD340EF}"/>
              </a:ext>
            </a:extLst>
          </p:cNvPr>
          <p:cNvSpPr/>
          <p:nvPr/>
        </p:nvSpPr>
        <p:spPr>
          <a:xfrm>
            <a:off x="799213" y="5230034"/>
            <a:ext cx="10630788" cy="421975"/>
          </a:xfrm>
          <a:prstGeom prst="rect">
            <a:avLst/>
          </a:prstGeom>
        </p:spPr>
        <p:txBody>
          <a:bodyPr wrap="square">
            <a:spAutoFit/>
          </a:bodyPr>
          <a:lstStyle/>
          <a:p>
            <a:pPr marL="233363" indent="-233363" algn="just">
              <a:lnSpc>
                <a:spcPct val="120000"/>
              </a:lnSpc>
              <a:spcBef>
                <a:spcPts val="200"/>
              </a:spcBef>
              <a:spcAft>
                <a:spcPts val="200"/>
              </a:spcAft>
            </a:pPr>
            <a:r>
              <a:rPr lang="en-US" sz="20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C00000"/>
                </a:solidFill>
                <a:latin typeface="Tahoma" panose="020B0604030504040204" pitchFamily="34" charset="0"/>
                <a:ea typeface="Tahoma" panose="020B0604030504040204" pitchFamily="34" charset="0"/>
                <a:cs typeface="Tahoma" panose="020B0604030504040204" pitchFamily="34" charset="0"/>
              </a:rPr>
              <a:t>Từ</a:t>
            </a:r>
            <a:r>
              <a:rPr lang="en-US" sz="20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C00000"/>
                </a:solidFill>
                <a:latin typeface="Tahoma" panose="020B0604030504040204" pitchFamily="34" charset="0"/>
                <a:ea typeface="Tahoma" panose="020B0604030504040204" pitchFamily="34" charset="0"/>
                <a:cs typeface="Tahoma" panose="020B0604030504040204" pitchFamily="34" charset="0"/>
              </a:rPr>
              <a:t>các</a:t>
            </a:r>
            <a:r>
              <a:rPr lang="en-US" sz="20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C00000"/>
                </a:solidFill>
                <a:latin typeface="Tahoma" panose="020B0604030504040204" pitchFamily="34" charset="0"/>
                <a:ea typeface="Tahoma" panose="020B0604030504040204" pitchFamily="34" charset="0"/>
                <a:cs typeface="Tahoma" panose="020B0604030504040204" pitchFamily="34" charset="0"/>
              </a:rPr>
              <a:t>thông</a:t>
            </a:r>
            <a:r>
              <a:rPr lang="en-US" sz="2000" b="1" dirty="0">
                <a:solidFill>
                  <a:srgbClr val="C00000"/>
                </a:solidFill>
                <a:latin typeface="Tahoma" panose="020B0604030504040204" pitchFamily="34" charset="0"/>
                <a:ea typeface="Tahoma" panose="020B0604030504040204" pitchFamily="34" charset="0"/>
                <a:cs typeface="Tahoma" panose="020B0604030504040204" pitchFamily="34" charset="0"/>
              </a:rPr>
              <a:t> tin </a:t>
            </a:r>
            <a:r>
              <a:rPr lang="en-US" sz="2000" b="1" dirty="0" err="1">
                <a:solidFill>
                  <a:srgbClr val="C00000"/>
                </a:solidFill>
                <a:latin typeface="Tahoma" panose="020B0604030504040204" pitchFamily="34" charset="0"/>
                <a:ea typeface="Tahoma" panose="020B0604030504040204" pitchFamily="34" charset="0"/>
                <a:cs typeface="Tahoma" panose="020B0604030504040204" pitchFamily="34" charset="0"/>
              </a:rPr>
              <a:t>thu</a:t>
            </a:r>
            <a:r>
              <a:rPr lang="en-US" sz="20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C00000"/>
                </a:solidFill>
                <a:latin typeface="Tahoma" panose="020B0604030504040204" pitchFamily="34" charset="0"/>
                <a:ea typeface="Tahoma" panose="020B0604030504040204" pitchFamily="34" charset="0"/>
                <a:cs typeface="Tahoma" panose="020B0604030504040204" pitchFamily="34" charset="0"/>
              </a:rPr>
              <a:t>được</a:t>
            </a:r>
            <a:r>
              <a:rPr lang="en-US" sz="20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C00000"/>
                </a:solidFill>
                <a:latin typeface="Tahoma" panose="020B0604030504040204" pitchFamily="34" charset="0"/>
                <a:ea typeface="Tahoma" panose="020B0604030504040204" pitchFamily="34" charset="0"/>
                <a:cs typeface="Tahoma" panose="020B0604030504040204" pitchFamily="34" charset="0"/>
              </a:rPr>
              <a:t>máy</a:t>
            </a:r>
            <a:r>
              <a:rPr lang="en-US" sz="20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C00000"/>
                </a:solidFill>
                <a:latin typeface="Tahoma" panose="020B0604030504040204" pitchFamily="34" charset="0"/>
                <a:ea typeface="Tahoma" panose="020B0604030504040204" pitchFamily="34" charset="0"/>
                <a:cs typeface="Tahoma" panose="020B0604030504040204" pitchFamily="34" charset="0"/>
              </a:rPr>
              <a:t>tính</a:t>
            </a:r>
            <a:r>
              <a:rPr lang="en-US" sz="20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C00000"/>
                </a:solidFill>
                <a:latin typeface="Tahoma" panose="020B0604030504040204" pitchFamily="34" charset="0"/>
                <a:ea typeface="Tahoma" panose="020B0604030504040204" pitchFamily="34" charset="0"/>
                <a:cs typeface="Tahoma" panose="020B0604030504040204" pitchFamily="34" charset="0"/>
              </a:rPr>
              <a:t>dựng</a:t>
            </a:r>
            <a:r>
              <a:rPr lang="en-US" sz="20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C00000"/>
                </a:solidFill>
                <a:latin typeface="Tahoma" panose="020B0604030504040204" pitchFamily="34" charset="0"/>
                <a:ea typeface="Tahoma" panose="020B0604030504040204" pitchFamily="34" charset="0"/>
                <a:cs typeface="Tahoma" panose="020B0604030504040204" pitchFamily="34" charset="0"/>
              </a:rPr>
              <a:t>lên</a:t>
            </a:r>
            <a:r>
              <a:rPr lang="en-US" sz="20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C00000"/>
                </a:solidFill>
                <a:latin typeface="Tahoma" panose="020B0604030504040204" pitchFamily="34" charset="0"/>
                <a:ea typeface="Tahoma" panose="020B0604030504040204" pitchFamily="34" charset="0"/>
                <a:cs typeface="Tahoma" panose="020B0604030504040204" pitchFamily="34" charset="0"/>
              </a:rPr>
              <a:t>hình</a:t>
            </a:r>
            <a:r>
              <a:rPr lang="en-US" sz="20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C00000"/>
                </a:solidFill>
                <a:latin typeface="Tahoma" panose="020B0604030504040204" pitchFamily="34" charset="0"/>
                <a:ea typeface="Tahoma" panose="020B0604030504040204" pitchFamily="34" charset="0"/>
                <a:cs typeface="Tahoma" panose="020B0604030504040204" pitchFamily="34" charset="0"/>
              </a:rPr>
              <a:t>ảnh</a:t>
            </a:r>
            <a:r>
              <a:rPr lang="en-US" sz="20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C00000"/>
                </a:solidFill>
                <a:latin typeface="Tahoma" panose="020B0604030504040204" pitchFamily="34" charset="0"/>
                <a:ea typeface="Tahoma" panose="020B0604030504040204" pitchFamily="34" charset="0"/>
                <a:cs typeface="Tahoma" panose="020B0604030504040204" pitchFamily="34" charset="0"/>
              </a:rPr>
              <a:t>bộ</a:t>
            </a:r>
            <a:r>
              <a:rPr lang="en-US" sz="20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C00000"/>
                </a:solidFill>
                <a:latin typeface="Tahoma" panose="020B0604030504040204" pitchFamily="34" charset="0"/>
                <a:ea typeface="Tahoma" panose="020B0604030504040204" pitchFamily="34" charset="0"/>
                <a:cs typeface="Tahoma" panose="020B0604030504040204" pitchFamily="34" charset="0"/>
              </a:rPr>
              <a:t>phận</a:t>
            </a:r>
            <a:r>
              <a:rPr lang="en-US" sz="20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C00000"/>
                </a:solidFill>
                <a:latin typeface="Tahoma" panose="020B0604030504040204" pitchFamily="34" charset="0"/>
                <a:ea typeface="Tahoma" panose="020B0604030504040204" pitchFamily="34" charset="0"/>
                <a:cs typeface="Tahoma" panose="020B0604030504040204" pitchFamily="34" charset="0"/>
              </a:rPr>
              <a:t>cơ</a:t>
            </a:r>
            <a:r>
              <a:rPr lang="en-US" sz="20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C00000"/>
                </a:solidFill>
                <a:latin typeface="Tahoma" panose="020B0604030504040204" pitchFamily="34" charset="0"/>
                <a:ea typeface="Tahoma" panose="020B0604030504040204" pitchFamily="34" charset="0"/>
                <a:cs typeface="Tahoma" panose="020B0604030504040204" pitchFamily="34" charset="0"/>
              </a:rPr>
              <a:t>thể</a:t>
            </a:r>
            <a:r>
              <a:rPr lang="en-US" sz="20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C00000"/>
                </a:solidFill>
                <a:latin typeface="Tahoma" panose="020B0604030504040204" pitchFamily="34" charset="0"/>
                <a:ea typeface="Tahoma" panose="020B0604030504040204" pitchFamily="34" charset="0"/>
                <a:cs typeface="Tahoma" panose="020B0604030504040204" pitchFamily="34" charset="0"/>
              </a:rPr>
              <a:t>cần</a:t>
            </a:r>
            <a:r>
              <a:rPr lang="en-US" sz="20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C00000"/>
                </a:solidFill>
                <a:latin typeface="Tahoma" panose="020B0604030504040204" pitchFamily="34" charset="0"/>
                <a:ea typeface="Tahoma" panose="020B0604030504040204" pitchFamily="34" charset="0"/>
                <a:cs typeface="Tahoma" panose="020B0604030504040204" pitchFamily="34" charset="0"/>
              </a:rPr>
              <a:t>chụp</a:t>
            </a:r>
            <a:r>
              <a:rPr lang="vi-VN" sz="2000" b="1" dirty="0">
                <a:solidFill>
                  <a:srgbClr val="C00000"/>
                </a:solidFill>
                <a:latin typeface="Tahoma" panose="020B0604030504040204" pitchFamily="34" charset="0"/>
                <a:ea typeface="Tahoma" panose="020B0604030504040204" pitchFamily="34" charset="0"/>
                <a:cs typeface="Tahoma" panose="020B0604030504040204" pitchFamily="34" charset="0"/>
              </a:rPr>
              <a:t>. </a:t>
            </a:r>
            <a:endParaRPr lang="en-US" sz="2000" b="1" dirty="0">
              <a:solidFill>
                <a:srgbClr val="C00000"/>
              </a:solidFill>
              <a:latin typeface="Tahoma" panose="020B0604030504040204" pitchFamily="34" charset="0"/>
              <a:ea typeface="Tahoma" panose="020B0604030504040204" pitchFamily="34" charset="0"/>
              <a:cs typeface="Tahoma" panose="020B0604030504040204" pitchFamily="34" charset="0"/>
            </a:endParaRPr>
          </a:p>
        </p:txBody>
      </p:sp>
      <p:sp>
        <p:nvSpPr>
          <p:cNvPr id="14" name="Rectangle 13">
            <a:extLst>
              <a:ext uri="{FF2B5EF4-FFF2-40B4-BE49-F238E27FC236}">
                <a16:creationId xmlns:a16="http://schemas.microsoft.com/office/drawing/2014/main" id="{3AA93BB5-3F18-D203-E73E-C6F98A62F816}"/>
              </a:ext>
            </a:extLst>
          </p:cNvPr>
          <p:cNvSpPr/>
          <p:nvPr/>
        </p:nvSpPr>
        <p:spPr>
          <a:xfrm>
            <a:off x="916894" y="808660"/>
            <a:ext cx="9523761" cy="523220"/>
          </a:xfrm>
          <a:prstGeom prst="rect">
            <a:avLst/>
          </a:prstGeom>
        </p:spPr>
        <p:txBody>
          <a:bodyPr wrap="none">
            <a:spAutoFit/>
          </a:bodyPr>
          <a:lstStyle/>
          <a:p>
            <a:pPr fontAlgn="ctr">
              <a:lnSpc>
                <a:spcPct val="100000"/>
              </a:lnSpc>
              <a:buNone/>
              <a:defRPr/>
            </a:pPr>
            <a:r>
              <a:rPr lang="en-US" altLang="en-US" sz="2800" b="1" dirty="0">
                <a:solidFill>
                  <a:srgbClr val="00B050"/>
                </a:solidFill>
                <a:latin typeface="Tahoma" panose="020B0604030504040204" pitchFamily="34" charset="0"/>
                <a:ea typeface="Tahoma" panose="020B0604030504040204" pitchFamily="34" charset="0"/>
                <a:cs typeface="Tahoma" panose="020B0604030504040204" pitchFamily="34" charset="0"/>
              </a:rPr>
              <a:t>VI. MỘT SỐ LƯU Ý ĐỐI VỚI SGK VÀ CĐHT VẬT LÍ 12</a:t>
            </a:r>
          </a:p>
        </p:txBody>
      </p:sp>
    </p:spTree>
    <p:extLst>
      <p:ext uri="{BB962C8B-B14F-4D97-AF65-F5344CB8AC3E}">
        <p14:creationId xmlns:p14="http://schemas.microsoft.com/office/powerpoint/2010/main" val="1906272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8" grpId="0"/>
      <p:bldP spid="11"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602958-D88B-5095-4F1F-C8D1E720F76C}"/>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6F280C37-132A-BBF9-0022-D88545F6B0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665" y="13860"/>
            <a:ext cx="12205665" cy="6858000"/>
          </a:xfrm>
          <a:prstGeom prst="rect">
            <a:avLst/>
          </a:prstGeom>
        </p:spPr>
      </p:pic>
      <p:pic>
        <p:nvPicPr>
          <p:cNvPr id="5" name="Picture 4">
            <a:extLst>
              <a:ext uri="{FF2B5EF4-FFF2-40B4-BE49-F238E27FC236}">
                <a16:creationId xmlns:a16="http://schemas.microsoft.com/office/drawing/2014/main" id="{C7E3A02F-E8AA-68C3-26DD-71520CACCEA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1596" y="357585"/>
            <a:ext cx="2273924" cy="420082"/>
          </a:xfrm>
          <a:prstGeom prst="rect">
            <a:avLst/>
          </a:prstGeom>
        </p:spPr>
      </p:pic>
      <p:pic>
        <p:nvPicPr>
          <p:cNvPr id="3" name="Picture 2">
            <a:extLst>
              <a:ext uri="{FF2B5EF4-FFF2-40B4-BE49-F238E27FC236}">
                <a16:creationId xmlns:a16="http://schemas.microsoft.com/office/drawing/2014/main" id="{83D6A89D-360B-3B01-499B-D378403137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53692" y="229027"/>
            <a:ext cx="1326712" cy="1097280"/>
          </a:xfrm>
          <a:prstGeom prst="rect">
            <a:avLst/>
          </a:prstGeom>
        </p:spPr>
      </p:pic>
      <p:sp>
        <p:nvSpPr>
          <p:cNvPr id="2" name="Rectangle 1">
            <a:extLst>
              <a:ext uri="{FF2B5EF4-FFF2-40B4-BE49-F238E27FC236}">
                <a16:creationId xmlns:a16="http://schemas.microsoft.com/office/drawing/2014/main" id="{5E40D37D-8388-8382-26F7-B144E55F0C91}"/>
              </a:ext>
            </a:extLst>
          </p:cNvPr>
          <p:cNvSpPr/>
          <p:nvPr/>
        </p:nvSpPr>
        <p:spPr>
          <a:xfrm>
            <a:off x="799213" y="1470453"/>
            <a:ext cx="5610552" cy="400110"/>
          </a:xfrm>
          <a:prstGeom prst="rect">
            <a:avLst/>
          </a:prstGeom>
        </p:spPr>
        <p:txBody>
          <a:bodyPr wrap="square">
            <a:spAutoFit/>
          </a:bodyPr>
          <a:lstStyle/>
          <a:p>
            <a:pPr algn="just"/>
            <a:r>
              <a:rPr lang="en-US" sz="2000" b="1" dirty="0">
                <a:solidFill>
                  <a:srgbClr val="FF0000"/>
                </a:solidFill>
                <a:latin typeface="Tahoma" panose="020B0604030504040204" pitchFamily="34" charset="0"/>
                <a:ea typeface="Tahoma" panose="020B0604030504040204" pitchFamily="34" charset="0"/>
                <a:cs typeface="Tahoma" panose="020B0604030504040204" pitchFamily="34" charset="0"/>
              </a:rPr>
              <a:t>CHUYÊN ĐỀ 3. VẬT LÍ LƯỢNG TỬ</a:t>
            </a:r>
          </a:p>
        </p:txBody>
      </p:sp>
      <p:sp>
        <p:nvSpPr>
          <p:cNvPr id="9" name="Rectangle 8">
            <a:extLst>
              <a:ext uri="{FF2B5EF4-FFF2-40B4-BE49-F238E27FC236}">
                <a16:creationId xmlns:a16="http://schemas.microsoft.com/office/drawing/2014/main" id="{855B9E50-AB66-A12C-2F9C-D02E6986B5CB}"/>
              </a:ext>
            </a:extLst>
          </p:cNvPr>
          <p:cNvSpPr/>
          <p:nvPr/>
        </p:nvSpPr>
        <p:spPr>
          <a:xfrm>
            <a:off x="799212" y="2466778"/>
            <a:ext cx="10881800" cy="423193"/>
          </a:xfrm>
          <a:prstGeom prst="rect">
            <a:avLst/>
          </a:prstGeom>
        </p:spPr>
        <p:txBody>
          <a:bodyPr wrap="square">
            <a:spAutoFit/>
          </a:bodyPr>
          <a:lstStyle/>
          <a:p>
            <a:pPr algn="just">
              <a:lnSpc>
                <a:spcPct val="120000"/>
              </a:lnSpc>
              <a:spcBef>
                <a:spcPts val="200"/>
              </a:spcBef>
              <a:spcAft>
                <a:spcPts val="200"/>
              </a:spcAft>
            </a:pPr>
            <a:r>
              <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B0F0"/>
                </a:solidFill>
                <a:latin typeface="Tahoma" panose="020B0604030504040204" pitchFamily="34" charset="0"/>
                <a:ea typeface="Tahoma" panose="020B0604030504040204" pitchFamily="34" charset="0"/>
                <a:cs typeface="Tahoma" panose="020B0604030504040204" pitchFamily="34" charset="0"/>
              </a:rPr>
              <a:t>Các</a:t>
            </a:r>
            <a:r>
              <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B0F0"/>
                </a:solidFill>
                <a:latin typeface="Tahoma" panose="020B0604030504040204" pitchFamily="34" charset="0"/>
                <a:ea typeface="Tahoma" panose="020B0604030504040204" pitchFamily="34" charset="0"/>
                <a:cs typeface="Tahoma" panose="020B0604030504040204" pitchFamily="34" charset="0"/>
              </a:rPr>
              <a:t>định</a:t>
            </a:r>
            <a:r>
              <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B0F0"/>
                </a:solidFill>
                <a:latin typeface="Tahoma" panose="020B0604030504040204" pitchFamily="34" charset="0"/>
                <a:ea typeface="Tahoma" panose="020B0604030504040204" pitchFamily="34" charset="0"/>
                <a:cs typeface="Tahoma" panose="020B0604030504040204" pitchFamily="34" charset="0"/>
              </a:rPr>
              <a:t>luật</a:t>
            </a:r>
            <a:r>
              <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B0F0"/>
                </a:solidFill>
                <a:latin typeface="Tahoma" panose="020B0604030504040204" pitchFamily="34" charset="0"/>
                <a:ea typeface="Tahoma" panose="020B0604030504040204" pitchFamily="34" charset="0"/>
                <a:cs typeface="Tahoma" panose="020B0604030504040204" pitchFamily="34" charset="0"/>
              </a:rPr>
              <a:t>quang</a:t>
            </a:r>
            <a:r>
              <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B0F0"/>
                </a:solidFill>
                <a:latin typeface="Tahoma" panose="020B0604030504040204" pitchFamily="34" charset="0"/>
                <a:ea typeface="Tahoma" panose="020B0604030504040204" pitchFamily="34" charset="0"/>
                <a:cs typeface="Tahoma" panose="020B0604030504040204" pitchFamily="34" charset="0"/>
              </a:rPr>
              <a:t>điện</a:t>
            </a:r>
            <a:r>
              <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B0F0"/>
                </a:solidFill>
                <a:latin typeface="Tahoma" panose="020B0604030504040204" pitchFamily="34" charset="0"/>
                <a:ea typeface="Tahoma" panose="020B0604030504040204" pitchFamily="34" charset="0"/>
                <a:cs typeface="Tahoma" panose="020B0604030504040204" pitchFamily="34" charset="0"/>
              </a:rPr>
              <a:t>Nội</a:t>
            </a:r>
            <a:r>
              <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rPr>
              <a:t> dung </a:t>
            </a:r>
            <a:r>
              <a:rPr lang="en-US" sz="2000" b="1" dirty="0" err="1">
                <a:solidFill>
                  <a:srgbClr val="00B0F0"/>
                </a:solidFill>
                <a:latin typeface="Tahoma" panose="020B0604030504040204" pitchFamily="34" charset="0"/>
                <a:ea typeface="Tahoma" panose="020B0604030504040204" pitchFamily="34" charset="0"/>
                <a:cs typeface="Tahoma" panose="020B0604030504040204" pitchFamily="34" charset="0"/>
              </a:rPr>
              <a:t>đủ</a:t>
            </a:r>
            <a:r>
              <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B0F0"/>
                </a:solidFill>
                <a:latin typeface="Tahoma" panose="020B0604030504040204" pitchFamily="34" charset="0"/>
                <a:ea typeface="Tahoma" panose="020B0604030504040204" pitchFamily="34" charset="0"/>
                <a:cs typeface="Tahoma" panose="020B0604030504040204" pitchFamily="34" charset="0"/>
              </a:rPr>
              <a:t>cả</a:t>
            </a:r>
            <a:r>
              <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rPr>
              <a:t> 03 </a:t>
            </a:r>
            <a:r>
              <a:rPr lang="en-US" sz="2000" b="1" dirty="0" err="1">
                <a:solidFill>
                  <a:srgbClr val="00B0F0"/>
                </a:solidFill>
                <a:latin typeface="Tahoma" panose="020B0604030504040204" pitchFamily="34" charset="0"/>
                <a:ea typeface="Tahoma" panose="020B0604030504040204" pitchFamily="34" charset="0"/>
                <a:cs typeface="Tahoma" panose="020B0604030504040204" pitchFamily="34" charset="0"/>
              </a:rPr>
              <a:t>định</a:t>
            </a:r>
            <a:r>
              <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B0F0"/>
                </a:solidFill>
                <a:latin typeface="Tahoma" panose="020B0604030504040204" pitchFamily="34" charset="0"/>
                <a:ea typeface="Tahoma" panose="020B0604030504040204" pitchFamily="34" charset="0"/>
                <a:cs typeface="Tahoma" panose="020B0604030504040204" pitchFamily="34" charset="0"/>
              </a:rPr>
              <a:t>luật</a:t>
            </a:r>
            <a:r>
              <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B0F0"/>
                </a:solidFill>
                <a:latin typeface="Tahoma" panose="020B0604030504040204" pitchFamily="34" charset="0"/>
                <a:ea typeface="Tahoma" panose="020B0604030504040204" pitchFamily="34" charset="0"/>
                <a:cs typeface="Tahoma" panose="020B0604030504040204" pitchFamily="34" charset="0"/>
              </a:rPr>
              <a:t>quang</a:t>
            </a:r>
            <a:r>
              <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B0F0"/>
                </a:solidFill>
                <a:latin typeface="Tahoma" panose="020B0604030504040204" pitchFamily="34" charset="0"/>
                <a:ea typeface="Tahoma" panose="020B0604030504040204" pitchFamily="34" charset="0"/>
                <a:cs typeface="Tahoma" panose="020B0604030504040204" pitchFamily="34" charset="0"/>
              </a:rPr>
              <a:t>điện</a:t>
            </a:r>
            <a:endPar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endParaRPr>
          </a:p>
        </p:txBody>
      </p:sp>
      <p:sp>
        <p:nvSpPr>
          <p:cNvPr id="10" name="Rectangle 9">
            <a:extLst>
              <a:ext uri="{FF2B5EF4-FFF2-40B4-BE49-F238E27FC236}">
                <a16:creationId xmlns:a16="http://schemas.microsoft.com/office/drawing/2014/main" id="{E5CCCF43-E359-8E41-9F9D-34530BA85786}"/>
              </a:ext>
            </a:extLst>
          </p:cNvPr>
          <p:cNvSpPr/>
          <p:nvPr/>
        </p:nvSpPr>
        <p:spPr>
          <a:xfrm>
            <a:off x="799213" y="1981824"/>
            <a:ext cx="6569775" cy="368306"/>
          </a:xfrm>
          <a:prstGeom prst="rect">
            <a:avLst/>
          </a:prstGeom>
        </p:spPr>
        <p:txBody>
          <a:bodyPr wrap="square">
            <a:spAutoFit/>
          </a:bodyPr>
          <a:lstStyle/>
          <a:p>
            <a:pPr>
              <a:lnSpc>
                <a:spcPct val="110000"/>
              </a:lnSpc>
              <a:spcAft>
                <a:spcPts val="800"/>
              </a:spcAft>
            </a:pPr>
            <a:r>
              <a:rPr lang="en-US" b="1" i="1" dirty="0" err="1">
                <a:solidFill>
                  <a:srgbClr val="0070C0"/>
                </a:solidFill>
                <a:latin typeface="Tahoma" panose="020B0604030504040204" pitchFamily="34" charset="0"/>
                <a:ea typeface="Tahoma" panose="020B0604030504040204" pitchFamily="34" charset="0"/>
                <a:cs typeface="Tahoma" panose="020B0604030504040204" pitchFamily="34" charset="0"/>
              </a:rPr>
              <a:t>Bài</a:t>
            </a:r>
            <a:r>
              <a:rPr lang="en-US" b="1" i="1" dirty="0">
                <a:solidFill>
                  <a:srgbClr val="0070C0"/>
                </a:solidFill>
                <a:latin typeface="Tahoma" panose="020B0604030504040204" pitchFamily="34" charset="0"/>
                <a:ea typeface="Tahoma" panose="020B0604030504040204" pitchFamily="34" charset="0"/>
                <a:cs typeface="Tahoma" panose="020B0604030504040204" pitchFamily="34" charset="0"/>
              </a:rPr>
              <a:t> 9. </a:t>
            </a:r>
            <a:r>
              <a:rPr lang="en-US" b="1" i="1" dirty="0" err="1">
                <a:solidFill>
                  <a:srgbClr val="0070C0"/>
                </a:solidFill>
                <a:latin typeface="Tahoma" panose="020B0604030504040204" pitchFamily="34" charset="0"/>
                <a:ea typeface="Tahoma" panose="020B0604030504040204" pitchFamily="34" charset="0"/>
                <a:cs typeface="Tahoma" panose="020B0604030504040204" pitchFamily="34" charset="0"/>
              </a:rPr>
              <a:t>Hiệu</a:t>
            </a:r>
            <a:r>
              <a:rPr lang="en-US" b="1" i="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0070C0"/>
                </a:solidFill>
                <a:latin typeface="Tahoma" panose="020B0604030504040204" pitchFamily="34" charset="0"/>
                <a:ea typeface="Tahoma" panose="020B0604030504040204" pitchFamily="34" charset="0"/>
                <a:cs typeface="Tahoma" panose="020B0604030504040204" pitchFamily="34" charset="0"/>
              </a:rPr>
              <a:t>ứng</a:t>
            </a:r>
            <a:r>
              <a:rPr lang="en-US" b="1" i="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0070C0"/>
                </a:solidFill>
                <a:latin typeface="Tahoma" panose="020B0604030504040204" pitchFamily="34" charset="0"/>
                <a:ea typeface="Tahoma" panose="020B0604030504040204" pitchFamily="34" charset="0"/>
                <a:cs typeface="Tahoma" panose="020B0604030504040204" pitchFamily="34" charset="0"/>
              </a:rPr>
              <a:t>quang</a:t>
            </a:r>
            <a:r>
              <a:rPr lang="en-US" b="1" i="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0070C0"/>
                </a:solidFill>
                <a:latin typeface="Tahoma" panose="020B0604030504040204" pitchFamily="34" charset="0"/>
                <a:ea typeface="Tahoma" panose="020B0604030504040204" pitchFamily="34" charset="0"/>
                <a:cs typeface="Tahoma" panose="020B0604030504040204" pitchFamily="34" charset="0"/>
              </a:rPr>
              <a:t>điện</a:t>
            </a:r>
            <a:r>
              <a:rPr lang="en-US" b="1" i="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0070C0"/>
                </a:solidFill>
                <a:latin typeface="Tahoma" panose="020B0604030504040204" pitchFamily="34" charset="0"/>
                <a:ea typeface="Tahoma" panose="020B0604030504040204" pitchFamily="34" charset="0"/>
                <a:cs typeface="Tahoma" panose="020B0604030504040204" pitchFamily="34" charset="0"/>
              </a:rPr>
              <a:t>và</a:t>
            </a:r>
            <a:r>
              <a:rPr lang="en-US" b="1" i="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0070C0"/>
                </a:solidFill>
                <a:latin typeface="Tahoma" panose="020B0604030504040204" pitchFamily="34" charset="0"/>
                <a:ea typeface="Tahoma" panose="020B0604030504040204" pitchFamily="34" charset="0"/>
                <a:cs typeface="Tahoma" panose="020B0604030504040204" pitchFamily="34" charset="0"/>
              </a:rPr>
              <a:t>năng</a:t>
            </a:r>
            <a:r>
              <a:rPr lang="en-US" b="1" i="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0070C0"/>
                </a:solidFill>
                <a:latin typeface="Tahoma" panose="020B0604030504040204" pitchFamily="34" charset="0"/>
                <a:ea typeface="Tahoma" panose="020B0604030504040204" pitchFamily="34" charset="0"/>
                <a:cs typeface="Tahoma" panose="020B0604030504040204" pitchFamily="34" charset="0"/>
              </a:rPr>
              <a:t>lượng</a:t>
            </a:r>
            <a:r>
              <a:rPr lang="en-US" b="1" i="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0070C0"/>
                </a:solidFill>
                <a:latin typeface="Tahoma" panose="020B0604030504040204" pitchFamily="34" charset="0"/>
                <a:ea typeface="Tahoma" panose="020B0604030504040204" pitchFamily="34" charset="0"/>
                <a:cs typeface="Tahoma" panose="020B0604030504040204" pitchFamily="34" charset="0"/>
              </a:rPr>
              <a:t>của</a:t>
            </a:r>
            <a:r>
              <a:rPr lang="en-US" b="1" i="1" dirty="0">
                <a:solidFill>
                  <a:srgbClr val="0070C0"/>
                </a:solidFill>
                <a:latin typeface="Tahoma" panose="020B0604030504040204" pitchFamily="34" charset="0"/>
                <a:ea typeface="Tahoma" panose="020B0604030504040204" pitchFamily="34" charset="0"/>
                <a:cs typeface="Tahoma" panose="020B0604030504040204" pitchFamily="34" charset="0"/>
              </a:rPr>
              <a:t> photon</a:t>
            </a:r>
          </a:p>
        </p:txBody>
      </p:sp>
      <p:sp>
        <p:nvSpPr>
          <p:cNvPr id="11" name="Rectangle 10">
            <a:extLst>
              <a:ext uri="{FF2B5EF4-FFF2-40B4-BE49-F238E27FC236}">
                <a16:creationId xmlns:a16="http://schemas.microsoft.com/office/drawing/2014/main" id="{89849C9E-DEAB-C409-72A6-74378148A302}"/>
              </a:ext>
            </a:extLst>
          </p:cNvPr>
          <p:cNvSpPr/>
          <p:nvPr/>
        </p:nvSpPr>
        <p:spPr>
          <a:xfrm>
            <a:off x="799212" y="2954255"/>
            <a:ext cx="10881800" cy="421975"/>
          </a:xfrm>
          <a:prstGeom prst="rect">
            <a:avLst/>
          </a:prstGeom>
        </p:spPr>
        <p:txBody>
          <a:bodyPr wrap="square">
            <a:spAutoFit/>
          </a:bodyPr>
          <a:lstStyle/>
          <a:p>
            <a:pPr algn="just">
              <a:lnSpc>
                <a:spcPct val="120000"/>
              </a:lnSpc>
              <a:spcBef>
                <a:spcPts val="200"/>
              </a:spcBef>
              <a:spcAft>
                <a:spcPts val="200"/>
              </a:spcAft>
            </a:pPr>
            <a:r>
              <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rPr>
              <a:t>- VD </a:t>
            </a:r>
            <a:r>
              <a:rPr lang="en-US" sz="2000" b="1" dirty="0" err="1">
                <a:solidFill>
                  <a:srgbClr val="00B0F0"/>
                </a:solidFill>
                <a:latin typeface="Tahoma" panose="020B0604030504040204" pitchFamily="34" charset="0"/>
                <a:ea typeface="Tahoma" panose="020B0604030504040204" pitchFamily="34" charset="0"/>
                <a:cs typeface="Tahoma" panose="020B0604030504040204" pitchFamily="34" charset="0"/>
              </a:rPr>
              <a:t>thuyết</a:t>
            </a:r>
            <a:r>
              <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B0F0"/>
                </a:solidFill>
                <a:latin typeface="Tahoma" panose="020B0604030504040204" pitchFamily="34" charset="0"/>
                <a:ea typeface="Tahoma" panose="020B0604030504040204" pitchFamily="34" charset="0"/>
                <a:cs typeface="Tahoma" panose="020B0604030504040204" pitchFamily="34" charset="0"/>
              </a:rPr>
              <a:t>lượng</a:t>
            </a:r>
            <a:r>
              <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B0F0"/>
                </a:solidFill>
                <a:latin typeface="Tahoma" panose="020B0604030504040204" pitchFamily="34" charset="0"/>
                <a:ea typeface="Tahoma" panose="020B0604030504040204" pitchFamily="34" charset="0"/>
                <a:cs typeface="Tahoma" panose="020B0604030504040204" pitchFamily="34" charset="0"/>
              </a:rPr>
              <a:t>tử</a:t>
            </a:r>
            <a:r>
              <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B0F0"/>
                </a:solidFill>
                <a:latin typeface="Tahoma" panose="020B0604030504040204" pitchFamily="34" charset="0"/>
                <a:ea typeface="Tahoma" panose="020B0604030504040204" pitchFamily="34" charset="0"/>
                <a:cs typeface="Tahoma" panose="020B0604030504040204" pitchFamily="34" charset="0"/>
              </a:rPr>
              <a:t>và</a:t>
            </a:r>
            <a:r>
              <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B0F0"/>
                </a:solidFill>
                <a:latin typeface="Tahoma" panose="020B0604030504040204" pitchFamily="34" charset="0"/>
                <a:ea typeface="Tahoma" panose="020B0604030504040204" pitchFamily="34" charset="0"/>
                <a:cs typeface="Tahoma" panose="020B0604030504040204" pitchFamily="34" charset="0"/>
              </a:rPr>
              <a:t>công</a:t>
            </a:r>
            <a:r>
              <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B0F0"/>
                </a:solidFill>
                <a:latin typeface="Tahoma" panose="020B0604030504040204" pitchFamily="34" charset="0"/>
                <a:ea typeface="Tahoma" panose="020B0604030504040204" pitchFamily="34" charset="0"/>
                <a:cs typeface="Tahoma" panose="020B0604030504040204" pitchFamily="34" charset="0"/>
              </a:rPr>
              <a:t>thức</a:t>
            </a:r>
            <a:r>
              <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rPr>
              <a:t> Einstein </a:t>
            </a:r>
            <a:r>
              <a:rPr lang="en-US" sz="2000" b="1" dirty="0" err="1">
                <a:solidFill>
                  <a:srgbClr val="00B0F0"/>
                </a:solidFill>
                <a:latin typeface="Tahoma" panose="020B0604030504040204" pitchFamily="34" charset="0"/>
                <a:ea typeface="Tahoma" panose="020B0604030504040204" pitchFamily="34" charset="0"/>
                <a:cs typeface="Tahoma" panose="020B0604030504040204" pitchFamily="34" charset="0"/>
              </a:rPr>
              <a:t>để</a:t>
            </a:r>
            <a:r>
              <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B0F0"/>
                </a:solidFill>
                <a:latin typeface="Tahoma" panose="020B0604030504040204" pitchFamily="34" charset="0"/>
                <a:ea typeface="Tahoma" panose="020B0604030504040204" pitchFamily="34" charset="0"/>
                <a:cs typeface="Tahoma" panose="020B0604030504040204" pitchFamily="34" charset="0"/>
              </a:rPr>
              <a:t>giải</a:t>
            </a:r>
            <a:r>
              <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B0F0"/>
                </a:solidFill>
                <a:latin typeface="Tahoma" panose="020B0604030504040204" pitchFamily="34" charset="0"/>
                <a:ea typeface="Tahoma" panose="020B0604030504040204" pitchFamily="34" charset="0"/>
                <a:cs typeface="Tahoma" panose="020B0604030504040204" pitchFamily="34" charset="0"/>
              </a:rPr>
              <a:t>thích</a:t>
            </a:r>
            <a:r>
              <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B0F0"/>
                </a:solidFill>
                <a:latin typeface="Tahoma" panose="020B0604030504040204" pitchFamily="34" charset="0"/>
                <a:ea typeface="Tahoma" panose="020B0604030504040204" pitchFamily="34" charset="0"/>
                <a:cs typeface="Tahoma" panose="020B0604030504040204" pitchFamily="34" charset="0"/>
              </a:rPr>
              <a:t>ba</a:t>
            </a:r>
            <a:r>
              <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B0F0"/>
                </a:solidFill>
                <a:latin typeface="Tahoma" panose="020B0604030504040204" pitchFamily="34" charset="0"/>
                <a:ea typeface="Tahoma" panose="020B0604030504040204" pitchFamily="34" charset="0"/>
                <a:cs typeface="Tahoma" panose="020B0604030504040204" pitchFamily="34" charset="0"/>
              </a:rPr>
              <a:t>định</a:t>
            </a:r>
            <a:r>
              <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B0F0"/>
                </a:solidFill>
                <a:latin typeface="Tahoma" panose="020B0604030504040204" pitchFamily="34" charset="0"/>
                <a:ea typeface="Tahoma" panose="020B0604030504040204" pitchFamily="34" charset="0"/>
                <a:cs typeface="Tahoma" panose="020B0604030504040204" pitchFamily="34" charset="0"/>
              </a:rPr>
              <a:t>luật</a:t>
            </a:r>
            <a:r>
              <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B0F0"/>
                </a:solidFill>
                <a:latin typeface="Tahoma" panose="020B0604030504040204" pitchFamily="34" charset="0"/>
                <a:ea typeface="Tahoma" panose="020B0604030504040204" pitchFamily="34" charset="0"/>
                <a:cs typeface="Tahoma" panose="020B0604030504040204" pitchFamily="34" charset="0"/>
              </a:rPr>
              <a:t>quang</a:t>
            </a:r>
            <a:r>
              <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B0F0"/>
                </a:solidFill>
                <a:latin typeface="Tahoma" panose="020B0604030504040204" pitchFamily="34" charset="0"/>
                <a:ea typeface="Tahoma" panose="020B0604030504040204" pitchFamily="34" charset="0"/>
                <a:cs typeface="Tahoma" panose="020B0604030504040204" pitchFamily="34" charset="0"/>
              </a:rPr>
              <a:t>điện</a:t>
            </a:r>
            <a:r>
              <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rPr>
              <a:t>.</a:t>
            </a:r>
          </a:p>
        </p:txBody>
      </p:sp>
      <p:sp>
        <p:nvSpPr>
          <p:cNvPr id="18" name="Rectangle 17">
            <a:extLst>
              <a:ext uri="{FF2B5EF4-FFF2-40B4-BE49-F238E27FC236}">
                <a16:creationId xmlns:a16="http://schemas.microsoft.com/office/drawing/2014/main" id="{4A32FF43-0801-3322-AC80-7908426C8318}"/>
              </a:ext>
            </a:extLst>
          </p:cNvPr>
          <p:cNvSpPr/>
          <p:nvPr/>
        </p:nvSpPr>
        <p:spPr>
          <a:xfrm>
            <a:off x="799212" y="3428503"/>
            <a:ext cx="10881800" cy="791307"/>
          </a:xfrm>
          <a:prstGeom prst="rect">
            <a:avLst/>
          </a:prstGeom>
        </p:spPr>
        <p:txBody>
          <a:bodyPr wrap="square">
            <a:spAutoFit/>
          </a:bodyPr>
          <a:lstStyle/>
          <a:p>
            <a:pPr algn="just">
              <a:lnSpc>
                <a:spcPct val="120000"/>
              </a:lnSpc>
              <a:spcBef>
                <a:spcPts val="200"/>
              </a:spcBef>
              <a:spcAft>
                <a:spcPts val="200"/>
              </a:spcAft>
            </a:pPr>
            <a:r>
              <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B0F0"/>
                </a:solidFill>
                <a:latin typeface="Tahoma" panose="020B0604030504040204" pitchFamily="34" charset="0"/>
                <a:ea typeface="Tahoma" panose="020B0604030504040204" pitchFamily="34" charset="0"/>
                <a:cs typeface="Tahoma" panose="020B0604030504040204" pitchFamily="34" charset="0"/>
              </a:rPr>
              <a:t>Lưu</a:t>
            </a:r>
            <a:r>
              <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rPr>
              <a:t> ý: </a:t>
            </a:r>
            <a:r>
              <a:rPr lang="en-US" sz="2000" b="1" dirty="0" err="1">
                <a:solidFill>
                  <a:srgbClr val="00B0F0"/>
                </a:solidFill>
                <a:latin typeface="Tahoma" panose="020B0604030504040204" pitchFamily="34" charset="0"/>
                <a:ea typeface="Tahoma" panose="020B0604030504040204" pitchFamily="34" charset="0"/>
                <a:cs typeface="Tahoma" panose="020B0604030504040204" pitchFamily="34" charset="0"/>
              </a:rPr>
              <a:t>những</a:t>
            </a:r>
            <a:r>
              <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B0F0"/>
                </a:solidFill>
                <a:latin typeface="Tahoma" panose="020B0604030504040204" pitchFamily="34" charset="0"/>
                <a:ea typeface="Tahoma" panose="020B0604030504040204" pitchFamily="34" charset="0"/>
                <a:cs typeface="Tahoma" panose="020B0604030504040204" pitchFamily="34" charset="0"/>
              </a:rPr>
              <a:t>nội</a:t>
            </a:r>
            <a:r>
              <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rPr>
              <a:t> dung </a:t>
            </a:r>
            <a:r>
              <a:rPr lang="en-US" sz="2000" b="1" dirty="0" err="1">
                <a:solidFill>
                  <a:srgbClr val="00B0F0"/>
                </a:solidFill>
                <a:latin typeface="Tahoma" panose="020B0604030504040204" pitchFamily="34" charset="0"/>
                <a:ea typeface="Tahoma" panose="020B0604030504040204" pitchFamily="34" charset="0"/>
                <a:cs typeface="Tahoma" panose="020B0604030504040204" pitchFamily="34" charset="0"/>
              </a:rPr>
              <a:t>trên</a:t>
            </a:r>
            <a:r>
              <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B0F0"/>
                </a:solidFill>
                <a:latin typeface="Tahoma" panose="020B0604030504040204" pitchFamily="34" charset="0"/>
                <a:ea typeface="Tahoma" panose="020B0604030504040204" pitchFamily="34" charset="0"/>
                <a:cs typeface="Tahoma" panose="020B0604030504040204" pitchFamily="34" charset="0"/>
              </a:rPr>
              <a:t>vượt</a:t>
            </a:r>
            <a:r>
              <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B0F0"/>
                </a:solidFill>
                <a:latin typeface="Tahoma" panose="020B0604030504040204" pitchFamily="34" charset="0"/>
                <a:ea typeface="Tahoma" panose="020B0604030504040204" pitchFamily="34" charset="0"/>
                <a:cs typeface="Tahoma" panose="020B0604030504040204" pitchFamily="34" charset="0"/>
              </a:rPr>
              <a:t>cao</a:t>
            </a:r>
            <a:r>
              <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B0F0"/>
                </a:solidFill>
                <a:latin typeface="Tahoma" panose="020B0604030504040204" pitchFamily="34" charset="0"/>
                <a:ea typeface="Tahoma" panose="020B0604030504040204" pitchFamily="34" charset="0"/>
                <a:cs typeface="Tahoma" panose="020B0604030504040204" pitchFamily="34" charset="0"/>
              </a:rPr>
              <a:t>hơn</a:t>
            </a:r>
            <a:r>
              <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rPr>
              <a:t> so </a:t>
            </a:r>
            <a:r>
              <a:rPr lang="en-US" sz="2000" b="1" dirty="0" err="1">
                <a:solidFill>
                  <a:srgbClr val="00B0F0"/>
                </a:solidFill>
                <a:latin typeface="Tahoma" panose="020B0604030504040204" pitchFamily="34" charset="0"/>
                <a:ea typeface="Tahoma" panose="020B0604030504040204" pitchFamily="34" charset="0"/>
                <a:cs typeface="Tahoma" panose="020B0604030504040204" pitchFamily="34" charset="0"/>
              </a:rPr>
              <a:t>với</a:t>
            </a:r>
            <a:r>
              <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B0F0"/>
                </a:solidFill>
                <a:latin typeface="Tahoma" panose="020B0604030504040204" pitchFamily="34" charset="0"/>
                <a:ea typeface="Tahoma" panose="020B0604030504040204" pitchFamily="34" charset="0"/>
                <a:cs typeface="Tahoma" panose="020B0604030504040204" pitchFamily="34" charset="0"/>
              </a:rPr>
              <a:t>chương</a:t>
            </a:r>
            <a:r>
              <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B0F0"/>
                </a:solidFill>
                <a:latin typeface="Tahoma" panose="020B0604030504040204" pitchFamily="34" charset="0"/>
                <a:ea typeface="Tahoma" panose="020B0604030504040204" pitchFamily="34" charset="0"/>
                <a:cs typeface="Tahoma" panose="020B0604030504040204" pitchFamily="34" charset="0"/>
              </a:rPr>
              <a:t>trình</a:t>
            </a:r>
            <a:r>
              <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B0F0"/>
                </a:solidFill>
                <a:latin typeface="Tahoma" panose="020B0604030504040204" pitchFamily="34" charset="0"/>
                <a:ea typeface="Tahoma" panose="020B0604030504040204" pitchFamily="34" charset="0"/>
                <a:cs typeface="Tahoma" panose="020B0604030504040204" pitchFamily="34" charset="0"/>
              </a:rPr>
              <a:t>vật</a:t>
            </a:r>
            <a:r>
              <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B0F0"/>
                </a:solidFill>
                <a:latin typeface="Tahoma" panose="020B0604030504040204" pitchFamily="34" charset="0"/>
                <a:ea typeface="Tahoma" panose="020B0604030504040204" pitchFamily="34" charset="0"/>
                <a:cs typeface="Tahoma" panose="020B0604030504040204" pitchFamily="34" charset="0"/>
              </a:rPr>
              <a:t>lí</a:t>
            </a:r>
            <a:r>
              <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B0F0"/>
                </a:solidFill>
                <a:latin typeface="Tahoma" panose="020B0604030504040204" pitchFamily="34" charset="0"/>
                <a:ea typeface="Tahoma" panose="020B0604030504040204" pitchFamily="34" charset="0"/>
                <a:cs typeface="Tahoma" panose="020B0604030504040204" pitchFamily="34" charset="0"/>
              </a:rPr>
              <a:t>cơ</a:t>
            </a:r>
            <a:r>
              <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B0F0"/>
                </a:solidFill>
                <a:latin typeface="Tahoma" panose="020B0604030504040204" pitchFamily="34" charset="0"/>
                <a:ea typeface="Tahoma" panose="020B0604030504040204" pitchFamily="34" charset="0"/>
                <a:cs typeface="Tahoma" panose="020B0604030504040204" pitchFamily="34" charset="0"/>
              </a:rPr>
              <a:t>bản</a:t>
            </a:r>
            <a:r>
              <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rPr>
              <a:t> 2006 (</a:t>
            </a:r>
            <a:r>
              <a:rPr lang="en-US" sz="2000" b="1" dirty="0" err="1">
                <a:solidFill>
                  <a:srgbClr val="00B0F0"/>
                </a:solidFill>
                <a:latin typeface="Tahoma" panose="020B0604030504040204" pitchFamily="34" charset="0"/>
                <a:ea typeface="Tahoma" panose="020B0604030504040204" pitchFamily="34" charset="0"/>
                <a:cs typeface="Tahoma" panose="020B0604030504040204" pitchFamily="34" charset="0"/>
              </a:rPr>
              <a:t>tương</a:t>
            </a:r>
            <a:r>
              <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B0F0"/>
                </a:solidFill>
                <a:latin typeface="Tahoma" panose="020B0604030504040204" pitchFamily="34" charset="0"/>
                <a:ea typeface="Tahoma" panose="020B0604030504040204" pitchFamily="34" charset="0"/>
                <a:cs typeface="Tahoma" panose="020B0604030504040204" pitchFamily="34" charset="0"/>
              </a:rPr>
              <a:t>đương</a:t>
            </a:r>
            <a:r>
              <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B0F0"/>
                </a:solidFill>
                <a:latin typeface="Tahoma" panose="020B0604030504040204" pitchFamily="34" charset="0"/>
                <a:ea typeface="Tahoma" panose="020B0604030504040204" pitchFamily="34" charset="0"/>
                <a:cs typeface="Tahoma" panose="020B0604030504040204" pitchFamily="34" charset="0"/>
              </a:rPr>
              <a:t>với</a:t>
            </a:r>
            <a:r>
              <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B0F0"/>
                </a:solidFill>
                <a:latin typeface="Tahoma" panose="020B0604030504040204" pitchFamily="34" charset="0"/>
                <a:ea typeface="Tahoma" panose="020B0604030504040204" pitchFamily="34" charset="0"/>
                <a:cs typeface="Tahoma" panose="020B0604030504040204" pitchFamily="34" charset="0"/>
              </a:rPr>
              <a:t>chương</a:t>
            </a:r>
            <a:r>
              <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B0F0"/>
                </a:solidFill>
                <a:latin typeface="Tahoma" panose="020B0604030504040204" pitchFamily="34" charset="0"/>
                <a:ea typeface="Tahoma" panose="020B0604030504040204" pitchFamily="34" charset="0"/>
                <a:cs typeface="Tahoma" panose="020B0604030504040204" pitchFamily="34" charset="0"/>
              </a:rPr>
              <a:t>trình</a:t>
            </a:r>
            <a:r>
              <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B0F0"/>
                </a:solidFill>
                <a:latin typeface="Tahoma" panose="020B0604030504040204" pitchFamily="34" charset="0"/>
                <a:ea typeface="Tahoma" panose="020B0604030504040204" pitchFamily="34" charset="0"/>
                <a:cs typeface="Tahoma" panose="020B0604030504040204" pitchFamily="34" charset="0"/>
              </a:rPr>
              <a:t>nâng</a:t>
            </a:r>
            <a:r>
              <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B0F0"/>
                </a:solidFill>
                <a:latin typeface="Tahoma" panose="020B0604030504040204" pitchFamily="34" charset="0"/>
                <a:ea typeface="Tahoma" panose="020B0604030504040204" pitchFamily="34" charset="0"/>
                <a:cs typeface="Tahoma" panose="020B0604030504040204" pitchFamily="34" charset="0"/>
              </a:rPr>
              <a:t>cao</a:t>
            </a:r>
            <a:r>
              <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rPr>
              <a:t>).</a:t>
            </a:r>
          </a:p>
        </p:txBody>
      </p:sp>
      <p:sp>
        <p:nvSpPr>
          <p:cNvPr id="20" name="Rectangle 19">
            <a:extLst>
              <a:ext uri="{FF2B5EF4-FFF2-40B4-BE49-F238E27FC236}">
                <a16:creationId xmlns:a16="http://schemas.microsoft.com/office/drawing/2014/main" id="{20D5662C-D720-730A-369C-5E559576BFAE}"/>
              </a:ext>
            </a:extLst>
          </p:cNvPr>
          <p:cNvSpPr/>
          <p:nvPr/>
        </p:nvSpPr>
        <p:spPr>
          <a:xfrm>
            <a:off x="799212" y="4285030"/>
            <a:ext cx="10881800" cy="421975"/>
          </a:xfrm>
          <a:prstGeom prst="rect">
            <a:avLst/>
          </a:prstGeom>
        </p:spPr>
        <p:txBody>
          <a:bodyPr wrap="square">
            <a:spAutoFit/>
          </a:bodyPr>
          <a:lstStyle/>
          <a:p>
            <a:pPr algn="just">
              <a:lnSpc>
                <a:spcPct val="120000"/>
              </a:lnSpc>
              <a:spcBef>
                <a:spcPts val="200"/>
              </a:spcBef>
              <a:spcAft>
                <a:spcPts val="200"/>
              </a:spcAft>
            </a:pPr>
            <a:r>
              <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B0F0"/>
                </a:solidFill>
                <a:latin typeface="Tahoma" panose="020B0604030504040204" pitchFamily="34" charset="0"/>
                <a:ea typeface="Tahoma" panose="020B0604030504040204" pitchFamily="34" charset="0"/>
                <a:cs typeface="Tahoma" panose="020B0604030504040204" pitchFamily="34" charset="0"/>
              </a:rPr>
              <a:t>Thí</a:t>
            </a:r>
            <a:r>
              <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B0F0"/>
                </a:solidFill>
                <a:latin typeface="Tahoma" panose="020B0604030504040204" pitchFamily="34" charset="0"/>
                <a:ea typeface="Tahoma" panose="020B0604030504040204" pitchFamily="34" charset="0"/>
                <a:cs typeface="Tahoma" panose="020B0604030504040204" pitchFamily="34" charset="0"/>
              </a:rPr>
              <a:t>nghiệm</a:t>
            </a:r>
            <a:r>
              <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B0F0"/>
                </a:solidFill>
                <a:latin typeface="Tahoma" panose="020B0604030504040204" pitchFamily="34" charset="0"/>
                <a:ea typeface="Tahoma" panose="020B0604030504040204" pitchFamily="34" charset="0"/>
                <a:cs typeface="Tahoma" panose="020B0604030504040204" pitchFamily="34" charset="0"/>
              </a:rPr>
              <a:t>khảo</a:t>
            </a:r>
            <a:r>
              <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B0F0"/>
                </a:solidFill>
                <a:latin typeface="Tahoma" panose="020B0604030504040204" pitchFamily="34" charset="0"/>
                <a:ea typeface="Tahoma" panose="020B0604030504040204" pitchFamily="34" charset="0"/>
                <a:cs typeface="Tahoma" panose="020B0604030504040204" pitchFamily="34" charset="0"/>
              </a:rPr>
              <a:t>sát</a:t>
            </a:r>
            <a:r>
              <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B0F0"/>
                </a:solidFill>
                <a:latin typeface="Tahoma" panose="020B0604030504040204" pitchFamily="34" charset="0"/>
                <a:ea typeface="Tahoma" panose="020B0604030504040204" pitchFamily="34" charset="0"/>
                <a:cs typeface="Tahoma" panose="020B0604030504040204" pitchFamily="34" charset="0"/>
              </a:rPr>
              <a:t>dòng</a:t>
            </a:r>
            <a:r>
              <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B0F0"/>
                </a:solidFill>
                <a:latin typeface="Tahoma" panose="020B0604030504040204" pitchFamily="34" charset="0"/>
                <a:ea typeface="Tahoma" panose="020B0604030504040204" pitchFamily="34" charset="0"/>
                <a:cs typeface="Tahoma" panose="020B0604030504040204" pitchFamily="34" charset="0"/>
              </a:rPr>
              <a:t>quang</a:t>
            </a:r>
            <a:r>
              <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B0F0"/>
                </a:solidFill>
                <a:latin typeface="Tahoma" panose="020B0604030504040204" pitchFamily="34" charset="0"/>
                <a:ea typeface="Tahoma" panose="020B0604030504040204" pitchFamily="34" charset="0"/>
                <a:cs typeface="Tahoma" panose="020B0604030504040204" pitchFamily="34" charset="0"/>
              </a:rPr>
              <a:t>điện</a:t>
            </a:r>
            <a:r>
              <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B0F0"/>
                </a:solidFill>
                <a:latin typeface="Tahoma" panose="020B0604030504040204" pitchFamily="34" charset="0"/>
                <a:ea typeface="Tahoma" panose="020B0604030504040204" pitchFamily="34" charset="0"/>
                <a:cs typeface="Tahoma" panose="020B0604030504040204" pitchFamily="34" charset="0"/>
              </a:rPr>
              <a:t>là</a:t>
            </a:r>
            <a:r>
              <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B0F0"/>
                </a:solidFill>
                <a:latin typeface="Tahoma" panose="020B0604030504040204" pitchFamily="34" charset="0"/>
                <a:ea typeface="Tahoma" panose="020B0604030504040204" pitchFamily="34" charset="0"/>
                <a:cs typeface="Tahoma" panose="020B0604030504040204" pitchFamily="34" charset="0"/>
              </a:rPr>
              <a:t>một</a:t>
            </a:r>
            <a:r>
              <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B0F0"/>
                </a:solidFill>
                <a:latin typeface="Tahoma" panose="020B0604030504040204" pitchFamily="34" charset="0"/>
                <a:ea typeface="Tahoma" panose="020B0604030504040204" pitchFamily="34" charset="0"/>
                <a:cs typeface="Tahoma" panose="020B0604030504040204" pitchFamily="34" charset="0"/>
              </a:rPr>
              <a:t>nội</a:t>
            </a:r>
            <a:r>
              <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rPr>
              <a:t> dung </a:t>
            </a:r>
            <a:r>
              <a:rPr lang="en-US" sz="2000" b="1" dirty="0" err="1">
                <a:solidFill>
                  <a:srgbClr val="00B0F0"/>
                </a:solidFill>
                <a:latin typeface="Tahoma" panose="020B0604030504040204" pitchFamily="34" charset="0"/>
                <a:ea typeface="Tahoma" panose="020B0604030504040204" pitchFamily="34" charset="0"/>
                <a:cs typeface="Tahoma" panose="020B0604030504040204" pitchFamily="34" charset="0"/>
              </a:rPr>
              <a:t>mới</a:t>
            </a:r>
            <a:r>
              <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B0F0"/>
                </a:solidFill>
                <a:latin typeface="Tahoma" panose="020B0604030504040204" pitchFamily="34" charset="0"/>
                <a:ea typeface="Tahoma" panose="020B0604030504040204" pitchFamily="34" charset="0"/>
                <a:cs typeface="Tahoma" panose="020B0604030504040204" pitchFamily="34" charset="0"/>
              </a:rPr>
              <a:t>của</a:t>
            </a:r>
            <a:r>
              <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rPr>
              <a:t> CTGDPT 2018.</a:t>
            </a:r>
          </a:p>
        </p:txBody>
      </p:sp>
      <p:sp>
        <p:nvSpPr>
          <p:cNvPr id="22" name="Rectangle 21">
            <a:extLst>
              <a:ext uri="{FF2B5EF4-FFF2-40B4-BE49-F238E27FC236}">
                <a16:creationId xmlns:a16="http://schemas.microsoft.com/office/drawing/2014/main" id="{1373A0D5-9FAC-1ED3-7ECE-A0FD8A53D1CA}"/>
              </a:ext>
            </a:extLst>
          </p:cNvPr>
          <p:cNvSpPr/>
          <p:nvPr/>
        </p:nvSpPr>
        <p:spPr>
          <a:xfrm>
            <a:off x="799212" y="4820696"/>
            <a:ext cx="10881800" cy="1160639"/>
          </a:xfrm>
          <a:prstGeom prst="rect">
            <a:avLst/>
          </a:prstGeom>
        </p:spPr>
        <p:txBody>
          <a:bodyPr wrap="square">
            <a:spAutoFit/>
          </a:bodyPr>
          <a:lstStyle/>
          <a:p>
            <a:pPr algn="just">
              <a:lnSpc>
                <a:spcPct val="120000"/>
              </a:lnSpc>
              <a:spcBef>
                <a:spcPts val="200"/>
              </a:spcBef>
              <a:spcAft>
                <a:spcPts val="200"/>
              </a:spcAft>
            </a:pPr>
            <a:r>
              <a:rPr lang="en-US" sz="20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000" b="1" i="1" dirty="0" err="1">
                <a:solidFill>
                  <a:srgbClr val="C00000"/>
                </a:solidFill>
                <a:latin typeface="Tahoma" panose="020B0604030504040204" pitchFamily="34" charset="0"/>
                <a:ea typeface="Tahoma" panose="020B0604030504040204" pitchFamily="34" charset="0"/>
                <a:cs typeface="Tahoma" panose="020B0604030504040204" pitchFamily="34" charset="0"/>
              </a:rPr>
              <a:t>Lưu</a:t>
            </a:r>
            <a:r>
              <a:rPr lang="en-US" sz="2000" b="1" i="1" dirty="0">
                <a:solidFill>
                  <a:srgbClr val="C00000"/>
                </a:solidFill>
                <a:latin typeface="Tahoma" panose="020B0604030504040204" pitchFamily="34" charset="0"/>
                <a:ea typeface="Tahoma" panose="020B0604030504040204" pitchFamily="34" charset="0"/>
                <a:cs typeface="Tahoma" panose="020B0604030504040204" pitchFamily="34" charset="0"/>
              </a:rPr>
              <a:t> ý</a:t>
            </a:r>
            <a:r>
              <a:rPr lang="en-US" sz="20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C00000"/>
                </a:solidFill>
                <a:latin typeface="Tahoma" panose="020B0604030504040204" pitchFamily="34" charset="0"/>
                <a:ea typeface="Tahoma" panose="020B0604030504040204" pitchFamily="34" charset="0"/>
                <a:cs typeface="Tahoma" panose="020B0604030504040204" pitchFamily="34" charset="0"/>
              </a:rPr>
              <a:t>Bộ</a:t>
            </a:r>
            <a:r>
              <a:rPr lang="en-US" sz="20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C00000"/>
                </a:solidFill>
                <a:latin typeface="Tahoma" panose="020B0604030504040204" pitchFamily="34" charset="0"/>
                <a:ea typeface="Tahoma" panose="020B0604030504040204" pitchFamily="34" charset="0"/>
                <a:cs typeface="Tahoma" panose="020B0604030504040204" pitchFamily="34" charset="0"/>
              </a:rPr>
              <a:t>thí</a:t>
            </a:r>
            <a:r>
              <a:rPr lang="en-US" sz="20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C00000"/>
                </a:solidFill>
                <a:latin typeface="Tahoma" panose="020B0604030504040204" pitchFamily="34" charset="0"/>
                <a:ea typeface="Tahoma" panose="020B0604030504040204" pitchFamily="34" charset="0"/>
                <a:cs typeface="Tahoma" panose="020B0604030504040204" pitchFamily="34" charset="0"/>
              </a:rPr>
              <a:t>nghiệm</a:t>
            </a:r>
            <a:r>
              <a:rPr lang="en-US" sz="20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C00000"/>
                </a:solidFill>
                <a:latin typeface="Tahoma" panose="020B0604030504040204" pitchFamily="34" charset="0"/>
                <a:ea typeface="Tahoma" panose="020B0604030504040204" pitchFamily="34" charset="0"/>
                <a:cs typeface="Tahoma" panose="020B0604030504040204" pitchFamily="34" charset="0"/>
              </a:rPr>
              <a:t>khảo</a:t>
            </a:r>
            <a:r>
              <a:rPr lang="en-US" sz="20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C00000"/>
                </a:solidFill>
                <a:latin typeface="Tahoma" panose="020B0604030504040204" pitchFamily="34" charset="0"/>
                <a:ea typeface="Tahoma" panose="020B0604030504040204" pitchFamily="34" charset="0"/>
                <a:cs typeface="Tahoma" panose="020B0604030504040204" pitchFamily="34" charset="0"/>
              </a:rPr>
              <a:t>sát</a:t>
            </a:r>
            <a:r>
              <a:rPr lang="en-US" sz="20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C00000"/>
                </a:solidFill>
                <a:latin typeface="Tahoma" panose="020B0604030504040204" pitchFamily="34" charset="0"/>
                <a:ea typeface="Tahoma" panose="020B0604030504040204" pitchFamily="34" charset="0"/>
                <a:cs typeface="Tahoma" panose="020B0604030504040204" pitchFamily="34" charset="0"/>
              </a:rPr>
              <a:t>dòng</a:t>
            </a:r>
            <a:r>
              <a:rPr lang="en-US" sz="20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C00000"/>
                </a:solidFill>
                <a:latin typeface="Tahoma" panose="020B0604030504040204" pitchFamily="34" charset="0"/>
                <a:ea typeface="Tahoma" panose="020B0604030504040204" pitchFamily="34" charset="0"/>
                <a:cs typeface="Tahoma" panose="020B0604030504040204" pitchFamily="34" charset="0"/>
              </a:rPr>
              <a:t>quang</a:t>
            </a:r>
            <a:r>
              <a:rPr lang="en-US" sz="20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C00000"/>
                </a:solidFill>
                <a:latin typeface="Tahoma" panose="020B0604030504040204" pitchFamily="34" charset="0"/>
                <a:ea typeface="Tahoma" panose="020B0604030504040204" pitchFamily="34" charset="0"/>
                <a:cs typeface="Tahoma" panose="020B0604030504040204" pitchFamily="34" charset="0"/>
              </a:rPr>
              <a:t>điện</a:t>
            </a:r>
            <a:r>
              <a:rPr lang="en-US" sz="20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C00000"/>
                </a:solidFill>
                <a:latin typeface="Tahoma" panose="020B0604030504040204" pitchFamily="34" charset="0"/>
                <a:ea typeface="Tahoma" panose="020B0604030504040204" pitchFamily="34" charset="0"/>
                <a:cs typeface="Tahoma" panose="020B0604030504040204" pitchFamily="34" charset="0"/>
              </a:rPr>
              <a:t>sẽ</a:t>
            </a:r>
            <a:r>
              <a:rPr lang="en-US" sz="20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C00000"/>
                </a:solidFill>
                <a:latin typeface="Tahoma" panose="020B0604030504040204" pitchFamily="34" charset="0"/>
                <a:ea typeface="Tahoma" panose="020B0604030504040204" pitchFamily="34" charset="0"/>
                <a:cs typeface="Tahoma" panose="020B0604030504040204" pitchFamily="34" charset="0"/>
              </a:rPr>
              <a:t>sử</a:t>
            </a:r>
            <a:r>
              <a:rPr lang="en-US" sz="20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C00000"/>
                </a:solidFill>
                <a:latin typeface="Tahoma" panose="020B0604030504040204" pitchFamily="34" charset="0"/>
                <a:ea typeface="Tahoma" panose="020B0604030504040204" pitchFamily="34" charset="0"/>
                <a:cs typeface="Tahoma" panose="020B0604030504040204" pitchFamily="34" charset="0"/>
              </a:rPr>
              <a:t>dụng</a:t>
            </a:r>
            <a:r>
              <a:rPr lang="en-US" sz="20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C00000"/>
                </a:solidFill>
                <a:latin typeface="Tahoma" panose="020B0604030504040204" pitchFamily="34" charset="0"/>
                <a:ea typeface="Tahoma" panose="020B0604030504040204" pitchFamily="34" charset="0"/>
                <a:cs typeface="Tahoma" panose="020B0604030504040204" pitchFamily="34" charset="0"/>
              </a:rPr>
              <a:t>đề</a:t>
            </a:r>
            <a:r>
              <a:rPr lang="en-US" sz="2000" b="1" dirty="0">
                <a:solidFill>
                  <a:srgbClr val="C00000"/>
                </a:solidFill>
                <a:latin typeface="Tahoma" panose="020B0604030504040204" pitchFamily="34" charset="0"/>
                <a:ea typeface="Tahoma" panose="020B0604030504040204" pitchFamily="34" charset="0"/>
                <a:cs typeface="Tahoma" panose="020B0604030504040204" pitchFamily="34" charset="0"/>
              </a:rPr>
              <a:t> led </a:t>
            </a:r>
            <a:r>
              <a:rPr lang="en-US" sz="2000" b="1" dirty="0" err="1">
                <a:solidFill>
                  <a:srgbClr val="C00000"/>
                </a:solidFill>
                <a:latin typeface="Tahoma" panose="020B0604030504040204" pitchFamily="34" charset="0"/>
                <a:ea typeface="Tahoma" panose="020B0604030504040204" pitchFamily="34" charset="0"/>
                <a:cs typeface="Tahoma" panose="020B0604030504040204" pitchFamily="34" charset="0"/>
              </a:rPr>
              <a:t>thay</a:t>
            </a:r>
            <a:r>
              <a:rPr lang="en-US" sz="20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C00000"/>
                </a:solidFill>
                <a:latin typeface="Tahoma" panose="020B0604030504040204" pitchFamily="34" charset="0"/>
                <a:ea typeface="Tahoma" panose="020B0604030504040204" pitchFamily="34" charset="0"/>
                <a:cs typeface="Tahoma" panose="020B0604030504040204" pitchFamily="34" charset="0"/>
              </a:rPr>
              <a:t>cho</a:t>
            </a:r>
            <a:r>
              <a:rPr lang="en-US" sz="20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C00000"/>
                </a:solidFill>
                <a:latin typeface="Tahoma" panose="020B0604030504040204" pitchFamily="34" charset="0"/>
                <a:ea typeface="Tahoma" panose="020B0604030504040204" pitchFamily="34" charset="0"/>
                <a:cs typeface="Tahoma" panose="020B0604030504040204" pitchFamily="34" charset="0"/>
              </a:rPr>
              <a:t>kính</a:t>
            </a:r>
            <a:r>
              <a:rPr lang="en-US" sz="20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C00000"/>
                </a:solidFill>
                <a:latin typeface="Tahoma" panose="020B0604030504040204" pitchFamily="34" charset="0"/>
                <a:ea typeface="Tahoma" panose="020B0604030504040204" pitchFamily="34" charset="0"/>
                <a:cs typeface="Tahoma" panose="020B0604030504040204" pitchFamily="34" charset="0"/>
              </a:rPr>
              <a:t>lọc</a:t>
            </a:r>
            <a:r>
              <a:rPr lang="en-US" sz="20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C00000"/>
                </a:solidFill>
                <a:latin typeface="Tahoma" panose="020B0604030504040204" pitchFamily="34" charset="0"/>
                <a:ea typeface="Tahoma" panose="020B0604030504040204" pitchFamily="34" charset="0"/>
                <a:cs typeface="Tahoma" panose="020B0604030504040204" pitchFamily="34" charset="0"/>
              </a:rPr>
              <a:t>sắc</a:t>
            </a:r>
            <a:r>
              <a:rPr lang="en-US" sz="20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C00000"/>
                </a:solidFill>
                <a:latin typeface="Tahoma" panose="020B0604030504040204" pitchFamily="34" charset="0"/>
                <a:ea typeface="Tahoma" panose="020B0604030504040204" pitchFamily="34" charset="0"/>
                <a:cs typeface="Tahoma" panose="020B0604030504040204" pitchFamily="34" charset="0"/>
              </a:rPr>
              <a:t>thí</a:t>
            </a:r>
            <a:r>
              <a:rPr lang="en-US" sz="20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C00000"/>
                </a:solidFill>
                <a:latin typeface="Tahoma" panose="020B0604030504040204" pitchFamily="34" charset="0"/>
                <a:ea typeface="Tahoma" panose="020B0604030504040204" pitchFamily="34" charset="0"/>
                <a:cs typeface="Tahoma" panose="020B0604030504040204" pitchFamily="34" charset="0"/>
              </a:rPr>
              <a:t>nghiệm</a:t>
            </a:r>
            <a:r>
              <a:rPr lang="en-US" sz="20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C00000"/>
                </a:solidFill>
                <a:latin typeface="Tahoma" panose="020B0604030504040204" pitchFamily="34" charset="0"/>
                <a:ea typeface="Tahoma" panose="020B0604030504040204" pitchFamily="34" charset="0"/>
                <a:cs typeface="Tahoma" panose="020B0604030504040204" pitchFamily="34" charset="0"/>
              </a:rPr>
              <a:t>này</a:t>
            </a:r>
            <a:r>
              <a:rPr lang="en-US" sz="20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C00000"/>
                </a:solidFill>
                <a:latin typeface="Tahoma" panose="020B0604030504040204" pitchFamily="34" charset="0"/>
                <a:ea typeface="Tahoma" panose="020B0604030504040204" pitchFamily="34" charset="0"/>
                <a:cs typeface="Tahoma" panose="020B0604030504040204" pitchFamily="34" charset="0"/>
              </a:rPr>
              <a:t>cần</a:t>
            </a:r>
            <a:r>
              <a:rPr lang="en-US" sz="20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C00000"/>
                </a:solidFill>
                <a:latin typeface="Tahoma" panose="020B0604030504040204" pitchFamily="34" charset="0"/>
                <a:ea typeface="Tahoma" panose="020B0604030504040204" pitchFamily="34" charset="0"/>
                <a:cs typeface="Tahoma" panose="020B0604030504040204" pitchFamily="34" charset="0"/>
              </a:rPr>
              <a:t>được</a:t>
            </a:r>
            <a:r>
              <a:rPr lang="en-US" sz="20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C00000"/>
                </a:solidFill>
                <a:latin typeface="Tahoma" panose="020B0604030504040204" pitchFamily="34" charset="0"/>
                <a:ea typeface="Tahoma" panose="020B0604030504040204" pitchFamily="34" charset="0"/>
                <a:cs typeface="Tahoma" panose="020B0604030504040204" pitchFamily="34" charset="0"/>
              </a:rPr>
              <a:t>thực</a:t>
            </a:r>
            <a:r>
              <a:rPr lang="en-US" sz="20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C00000"/>
                </a:solidFill>
                <a:latin typeface="Tahoma" panose="020B0604030504040204" pitchFamily="34" charset="0"/>
                <a:ea typeface="Tahoma" panose="020B0604030504040204" pitchFamily="34" charset="0"/>
                <a:cs typeface="Tahoma" panose="020B0604030504040204" pitchFamily="34" charset="0"/>
              </a:rPr>
              <a:t>hiện</a:t>
            </a:r>
            <a:r>
              <a:rPr lang="en-US" sz="20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C00000"/>
                </a:solidFill>
                <a:latin typeface="Tahoma" panose="020B0604030504040204" pitchFamily="34" charset="0"/>
                <a:ea typeface="Tahoma" panose="020B0604030504040204" pitchFamily="34" charset="0"/>
                <a:cs typeface="Tahoma" panose="020B0604030504040204" pitchFamily="34" charset="0"/>
              </a:rPr>
              <a:t>trong</a:t>
            </a:r>
            <a:r>
              <a:rPr lang="en-US" sz="20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C00000"/>
                </a:solidFill>
                <a:latin typeface="Tahoma" panose="020B0604030504040204" pitchFamily="34" charset="0"/>
                <a:ea typeface="Tahoma" panose="020B0604030504040204" pitchFamily="34" charset="0"/>
                <a:cs typeface="Tahoma" panose="020B0604030504040204" pitchFamily="34" charset="0"/>
              </a:rPr>
              <a:t>buồng</a:t>
            </a:r>
            <a:r>
              <a:rPr lang="en-US" sz="20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C00000"/>
                </a:solidFill>
                <a:latin typeface="Tahoma" panose="020B0604030504040204" pitchFamily="34" charset="0"/>
                <a:ea typeface="Tahoma" panose="020B0604030504040204" pitchFamily="34" charset="0"/>
                <a:cs typeface="Tahoma" panose="020B0604030504040204" pitchFamily="34" charset="0"/>
              </a:rPr>
              <a:t>tối</a:t>
            </a:r>
            <a:r>
              <a:rPr lang="en-US" sz="20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C00000"/>
                </a:solidFill>
                <a:latin typeface="Tahoma" panose="020B0604030504040204" pitchFamily="34" charset="0"/>
                <a:ea typeface="Tahoma" panose="020B0604030504040204" pitchFamily="34" charset="0"/>
                <a:cs typeface="Tahoma" panose="020B0604030504040204" pitchFamily="34" charset="0"/>
              </a:rPr>
              <a:t>để</a:t>
            </a:r>
            <a:r>
              <a:rPr lang="en-US" sz="20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C00000"/>
                </a:solidFill>
                <a:latin typeface="Tahoma" panose="020B0604030504040204" pitchFamily="34" charset="0"/>
                <a:ea typeface="Tahoma" panose="020B0604030504040204" pitchFamily="34" charset="0"/>
                <a:cs typeface="Tahoma" panose="020B0604030504040204" pitchFamily="34" charset="0"/>
              </a:rPr>
              <a:t>tránh</a:t>
            </a:r>
            <a:r>
              <a:rPr lang="en-US" sz="20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C00000"/>
                </a:solidFill>
                <a:latin typeface="Tahoma" panose="020B0604030504040204" pitchFamily="34" charset="0"/>
                <a:ea typeface="Tahoma" panose="020B0604030504040204" pitchFamily="34" charset="0"/>
                <a:cs typeface="Tahoma" panose="020B0604030504040204" pitchFamily="34" charset="0"/>
              </a:rPr>
              <a:t>ánh</a:t>
            </a:r>
            <a:r>
              <a:rPr lang="en-US" sz="20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C00000"/>
                </a:solidFill>
                <a:latin typeface="Tahoma" panose="020B0604030504040204" pitchFamily="34" charset="0"/>
                <a:ea typeface="Tahoma" panose="020B0604030504040204" pitchFamily="34" charset="0"/>
                <a:cs typeface="Tahoma" panose="020B0604030504040204" pitchFamily="34" charset="0"/>
              </a:rPr>
              <a:t>sáng</a:t>
            </a:r>
            <a:r>
              <a:rPr lang="en-US" sz="20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C00000"/>
                </a:solidFill>
                <a:latin typeface="Tahoma" panose="020B0604030504040204" pitchFamily="34" charset="0"/>
                <a:ea typeface="Tahoma" panose="020B0604030504040204" pitchFamily="34" charset="0"/>
                <a:cs typeface="Tahoma" panose="020B0604030504040204" pitchFamily="34" charset="0"/>
              </a:rPr>
              <a:t>lọt</a:t>
            </a:r>
            <a:r>
              <a:rPr lang="en-US" sz="20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C00000"/>
                </a:solidFill>
                <a:latin typeface="Tahoma" panose="020B0604030504040204" pitchFamily="34" charset="0"/>
                <a:ea typeface="Tahoma" panose="020B0604030504040204" pitchFamily="34" charset="0"/>
                <a:cs typeface="Tahoma" panose="020B0604030504040204" pitchFamily="34" charset="0"/>
              </a:rPr>
              <a:t>vào</a:t>
            </a:r>
            <a:r>
              <a:rPr lang="en-US" sz="20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C00000"/>
                </a:solidFill>
                <a:latin typeface="Tahoma" panose="020B0604030504040204" pitchFamily="34" charset="0"/>
                <a:ea typeface="Tahoma" panose="020B0604030504040204" pitchFamily="34" charset="0"/>
                <a:cs typeface="Tahoma" panose="020B0604030504040204" pitchFamily="34" charset="0"/>
              </a:rPr>
              <a:t>tế</a:t>
            </a:r>
            <a:r>
              <a:rPr lang="en-US" sz="20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C00000"/>
                </a:solidFill>
                <a:latin typeface="Tahoma" panose="020B0604030504040204" pitchFamily="34" charset="0"/>
                <a:ea typeface="Tahoma" panose="020B0604030504040204" pitchFamily="34" charset="0"/>
                <a:cs typeface="Tahoma" panose="020B0604030504040204" pitchFamily="34" charset="0"/>
              </a:rPr>
              <a:t>bào</a:t>
            </a:r>
            <a:r>
              <a:rPr lang="en-US" sz="20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C00000"/>
                </a:solidFill>
                <a:latin typeface="Tahoma" panose="020B0604030504040204" pitchFamily="34" charset="0"/>
                <a:ea typeface="Tahoma" panose="020B0604030504040204" pitchFamily="34" charset="0"/>
                <a:cs typeface="Tahoma" panose="020B0604030504040204" pitchFamily="34" charset="0"/>
              </a:rPr>
              <a:t>quang</a:t>
            </a:r>
            <a:r>
              <a:rPr lang="en-US" sz="20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C00000"/>
                </a:solidFill>
                <a:latin typeface="Tahoma" panose="020B0604030504040204" pitchFamily="34" charset="0"/>
                <a:ea typeface="Tahoma" panose="020B0604030504040204" pitchFamily="34" charset="0"/>
                <a:cs typeface="Tahoma" panose="020B0604030504040204" pitchFamily="34" charset="0"/>
              </a:rPr>
              <a:t>điện</a:t>
            </a:r>
            <a:r>
              <a:rPr lang="en-US" sz="2000" b="1" dirty="0">
                <a:solidFill>
                  <a:srgbClr val="C00000"/>
                </a:solidFill>
                <a:latin typeface="Tahoma" panose="020B0604030504040204" pitchFamily="34" charset="0"/>
                <a:ea typeface="Tahoma" panose="020B0604030504040204" pitchFamily="34" charset="0"/>
                <a:cs typeface="Tahoma" panose="020B0604030504040204" pitchFamily="34" charset="0"/>
              </a:rPr>
              <a:t>.</a:t>
            </a:r>
          </a:p>
        </p:txBody>
      </p:sp>
      <p:sp>
        <p:nvSpPr>
          <p:cNvPr id="24" name="Rectangle 23">
            <a:extLst>
              <a:ext uri="{FF2B5EF4-FFF2-40B4-BE49-F238E27FC236}">
                <a16:creationId xmlns:a16="http://schemas.microsoft.com/office/drawing/2014/main" id="{03B263A6-7DA2-9BE3-ECB3-C234118F93AF}"/>
              </a:ext>
            </a:extLst>
          </p:cNvPr>
          <p:cNvSpPr/>
          <p:nvPr/>
        </p:nvSpPr>
        <p:spPr>
          <a:xfrm>
            <a:off x="916894" y="808660"/>
            <a:ext cx="9523761" cy="523220"/>
          </a:xfrm>
          <a:prstGeom prst="rect">
            <a:avLst/>
          </a:prstGeom>
        </p:spPr>
        <p:txBody>
          <a:bodyPr wrap="none">
            <a:spAutoFit/>
          </a:bodyPr>
          <a:lstStyle/>
          <a:p>
            <a:pPr fontAlgn="ctr">
              <a:lnSpc>
                <a:spcPct val="100000"/>
              </a:lnSpc>
              <a:buNone/>
              <a:defRPr/>
            </a:pPr>
            <a:r>
              <a:rPr lang="en-US" altLang="en-US" sz="2800" b="1" dirty="0">
                <a:solidFill>
                  <a:srgbClr val="00B050"/>
                </a:solidFill>
                <a:latin typeface="Tahoma" panose="020B0604030504040204" pitchFamily="34" charset="0"/>
                <a:ea typeface="Tahoma" panose="020B0604030504040204" pitchFamily="34" charset="0"/>
                <a:cs typeface="Tahoma" panose="020B0604030504040204" pitchFamily="34" charset="0"/>
              </a:rPr>
              <a:t>VI. MỘT SỐ LƯU Ý ĐỐI VỚI SGK VÀ CĐHT VẬT LÍ 12</a:t>
            </a:r>
          </a:p>
        </p:txBody>
      </p:sp>
    </p:spTree>
    <p:extLst>
      <p:ext uri="{BB962C8B-B14F-4D97-AF65-F5344CB8AC3E}">
        <p14:creationId xmlns:p14="http://schemas.microsoft.com/office/powerpoint/2010/main" val="4025317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arn(inVertical)">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barn(inVertical)">
                                      <p:cBhvr>
                                        <p:cTn id="2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8" grpId="0"/>
      <p:bldP spid="20" grpId="0"/>
      <p:bldP spid="22"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602958-D88B-5095-4F1F-C8D1E720F76C}"/>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6F280C37-132A-BBF9-0022-D88545F6B0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665" y="13860"/>
            <a:ext cx="12205665" cy="6858000"/>
          </a:xfrm>
          <a:prstGeom prst="rect">
            <a:avLst/>
          </a:prstGeom>
        </p:spPr>
      </p:pic>
      <p:pic>
        <p:nvPicPr>
          <p:cNvPr id="5" name="Picture 4">
            <a:extLst>
              <a:ext uri="{FF2B5EF4-FFF2-40B4-BE49-F238E27FC236}">
                <a16:creationId xmlns:a16="http://schemas.microsoft.com/office/drawing/2014/main" id="{C7E3A02F-E8AA-68C3-26DD-71520CACCEA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1596" y="357585"/>
            <a:ext cx="2273924" cy="420082"/>
          </a:xfrm>
          <a:prstGeom prst="rect">
            <a:avLst/>
          </a:prstGeom>
        </p:spPr>
      </p:pic>
      <p:pic>
        <p:nvPicPr>
          <p:cNvPr id="3" name="Picture 2">
            <a:extLst>
              <a:ext uri="{FF2B5EF4-FFF2-40B4-BE49-F238E27FC236}">
                <a16:creationId xmlns:a16="http://schemas.microsoft.com/office/drawing/2014/main" id="{83D6A89D-360B-3B01-499B-D378403137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53692" y="229027"/>
            <a:ext cx="1326712" cy="1097280"/>
          </a:xfrm>
          <a:prstGeom prst="rect">
            <a:avLst/>
          </a:prstGeom>
        </p:spPr>
      </p:pic>
      <p:sp>
        <p:nvSpPr>
          <p:cNvPr id="2" name="Rectangle 1">
            <a:extLst>
              <a:ext uri="{FF2B5EF4-FFF2-40B4-BE49-F238E27FC236}">
                <a16:creationId xmlns:a16="http://schemas.microsoft.com/office/drawing/2014/main" id="{5E40D37D-8388-8382-26F7-B144E55F0C91}"/>
              </a:ext>
            </a:extLst>
          </p:cNvPr>
          <p:cNvSpPr/>
          <p:nvPr/>
        </p:nvSpPr>
        <p:spPr>
          <a:xfrm>
            <a:off x="799213" y="1560096"/>
            <a:ext cx="5610552" cy="400110"/>
          </a:xfrm>
          <a:prstGeom prst="rect">
            <a:avLst/>
          </a:prstGeom>
        </p:spPr>
        <p:txBody>
          <a:bodyPr wrap="square">
            <a:spAutoFit/>
          </a:bodyPr>
          <a:lstStyle/>
          <a:p>
            <a:pPr algn="just"/>
            <a:r>
              <a:rPr lang="en-US" sz="2000" b="1" dirty="0">
                <a:solidFill>
                  <a:srgbClr val="FF0000"/>
                </a:solidFill>
                <a:latin typeface="Tahoma" panose="020B0604030504040204" pitchFamily="34" charset="0"/>
                <a:ea typeface="Tahoma" panose="020B0604030504040204" pitchFamily="34" charset="0"/>
                <a:cs typeface="Tahoma" panose="020B0604030504040204" pitchFamily="34" charset="0"/>
              </a:rPr>
              <a:t>CHUYÊN ĐỀ 3. VẬT LÍ LƯỢNG TỬ</a:t>
            </a:r>
          </a:p>
        </p:txBody>
      </p:sp>
      <p:sp>
        <p:nvSpPr>
          <p:cNvPr id="9" name="Rectangle 8">
            <a:extLst>
              <a:ext uri="{FF2B5EF4-FFF2-40B4-BE49-F238E27FC236}">
                <a16:creationId xmlns:a16="http://schemas.microsoft.com/office/drawing/2014/main" id="{855B9E50-AB66-A12C-2F9C-D02E6986B5CB}"/>
              </a:ext>
            </a:extLst>
          </p:cNvPr>
          <p:cNvSpPr/>
          <p:nvPr/>
        </p:nvSpPr>
        <p:spPr>
          <a:xfrm>
            <a:off x="799212" y="2592288"/>
            <a:ext cx="10881800" cy="952890"/>
          </a:xfrm>
          <a:prstGeom prst="rect">
            <a:avLst/>
          </a:prstGeom>
        </p:spPr>
        <p:txBody>
          <a:bodyPr wrap="square">
            <a:spAutoFit/>
          </a:bodyPr>
          <a:lstStyle/>
          <a:p>
            <a:pPr marL="169863" indent="-169863" algn="just">
              <a:lnSpc>
                <a:spcPct val="150000"/>
              </a:lnSpc>
              <a:spcBef>
                <a:spcPts val="200"/>
              </a:spcBef>
              <a:spcAft>
                <a:spcPts val="200"/>
              </a:spcAft>
            </a:pPr>
            <a:r>
              <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B0F0"/>
                </a:solidFill>
                <a:latin typeface="Tahoma" panose="020B0604030504040204" pitchFamily="34" charset="0"/>
                <a:ea typeface="Tahoma" panose="020B0604030504040204" pitchFamily="34" charset="0"/>
                <a:cs typeface="Tahoma" panose="020B0604030504040204" pitchFamily="34" charset="0"/>
              </a:rPr>
              <a:t>Lưỡng</a:t>
            </a:r>
            <a:r>
              <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B0F0"/>
                </a:solidFill>
                <a:latin typeface="Tahoma" panose="020B0604030504040204" pitchFamily="34" charset="0"/>
                <a:ea typeface="Tahoma" panose="020B0604030504040204" pitchFamily="34" charset="0"/>
                <a:cs typeface="Tahoma" panose="020B0604030504040204" pitchFamily="34" charset="0"/>
              </a:rPr>
              <a:t>tính</a:t>
            </a:r>
            <a:r>
              <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B0F0"/>
                </a:solidFill>
                <a:latin typeface="Tahoma" panose="020B0604030504040204" pitchFamily="34" charset="0"/>
                <a:ea typeface="Tahoma" panose="020B0604030504040204" pitchFamily="34" charset="0"/>
                <a:cs typeface="Tahoma" panose="020B0604030504040204" pitchFamily="34" charset="0"/>
              </a:rPr>
              <a:t>sóng</a:t>
            </a:r>
            <a:r>
              <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B0F0"/>
                </a:solidFill>
                <a:latin typeface="Tahoma" panose="020B0604030504040204" pitchFamily="34" charset="0"/>
                <a:ea typeface="Tahoma" panose="020B0604030504040204" pitchFamily="34" charset="0"/>
                <a:cs typeface="Tahoma" panose="020B0604030504040204" pitchFamily="34" charset="0"/>
              </a:rPr>
              <a:t>hạt</a:t>
            </a:r>
            <a:r>
              <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B0F0"/>
                </a:solidFill>
                <a:latin typeface="Tahoma" panose="020B0604030504040204" pitchFamily="34" charset="0"/>
                <a:ea typeface="Tahoma" panose="020B0604030504040204" pitchFamily="34" charset="0"/>
                <a:cs typeface="Tahoma" panose="020B0604030504040204" pitchFamily="34" charset="0"/>
              </a:rPr>
              <a:t>nhiễu</a:t>
            </a:r>
            <a:r>
              <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B0F0"/>
                </a:solidFill>
                <a:latin typeface="Tahoma" panose="020B0604030504040204" pitchFamily="34" charset="0"/>
                <a:ea typeface="Tahoma" panose="020B0604030504040204" pitchFamily="34" charset="0"/>
                <a:cs typeface="Tahoma" panose="020B0604030504040204" pitchFamily="34" charset="0"/>
              </a:rPr>
              <a:t>xạ</a:t>
            </a:r>
            <a:r>
              <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B0F0"/>
                </a:solidFill>
                <a:latin typeface="Tahoma" panose="020B0604030504040204" pitchFamily="34" charset="0"/>
                <a:ea typeface="Tahoma" panose="020B0604030504040204" pitchFamily="34" charset="0"/>
                <a:cs typeface="Tahoma" panose="020B0604030504040204" pitchFamily="34" charset="0"/>
              </a:rPr>
              <a:t>của</a:t>
            </a:r>
            <a:r>
              <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B0F0"/>
                </a:solidFill>
                <a:latin typeface="Tahoma" panose="020B0604030504040204" pitchFamily="34" charset="0"/>
                <a:ea typeface="Tahoma" panose="020B0604030504040204" pitchFamily="34" charset="0"/>
                <a:cs typeface="Tahoma" panose="020B0604030504040204" pitchFamily="34" charset="0"/>
              </a:rPr>
              <a:t>chùm</a:t>
            </a:r>
            <a:r>
              <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rPr>
              <a:t> electron: </a:t>
            </a:r>
            <a:r>
              <a:rPr lang="en-US" sz="2000" b="1" dirty="0" err="1">
                <a:solidFill>
                  <a:srgbClr val="00B0F0"/>
                </a:solidFill>
                <a:latin typeface="Tahoma" panose="020B0604030504040204" pitchFamily="34" charset="0"/>
                <a:ea typeface="Tahoma" panose="020B0604030504040204" pitchFamily="34" charset="0"/>
                <a:cs typeface="Tahoma" panose="020B0604030504040204" pitchFamily="34" charset="0"/>
              </a:rPr>
              <a:t>là</a:t>
            </a:r>
            <a:r>
              <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B0F0"/>
                </a:solidFill>
                <a:latin typeface="Tahoma" panose="020B0604030504040204" pitchFamily="34" charset="0"/>
                <a:ea typeface="Tahoma" panose="020B0604030504040204" pitchFamily="34" charset="0"/>
                <a:cs typeface="Tahoma" panose="020B0604030504040204" pitchFamily="34" charset="0"/>
              </a:rPr>
              <a:t>nội</a:t>
            </a:r>
            <a:r>
              <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rPr>
              <a:t> dung </a:t>
            </a:r>
            <a:r>
              <a:rPr lang="en-US" sz="2000" b="1" dirty="0" err="1">
                <a:solidFill>
                  <a:srgbClr val="00B0F0"/>
                </a:solidFill>
                <a:latin typeface="Tahoma" panose="020B0604030504040204" pitchFamily="34" charset="0"/>
                <a:ea typeface="Tahoma" panose="020B0604030504040204" pitchFamily="34" charset="0"/>
                <a:cs typeface="Tahoma" panose="020B0604030504040204" pitchFamily="34" charset="0"/>
              </a:rPr>
              <a:t>mới</a:t>
            </a:r>
            <a:r>
              <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B0F0"/>
                </a:solidFill>
                <a:latin typeface="Tahoma" panose="020B0604030504040204" pitchFamily="34" charset="0"/>
                <a:ea typeface="Tahoma" panose="020B0604030504040204" pitchFamily="34" charset="0"/>
                <a:cs typeface="Tahoma" panose="020B0604030504040204" pitchFamily="34" charset="0"/>
              </a:rPr>
              <a:t>và</a:t>
            </a:r>
            <a:r>
              <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B0F0"/>
                </a:solidFill>
                <a:latin typeface="Tahoma" panose="020B0604030504040204" pitchFamily="34" charset="0"/>
                <a:ea typeface="Tahoma" panose="020B0604030504040204" pitchFamily="34" charset="0"/>
                <a:cs typeface="Tahoma" panose="020B0604030504040204" pitchFamily="34" charset="0"/>
              </a:rPr>
              <a:t>nâng</a:t>
            </a:r>
            <a:r>
              <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B0F0"/>
                </a:solidFill>
                <a:latin typeface="Tahoma" panose="020B0604030504040204" pitchFamily="34" charset="0"/>
                <a:ea typeface="Tahoma" panose="020B0604030504040204" pitchFamily="34" charset="0"/>
                <a:cs typeface="Tahoma" panose="020B0604030504040204" pitchFamily="34" charset="0"/>
              </a:rPr>
              <a:t>cao</a:t>
            </a:r>
            <a:r>
              <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rPr>
              <a:t> so </a:t>
            </a:r>
            <a:r>
              <a:rPr lang="en-US" sz="2000" b="1" dirty="0" err="1">
                <a:solidFill>
                  <a:srgbClr val="00B0F0"/>
                </a:solidFill>
                <a:latin typeface="Tahoma" panose="020B0604030504040204" pitchFamily="34" charset="0"/>
                <a:ea typeface="Tahoma" panose="020B0604030504040204" pitchFamily="34" charset="0"/>
                <a:cs typeface="Tahoma" panose="020B0604030504040204" pitchFamily="34" charset="0"/>
              </a:rPr>
              <a:t>với</a:t>
            </a:r>
            <a:r>
              <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B0F0"/>
                </a:solidFill>
                <a:latin typeface="Tahoma" panose="020B0604030504040204" pitchFamily="34" charset="0"/>
                <a:ea typeface="Tahoma" panose="020B0604030504040204" pitchFamily="34" charset="0"/>
                <a:cs typeface="Tahoma" panose="020B0604030504040204" pitchFamily="34" charset="0"/>
              </a:rPr>
              <a:t>chương</a:t>
            </a:r>
            <a:r>
              <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B0F0"/>
                </a:solidFill>
                <a:latin typeface="Tahoma" panose="020B0604030504040204" pitchFamily="34" charset="0"/>
                <a:ea typeface="Tahoma" panose="020B0604030504040204" pitchFamily="34" charset="0"/>
                <a:cs typeface="Tahoma" panose="020B0604030504040204" pitchFamily="34" charset="0"/>
              </a:rPr>
              <a:t>trình</a:t>
            </a:r>
            <a:r>
              <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rPr>
              <a:t> GDPT 2006.</a:t>
            </a:r>
          </a:p>
        </p:txBody>
      </p:sp>
      <p:sp>
        <p:nvSpPr>
          <p:cNvPr id="10" name="Rectangle 9">
            <a:extLst>
              <a:ext uri="{FF2B5EF4-FFF2-40B4-BE49-F238E27FC236}">
                <a16:creationId xmlns:a16="http://schemas.microsoft.com/office/drawing/2014/main" id="{E5CCCF43-E359-8E41-9F9D-34530BA85786}"/>
              </a:ext>
            </a:extLst>
          </p:cNvPr>
          <p:cNvSpPr/>
          <p:nvPr/>
        </p:nvSpPr>
        <p:spPr>
          <a:xfrm>
            <a:off x="799213" y="2071468"/>
            <a:ext cx="6569775" cy="368306"/>
          </a:xfrm>
          <a:prstGeom prst="rect">
            <a:avLst/>
          </a:prstGeom>
        </p:spPr>
        <p:txBody>
          <a:bodyPr wrap="square">
            <a:spAutoFit/>
          </a:bodyPr>
          <a:lstStyle/>
          <a:p>
            <a:pPr>
              <a:lnSpc>
                <a:spcPct val="110000"/>
              </a:lnSpc>
              <a:spcAft>
                <a:spcPts val="800"/>
              </a:spcAft>
            </a:pPr>
            <a:r>
              <a:rPr lang="en-US" b="1" i="1" dirty="0" err="1">
                <a:solidFill>
                  <a:srgbClr val="0070C0"/>
                </a:solidFill>
                <a:latin typeface="Tahoma" panose="020B0604030504040204" pitchFamily="34" charset="0"/>
                <a:ea typeface="Tahoma" panose="020B0604030504040204" pitchFamily="34" charset="0"/>
                <a:cs typeface="Tahoma" panose="020B0604030504040204" pitchFamily="34" charset="0"/>
              </a:rPr>
              <a:t>Bài</a:t>
            </a:r>
            <a:r>
              <a:rPr lang="en-US" b="1" i="1" dirty="0">
                <a:solidFill>
                  <a:srgbClr val="0070C0"/>
                </a:solidFill>
                <a:latin typeface="Tahoma" panose="020B0604030504040204" pitchFamily="34" charset="0"/>
                <a:ea typeface="Tahoma" panose="020B0604030504040204" pitchFamily="34" charset="0"/>
                <a:cs typeface="Tahoma" panose="020B0604030504040204" pitchFamily="34" charset="0"/>
              </a:rPr>
              <a:t> 10. </a:t>
            </a:r>
            <a:r>
              <a:rPr lang="en-US" b="1" i="1" dirty="0" err="1">
                <a:solidFill>
                  <a:srgbClr val="0070C0"/>
                </a:solidFill>
                <a:latin typeface="Tahoma" panose="020B0604030504040204" pitchFamily="34" charset="0"/>
                <a:ea typeface="Tahoma" panose="020B0604030504040204" pitchFamily="34" charset="0"/>
                <a:cs typeface="Tahoma" panose="020B0604030504040204" pitchFamily="34" charset="0"/>
              </a:rPr>
              <a:t>Lưỡng</a:t>
            </a:r>
            <a:r>
              <a:rPr lang="en-US" b="1" i="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0070C0"/>
                </a:solidFill>
                <a:latin typeface="Tahoma" panose="020B0604030504040204" pitchFamily="34" charset="0"/>
                <a:ea typeface="Tahoma" panose="020B0604030504040204" pitchFamily="34" charset="0"/>
                <a:cs typeface="Tahoma" panose="020B0604030504040204" pitchFamily="34" charset="0"/>
              </a:rPr>
              <a:t>tính</a:t>
            </a:r>
            <a:r>
              <a:rPr lang="en-US" b="1" i="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0070C0"/>
                </a:solidFill>
                <a:latin typeface="Tahoma" panose="020B0604030504040204" pitchFamily="34" charset="0"/>
                <a:ea typeface="Tahoma" panose="020B0604030504040204" pitchFamily="34" charset="0"/>
                <a:cs typeface="Tahoma" panose="020B0604030504040204" pitchFamily="34" charset="0"/>
              </a:rPr>
              <a:t>sóng</a:t>
            </a:r>
            <a:r>
              <a:rPr lang="en-US" b="1" i="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0070C0"/>
                </a:solidFill>
                <a:latin typeface="Tahoma" panose="020B0604030504040204" pitchFamily="34" charset="0"/>
                <a:ea typeface="Tahoma" panose="020B0604030504040204" pitchFamily="34" charset="0"/>
                <a:cs typeface="Tahoma" panose="020B0604030504040204" pitchFamily="34" charset="0"/>
              </a:rPr>
              <a:t>hạt</a:t>
            </a:r>
            <a:endParaRPr lang="en-US" b="1" i="1"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18" name="Rectangle 17">
            <a:extLst>
              <a:ext uri="{FF2B5EF4-FFF2-40B4-BE49-F238E27FC236}">
                <a16:creationId xmlns:a16="http://schemas.microsoft.com/office/drawing/2014/main" id="{4A32FF43-0801-3322-AC80-7908426C8318}"/>
              </a:ext>
            </a:extLst>
          </p:cNvPr>
          <p:cNvSpPr/>
          <p:nvPr/>
        </p:nvSpPr>
        <p:spPr>
          <a:xfrm>
            <a:off x="799212" y="3652624"/>
            <a:ext cx="10881800" cy="952890"/>
          </a:xfrm>
          <a:prstGeom prst="rect">
            <a:avLst/>
          </a:prstGeom>
        </p:spPr>
        <p:txBody>
          <a:bodyPr wrap="square">
            <a:spAutoFit/>
          </a:bodyPr>
          <a:lstStyle/>
          <a:p>
            <a:pPr marL="169863" indent="-169863" algn="just">
              <a:lnSpc>
                <a:spcPct val="150000"/>
              </a:lnSpc>
              <a:spcBef>
                <a:spcPts val="200"/>
              </a:spcBef>
              <a:spcAft>
                <a:spcPts val="200"/>
              </a:spcAft>
            </a:pPr>
            <a:r>
              <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B0F0"/>
                </a:solidFill>
                <a:latin typeface="Tahoma" panose="020B0604030504040204" pitchFamily="34" charset="0"/>
                <a:ea typeface="Tahoma" panose="020B0604030504040204" pitchFamily="34" charset="0"/>
                <a:cs typeface="Tahoma" panose="020B0604030504040204" pitchFamily="34" charset="0"/>
              </a:rPr>
              <a:t>Giả</a:t>
            </a:r>
            <a:r>
              <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B0F0"/>
                </a:solidFill>
                <a:latin typeface="Tahoma" panose="020B0604030504040204" pitchFamily="34" charset="0"/>
                <a:ea typeface="Tahoma" panose="020B0604030504040204" pitchFamily="34" charset="0"/>
                <a:cs typeface="Tahoma" panose="020B0604030504040204" pitchFamily="34" charset="0"/>
              </a:rPr>
              <a:t>thuyết</a:t>
            </a:r>
            <a:r>
              <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rPr>
              <a:t> de Broglie </a:t>
            </a:r>
            <a:r>
              <a:rPr lang="en-US" sz="2000" b="1" dirty="0" err="1">
                <a:solidFill>
                  <a:srgbClr val="00B0F0"/>
                </a:solidFill>
                <a:latin typeface="Tahoma" panose="020B0604030504040204" pitchFamily="34" charset="0"/>
                <a:ea typeface="Tahoma" panose="020B0604030504040204" pitchFamily="34" charset="0"/>
                <a:cs typeface="Tahoma" panose="020B0604030504040204" pitchFamily="34" charset="0"/>
              </a:rPr>
              <a:t>được</a:t>
            </a:r>
            <a:r>
              <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B0F0"/>
                </a:solidFill>
                <a:latin typeface="Tahoma" panose="020B0604030504040204" pitchFamily="34" charset="0"/>
                <a:ea typeface="Tahoma" panose="020B0604030504040204" pitchFamily="34" charset="0"/>
                <a:cs typeface="Tahoma" panose="020B0604030504040204" pitchFamily="34" charset="0"/>
              </a:rPr>
              <a:t>đưa</a:t>
            </a:r>
            <a:r>
              <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B0F0"/>
                </a:solidFill>
                <a:latin typeface="Tahoma" panose="020B0604030504040204" pitchFamily="34" charset="0"/>
                <a:ea typeface="Tahoma" panose="020B0604030504040204" pitchFamily="34" charset="0"/>
                <a:cs typeface="Tahoma" panose="020B0604030504040204" pitchFamily="34" charset="0"/>
              </a:rPr>
              <a:t>vào</a:t>
            </a:r>
            <a:r>
              <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B0F0"/>
                </a:solidFill>
                <a:latin typeface="Tahoma" panose="020B0604030504040204" pitchFamily="34" charset="0"/>
                <a:ea typeface="Tahoma" panose="020B0604030504040204" pitchFamily="34" charset="0"/>
                <a:cs typeface="Tahoma" panose="020B0604030504040204" pitchFamily="34" charset="0"/>
              </a:rPr>
              <a:t>giúp</a:t>
            </a:r>
            <a:r>
              <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B0F0"/>
                </a:solidFill>
                <a:latin typeface="Tahoma" panose="020B0604030504040204" pitchFamily="34" charset="0"/>
                <a:ea typeface="Tahoma" panose="020B0604030504040204" pitchFamily="34" charset="0"/>
                <a:cs typeface="Tahoma" panose="020B0604030504040204" pitchFamily="34" charset="0"/>
              </a:rPr>
              <a:t>tính</a:t>
            </a:r>
            <a:r>
              <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B0F0"/>
                </a:solidFill>
                <a:latin typeface="Tahoma" panose="020B0604030504040204" pitchFamily="34" charset="0"/>
                <a:ea typeface="Tahoma" panose="020B0604030504040204" pitchFamily="34" charset="0"/>
                <a:cs typeface="Tahoma" panose="020B0604030504040204" pitchFamily="34" charset="0"/>
              </a:rPr>
              <a:t>toán</a:t>
            </a:r>
            <a:r>
              <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B0F0"/>
                </a:solidFill>
                <a:latin typeface="Tahoma" panose="020B0604030504040204" pitchFamily="34" charset="0"/>
                <a:ea typeface="Tahoma" panose="020B0604030504040204" pitchFamily="34" charset="0"/>
                <a:cs typeface="Tahoma" panose="020B0604030504040204" pitchFamily="34" charset="0"/>
              </a:rPr>
              <a:t>bước</a:t>
            </a:r>
            <a:r>
              <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B0F0"/>
                </a:solidFill>
                <a:latin typeface="Tahoma" panose="020B0604030504040204" pitchFamily="34" charset="0"/>
                <a:ea typeface="Tahoma" panose="020B0604030504040204" pitchFamily="34" charset="0"/>
                <a:cs typeface="Tahoma" panose="020B0604030504040204" pitchFamily="34" charset="0"/>
              </a:rPr>
              <a:t>sóng</a:t>
            </a:r>
            <a:r>
              <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B0F0"/>
                </a:solidFill>
                <a:latin typeface="Tahoma" panose="020B0604030504040204" pitchFamily="34" charset="0"/>
                <a:ea typeface="Tahoma" panose="020B0604030504040204" pitchFamily="34" charset="0"/>
                <a:cs typeface="Tahoma" panose="020B0604030504040204" pitchFamily="34" charset="0"/>
              </a:rPr>
              <a:t>của</a:t>
            </a:r>
            <a:r>
              <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B0F0"/>
                </a:solidFill>
                <a:latin typeface="Tahoma" panose="020B0604030504040204" pitchFamily="34" charset="0"/>
                <a:ea typeface="Tahoma" panose="020B0604030504040204" pitchFamily="34" charset="0"/>
                <a:cs typeface="Tahoma" panose="020B0604030504040204" pitchFamily="34" charset="0"/>
              </a:rPr>
              <a:t>các</a:t>
            </a:r>
            <a:r>
              <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B0F0"/>
                </a:solidFill>
                <a:latin typeface="Tahoma" panose="020B0604030504040204" pitchFamily="34" charset="0"/>
                <a:ea typeface="Tahoma" panose="020B0604030504040204" pitchFamily="34" charset="0"/>
                <a:cs typeface="Tahoma" panose="020B0604030504040204" pitchFamily="34" charset="0"/>
              </a:rPr>
              <a:t>vật</a:t>
            </a:r>
            <a:r>
              <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B0F0"/>
                </a:solidFill>
                <a:latin typeface="Tahoma" panose="020B0604030504040204" pitchFamily="34" charset="0"/>
                <a:ea typeface="Tahoma" panose="020B0604030504040204" pitchFamily="34" charset="0"/>
                <a:cs typeface="Tahoma" panose="020B0604030504040204" pitchFamily="34" charset="0"/>
              </a:rPr>
              <a:t>chuyển</a:t>
            </a:r>
            <a:r>
              <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B0F0"/>
                </a:solidFill>
                <a:latin typeface="Tahoma" panose="020B0604030504040204" pitchFamily="34" charset="0"/>
                <a:ea typeface="Tahoma" panose="020B0604030504040204" pitchFamily="34" charset="0"/>
                <a:cs typeface="Tahoma" panose="020B0604030504040204" pitchFamily="34" charset="0"/>
              </a:rPr>
              <a:t>động</a:t>
            </a:r>
            <a:r>
              <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B0F0"/>
                </a:solidFill>
                <a:latin typeface="Tahoma" panose="020B0604030504040204" pitchFamily="34" charset="0"/>
                <a:ea typeface="Tahoma" panose="020B0604030504040204" pitchFamily="34" charset="0"/>
                <a:cs typeface="Tahoma" panose="020B0604030504040204" pitchFamily="34" charset="0"/>
              </a:rPr>
              <a:t>cũng</a:t>
            </a:r>
            <a:r>
              <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B0F0"/>
                </a:solidFill>
                <a:latin typeface="Tahoma" panose="020B0604030504040204" pitchFamily="34" charset="0"/>
                <a:ea typeface="Tahoma" panose="020B0604030504040204" pitchFamily="34" charset="0"/>
                <a:cs typeface="Tahoma" panose="020B0604030504040204" pitchFamily="34" charset="0"/>
              </a:rPr>
              <a:t>như</a:t>
            </a:r>
            <a:r>
              <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B0F0"/>
                </a:solidFill>
                <a:latin typeface="Tahoma" panose="020B0604030504040204" pitchFamily="34" charset="0"/>
                <a:ea typeface="Tahoma" panose="020B0604030504040204" pitchFamily="34" charset="0"/>
                <a:cs typeface="Tahoma" panose="020B0604030504040204" pitchFamily="34" charset="0"/>
              </a:rPr>
              <a:t>giải</a:t>
            </a:r>
            <a:r>
              <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B0F0"/>
                </a:solidFill>
                <a:latin typeface="Tahoma" panose="020B0604030504040204" pitchFamily="34" charset="0"/>
                <a:ea typeface="Tahoma" panose="020B0604030504040204" pitchFamily="34" charset="0"/>
                <a:cs typeface="Tahoma" panose="020B0604030504040204" pitchFamily="34" charset="0"/>
              </a:rPr>
              <a:t>thích</a:t>
            </a:r>
            <a:r>
              <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B0F0"/>
                </a:solidFill>
                <a:latin typeface="Tahoma" panose="020B0604030504040204" pitchFamily="34" charset="0"/>
                <a:ea typeface="Tahoma" panose="020B0604030504040204" pitchFamily="34" charset="0"/>
                <a:cs typeface="Tahoma" panose="020B0604030504040204" pitchFamily="34" charset="0"/>
              </a:rPr>
              <a:t>được</a:t>
            </a:r>
            <a:r>
              <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B0F0"/>
                </a:solidFill>
                <a:latin typeface="Tahoma" panose="020B0604030504040204" pitchFamily="34" charset="0"/>
                <a:ea typeface="Tahoma" panose="020B0604030504040204" pitchFamily="34" charset="0"/>
                <a:cs typeface="Tahoma" panose="020B0604030504040204" pitchFamily="34" charset="0"/>
              </a:rPr>
              <a:t>lưỡng</a:t>
            </a:r>
            <a:r>
              <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B0F0"/>
                </a:solidFill>
                <a:latin typeface="Tahoma" panose="020B0604030504040204" pitchFamily="34" charset="0"/>
                <a:ea typeface="Tahoma" panose="020B0604030504040204" pitchFamily="34" charset="0"/>
                <a:cs typeface="Tahoma" panose="020B0604030504040204" pitchFamily="34" charset="0"/>
              </a:rPr>
              <a:t>tính</a:t>
            </a:r>
            <a:r>
              <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B0F0"/>
                </a:solidFill>
                <a:latin typeface="Tahoma" panose="020B0604030504040204" pitchFamily="34" charset="0"/>
                <a:ea typeface="Tahoma" panose="020B0604030504040204" pitchFamily="34" charset="0"/>
                <a:cs typeface="Tahoma" panose="020B0604030504040204" pitchFamily="34" charset="0"/>
              </a:rPr>
              <a:t>sóng</a:t>
            </a:r>
            <a:r>
              <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B0F0"/>
                </a:solidFill>
                <a:latin typeface="Tahoma" panose="020B0604030504040204" pitchFamily="34" charset="0"/>
                <a:ea typeface="Tahoma" panose="020B0604030504040204" pitchFamily="34" charset="0"/>
                <a:cs typeface="Tahoma" panose="020B0604030504040204" pitchFamily="34" charset="0"/>
              </a:rPr>
              <a:t>hạt</a:t>
            </a:r>
            <a:r>
              <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B0F0"/>
                </a:solidFill>
                <a:latin typeface="Tahoma" panose="020B0604030504040204" pitchFamily="34" charset="0"/>
                <a:ea typeface="Tahoma" panose="020B0604030504040204" pitchFamily="34" charset="0"/>
                <a:cs typeface="Tahoma" panose="020B0604030504040204" pitchFamily="34" charset="0"/>
              </a:rPr>
              <a:t>của</a:t>
            </a:r>
            <a:r>
              <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B0F0"/>
                </a:solidFill>
                <a:latin typeface="Tahoma" panose="020B0604030504040204" pitchFamily="34" charset="0"/>
                <a:ea typeface="Tahoma" panose="020B0604030504040204" pitchFamily="34" charset="0"/>
                <a:cs typeface="Tahoma" panose="020B0604030504040204" pitchFamily="34" charset="0"/>
              </a:rPr>
              <a:t>mọi</a:t>
            </a:r>
            <a:r>
              <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B0F0"/>
                </a:solidFill>
                <a:latin typeface="Tahoma" panose="020B0604030504040204" pitchFamily="34" charset="0"/>
                <a:ea typeface="Tahoma" panose="020B0604030504040204" pitchFamily="34" charset="0"/>
                <a:cs typeface="Tahoma" panose="020B0604030504040204" pitchFamily="34" charset="0"/>
              </a:rPr>
              <a:t>vật</a:t>
            </a:r>
            <a:r>
              <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rPr>
              <a:t>.</a:t>
            </a:r>
          </a:p>
        </p:txBody>
      </p:sp>
      <p:sp>
        <p:nvSpPr>
          <p:cNvPr id="25" name="Rectangle 24">
            <a:extLst>
              <a:ext uri="{FF2B5EF4-FFF2-40B4-BE49-F238E27FC236}">
                <a16:creationId xmlns:a16="http://schemas.microsoft.com/office/drawing/2014/main" id="{673FE5A4-B1BA-25EE-F245-C2D981E46077}"/>
              </a:ext>
            </a:extLst>
          </p:cNvPr>
          <p:cNvSpPr/>
          <p:nvPr/>
        </p:nvSpPr>
        <p:spPr>
          <a:xfrm>
            <a:off x="916894" y="808660"/>
            <a:ext cx="9523761" cy="523220"/>
          </a:xfrm>
          <a:prstGeom prst="rect">
            <a:avLst/>
          </a:prstGeom>
        </p:spPr>
        <p:txBody>
          <a:bodyPr wrap="none">
            <a:spAutoFit/>
          </a:bodyPr>
          <a:lstStyle/>
          <a:p>
            <a:pPr fontAlgn="ctr">
              <a:lnSpc>
                <a:spcPct val="100000"/>
              </a:lnSpc>
              <a:buNone/>
              <a:defRPr/>
            </a:pPr>
            <a:r>
              <a:rPr lang="en-US" altLang="en-US" sz="2800" b="1" dirty="0">
                <a:solidFill>
                  <a:srgbClr val="00B050"/>
                </a:solidFill>
                <a:latin typeface="Tahoma" panose="020B0604030504040204" pitchFamily="34" charset="0"/>
                <a:ea typeface="Tahoma" panose="020B0604030504040204" pitchFamily="34" charset="0"/>
                <a:cs typeface="Tahoma" panose="020B0604030504040204" pitchFamily="34" charset="0"/>
              </a:rPr>
              <a:t>VI. MỘT SỐ LƯU Ý ĐỐI VỚI SGK VÀ CĐHT VẬT LÍ 12</a:t>
            </a:r>
          </a:p>
        </p:txBody>
      </p:sp>
    </p:spTree>
    <p:extLst>
      <p:ext uri="{BB962C8B-B14F-4D97-AF65-F5344CB8AC3E}">
        <p14:creationId xmlns:p14="http://schemas.microsoft.com/office/powerpoint/2010/main" val="490692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8"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602958-D88B-5095-4F1F-C8D1E720F76C}"/>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6F280C37-132A-BBF9-0022-D88545F6B0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665" y="0"/>
            <a:ext cx="12205665" cy="6858000"/>
          </a:xfrm>
          <a:prstGeom prst="rect">
            <a:avLst/>
          </a:prstGeom>
        </p:spPr>
      </p:pic>
      <p:pic>
        <p:nvPicPr>
          <p:cNvPr id="5" name="Picture 4">
            <a:extLst>
              <a:ext uri="{FF2B5EF4-FFF2-40B4-BE49-F238E27FC236}">
                <a16:creationId xmlns:a16="http://schemas.microsoft.com/office/drawing/2014/main" id="{C7E3A02F-E8AA-68C3-26DD-71520CACCEA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1596" y="357585"/>
            <a:ext cx="2273924" cy="420082"/>
          </a:xfrm>
          <a:prstGeom prst="rect">
            <a:avLst/>
          </a:prstGeom>
        </p:spPr>
      </p:pic>
      <p:pic>
        <p:nvPicPr>
          <p:cNvPr id="3" name="Picture 2">
            <a:extLst>
              <a:ext uri="{FF2B5EF4-FFF2-40B4-BE49-F238E27FC236}">
                <a16:creationId xmlns:a16="http://schemas.microsoft.com/office/drawing/2014/main" id="{83D6A89D-360B-3B01-499B-D378403137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53692" y="229027"/>
            <a:ext cx="1326712" cy="1097280"/>
          </a:xfrm>
          <a:prstGeom prst="rect">
            <a:avLst/>
          </a:prstGeom>
        </p:spPr>
      </p:pic>
      <p:sp>
        <p:nvSpPr>
          <p:cNvPr id="2" name="Rectangle 1">
            <a:extLst>
              <a:ext uri="{FF2B5EF4-FFF2-40B4-BE49-F238E27FC236}">
                <a16:creationId xmlns:a16="http://schemas.microsoft.com/office/drawing/2014/main" id="{5E40D37D-8388-8382-26F7-B144E55F0C91}"/>
              </a:ext>
            </a:extLst>
          </p:cNvPr>
          <p:cNvSpPr/>
          <p:nvPr/>
        </p:nvSpPr>
        <p:spPr>
          <a:xfrm>
            <a:off x="799212" y="1536775"/>
            <a:ext cx="5610552" cy="400110"/>
          </a:xfrm>
          <a:prstGeom prst="rect">
            <a:avLst/>
          </a:prstGeom>
        </p:spPr>
        <p:txBody>
          <a:bodyPr wrap="square">
            <a:spAutoFit/>
          </a:bodyPr>
          <a:lstStyle/>
          <a:p>
            <a:pPr algn="just"/>
            <a:r>
              <a:rPr lang="en-US" sz="2000" b="1" dirty="0">
                <a:solidFill>
                  <a:srgbClr val="FF0000"/>
                </a:solidFill>
                <a:latin typeface="Tahoma" panose="020B0604030504040204" pitchFamily="34" charset="0"/>
                <a:ea typeface="Tahoma" panose="020B0604030504040204" pitchFamily="34" charset="0"/>
                <a:cs typeface="Tahoma" panose="020B0604030504040204" pitchFamily="34" charset="0"/>
              </a:rPr>
              <a:t>CHUYÊN ĐỀ 3. VẬT LÍ LƯỢNG TỬ</a:t>
            </a:r>
          </a:p>
        </p:txBody>
      </p:sp>
      <p:sp>
        <p:nvSpPr>
          <p:cNvPr id="9" name="Rectangle 8">
            <a:extLst>
              <a:ext uri="{FF2B5EF4-FFF2-40B4-BE49-F238E27FC236}">
                <a16:creationId xmlns:a16="http://schemas.microsoft.com/office/drawing/2014/main" id="{855B9E50-AB66-A12C-2F9C-D02E6986B5CB}"/>
              </a:ext>
            </a:extLst>
          </p:cNvPr>
          <p:cNvSpPr/>
          <p:nvPr/>
        </p:nvSpPr>
        <p:spPr>
          <a:xfrm>
            <a:off x="799212" y="2547463"/>
            <a:ext cx="10881800" cy="2491772"/>
          </a:xfrm>
          <a:prstGeom prst="rect">
            <a:avLst/>
          </a:prstGeom>
        </p:spPr>
        <p:txBody>
          <a:bodyPr wrap="square">
            <a:spAutoFit/>
          </a:bodyPr>
          <a:lstStyle/>
          <a:p>
            <a:pPr algn="just">
              <a:lnSpc>
                <a:spcPct val="150000"/>
              </a:lnSpc>
              <a:spcBef>
                <a:spcPts val="200"/>
              </a:spcBef>
              <a:spcAft>
                <a:spcPts val="200"/>
              </a:spcAft>
            </a:pPr>
            <a:r>
              <a:rPr lang="en-US" sz="2000" b="1" dirty="0" err="1">
                <a:solidFill>
                  <a:srgbClr val="00B0F0"/>
                </a:solidFill>
                <a:latin typeface="Tahoma" panose="020B0604030504040204" pitchFamily="34" charset="0"/>
                <a:ea typeface="Tahoma" panose="020B0604030504040204" pitchFamily="34" charset="0"/>
                <a:cs typeface="Tahoma" panose="020B0604030504040204" pitchFamily="34" charset="0"/>
              </a:rPr>
              <a:t>Trạng</a:t>
            </a:r>
            <a:r>
              <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B0F0"/>
                </a:solidFill>
                <a:latin typeface="Tahoma" panose="020B0604030504040204" pitchFamily="34" charset="0"/>
                <a:ea typeface="Tahoma" panose="020B0604030504040204" pitchFamily="34" charset="0"/>
                <a:cs typeface="Tahoma" panose="020B0604030504040204" pitchFamily="34" charset="0"/>
              </a:rPr>
              <a:t>thái</a:t>
            </a:r>
            <a:r>
              <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B0F0"/>
                </a:solidFill>
                <a:latin typeface="Tahoma" panose="020B0604030504040204" pitchFamily="34" charset="0"/>
                <a:ea typeface="Tahoma" panose="020B0604030504040204" pitchFamily="34" charset="0"/>
                <a:cs typeface="Tahoma" panose="020B0604030504040204" pitchFamily="34" charset="0"/>
              </a:rPr>
              <a:t>dừng</a:t>
            </a:r>
            <a:r>
              <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B0F0"/>
                </a:solidFill>
                <a:latin typeface="Tahoma" panose="020B0604030504040204" pitchFamily="34" charset="0"/>
                <a:ea typeface="Tahoma" panose="020B0604030504040204" pitchFamily="34" charset="0"/>
                <a:cs typeface="Tahoma" panose="020B0604030504040204" pitchFamily="34" charset="0"/>
              </a:rPr>
              <a:t>của</a:t>
            </a:r>
            <a:r>
              <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B0F0"/>
                </a:solidFill>
                <a:latin typeface="Tahoma" panose="020B0604030504040204" pitchFamily="34" charset="0"/>
                <a:ea typeface="Tahoma" panose="020B0604030504040204" pitchFamily="34" charset="0"/>
                <a:cs typeface="Tahoma" panose="020B0604030504040204" pitchFamily="34" charset="0"/>
              </a:rPr>
              <a:t>nguyên</a:t>
            </a:r>
            <a:r>
              <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B0F0"/>
                </a:solidFill>
                <a:latin typeface="Tahoma" panose="020B0604030504040204" pitchFamily="34" charset="0"/>
                <a:ea typeface="Tahoma" panose="020B0604030504040204" pitchFamily="34" charset="0"/>
                <a:cs typeface="Tahoma" panose="020B0604030504040204" pitchFamily="34" charset="0"/>
              </a:rPr>
              <a:t>tử</a:t>
            </a:r>
            <a:r>
              <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B0F0"/>
                </a:solidFill>
                <a:latin typeface="Tahoma" panose="020B0604030504040204" pitchFamily="34" charset="0"/>
                <a:ea typeface="Tahoma" panose="020B0604030504040204" pitchFamily="34" charset="0"/>
                <a:cs typeface="Tahoma" panose="020B0604030504040204" pitchFamily="34" charset="0"/>
              </a:rPr>
              <a:t>cơ</a:t>
            </a:r>
            <a:r>
              <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B0F0"/>
                </a:solidFill>
                <a:latin typeface="Tahoma" panose="020B0604030504040204" pitchFamily="34" charset="0"/>
                <a:ea typeface="Tahoma" panose="020B0604030504040204" pitchFamily="34" charset="0"/>
                <a:cs typeface="Tahoma" panose="020B0604030504040204" pitchFamily="34" charset="0"/>
              </a:rPr>
              <a:t>chế</a:t>
            </a:r>
            <a:r>
              <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B0F0"/>
                </a:solidFill>
                <a:latin typeface="Tahoma" panose="020B0604030504040204" pitchFamily="34" charset="0"/>
                <a:ea typeface="Tahoma" panose="020B0604030504040204" pitchFamily="34" charset="0"/>
                <a:cs typeface="Tahoma" panose="020B0604030504040204" pitchFamily="34" charset="0"/>
              </a:rPr>
              <a:t>hấp</a:t>
            </a:r>
            <a:r>
              <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B0F0"/>
                </a:solidFill>
                <a:latin typeface="Tahoma" panose="020B0604030504040204" pitchFamily="34" charset="0"/>
                <a:ea typeface="Tahoma" panose="020B0604030504040204" pitchFamily="34" charset="0"/>
                <a:cs typeface="Tahoma" panose="020B0604030504040204" pitchFamily="34" charset="0"/>
              </a:rPr>
              <a:t>thụ</a:t>
            </a:r>
            <a:r>
              <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B0F0"/>
                </a:solidFill>
                <a:latin typeface="Tahoma" panose="020B0604030504040204" pitchFamily="34" charset="0"/>
                <a:ea typeface="Tahoma" panose="020B0604030504040204" pitchFamily="34" charset="0"/>
                <a:cs typeface="Tahoma" panose="020B0604030504040204" pitchFamily="34" charset="0"/>
              </a:rPr>
              <a:t>và</a:t>
            </a:r>
            <a:r>
              <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B0F0"/>
                </a:solidFill>
                <a:latin typeface="Tahoma" panose="020B0604030504040204" pitchFamily="34" charset="0"/>
                <a:ea typeface="Tahoma" panose="020B0604030504040204" pitchFamily="34" charset="0"/>
                <a:cs typeface="Tahoma" panose="020B0604030504040204" pitchFamily="34" charset="0"/>
              </a:rPr>
              <a:t>phát</a:t>
            </a:r>
            <a:r>
              <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B0F0"/>
                </a:solidFill>
                <a:latin typeface="Tahoma" panose="020B0604030504040204" pitchFamily="34" charset="0"/>
                <a:ea typeface="Tahoma" panose="020B0604030504040204" pitchFamily="34" charset="0"/>
                <a:cs typeface="Tahoma" panose="020B0604030504040204" pitchFamily="34" charset="0"/>
              </a:rPr>
              <a:t>xạ</a:t>
            </a:r>
            <a:r>
              <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B0F0"/>
                </a:solidFill>
                <a:latin typeface="Tahoma" panose="020B0604030504040204" pitchFamily="34" charset="0"/>
                <a:ea typeface="Tahoma" panose="020B0604030504040204" pitchFamily="34" charset="0"/>
                <a:cs typeface="Tahoma" panose="020B0604030504040204" pitchFamily="34" charset="0"/>
              </a:rPr>
              <a:t>năng</a:t>
            </a:r>
            <a:r>
              <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B0F0"/>
                </a:solidFill>
                <a:latin typeface="Tahoma" panose="020B0604030504040204" pitchFamily="34" charset="0"/>
                <a:ea typeface="Tahoma" panose="020B0604030504040204" pitchFamily="34" charset="0"/>
                <a:cs typeface="Tahoma" panose="020B0604030504040204" pitchFamily="34" charset="0"/>
              </a:rPr>
              <a:t>lượng</a:t>
            </a:r>
            <a:r>
              <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B0F0"/>
                </a:solidFill>
                <a:latin typeface="Tahoma" panose="020B0604030504040204" pitchFamily="34" charset="0"/>
                <a:ea typeface="Tahoma" panose="020B0604030504040204" pitchFamily="34" charset="0"/>
                <a:cs typeface="Tahoma" panose="020B0604030504040204" pitchFamily="34" charset="0"/>
              </a:rPr>
              <a:t>của</a:t>
            </a:r>
            <a:r>
              <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B0F0"/>
                </a:solidFill>
                <a:latin typeface="Tahoma" panose="020B0604030504040204" pitchFamily="34" charset="0"/>
                <a:ea typeface="Tahoma" panose="020B0604030504040204" pitchFamily="34" charset="0"/>
                <a:cs typeface="Tahoma" panose="020B0604030504040204" pitchFamily="34" charset="0"/>
              </a:rPr>
              <a:t>nguyên</a:t>
            </a:r>
            <a:r>
              <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B0F0"/>
                </a:solidFill>
                <a:latin typeface="Tahoma" panose="020B0604030504040204" pitchFamily="34" charset="0"/>
                <a:ea typeface="Tahoma" panose="020B0604030504040204" pitchFamily="34" charset="0"/>
                <a:cs typeface="Tahoma" panose="020B0604030504040204" pitchFamily="34" charset="0"/>
              </a:rPr>
              <a:t>tử</a:t>
            </a:r>
            <a:r>
              <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B0F0"/>
                </a:solidFill>
                <a:latin typeface="Tahoma" panose="020B0604030504040204" pitchFamily="34" charset="0"/>
                <a:ea typeface="Tahoma" panose="020B0604030504040204" pitchFamily="34" charset="0"/>
                <a:cs typeface="Tahoma" panose="020B0604030504040204" pitchFamily="34" charset="0"/>
              </a:rPr>
              <a:t>là</a:t>
            </a:r>
            <a:r>
              <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B0F0"/>
                </a:solidFill>
                <a:latin typeface="Tahoma" panose="020B0604030504040204" pitchFamily="34" charset="0"/>
                <a:ea typeface="Tahoma" panose="020B0604030504040204" pitchFamily="34" charset="0"/>
                <a:cs typeface="Tahoma" panose="020B0604030504040204" pitchFamily="34" charset="0"/>
              </a:rPr>
              <a:t>nội</a:t>
            </a:r>
            <a:r>
              <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rPr>
              <a:t> dung </a:t>
            </a:r>
            <a:r>
              <a:rPr lang="en-US" sz="2000" b="1" dirty="0" err="1">
                <a:solidFill>
                  <a:srgbClr val="00B0F0"/>
                </a:solidFill>
                <a:latin typeface="Tahoma" panose="020B0604030504040204" pitchFamily="34" charset="0"/>
                <a:ea typeface="Tahoma" panose="020B0604030504040204" pitchFamily="34" charset="0"/>
                <a:cs typeface="Tahoma" panose="020B0604030504040204" pitchFamily="34" charset="0"/>
              </a:rPr>
              <a:t>mới</a:t>
            </a:r>
            <a:r>
              <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B0F0"/>
                </a:solidFill>
                <a:latin typeface="Tahoma" panose="020B0604030504040204" pitchFamily="34" charset="0"/>
                <a:ea typeface="Tahoma" panose="020B0604030504040204" pitchFamily="34" charset="0"/>
                <a:cs typeface="Tahoma" panose="020B0604030504040204" pitchFamily="34" charset="0"/>
              </a:rPr>
              <a:t>đưa</a:t>
            </a:r>
            <a:r>
              <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B0F0"/>
                </a:solidFill>
                <a:latin typeface="Tahoma" panose="020B0604030504040204" pitchFamily="34" charset="0"/>
                <a:ea typeface="Tahoma" panose="020B0604030504040204" pitchFamily="34" charset="0"/>
                <a:cs typeface="Tahoma" panose="020B0604030504040204" pitchFamily="34" charset="0"/>
              </a:rPr>
              <a:t>vào</a:t>
            </a:r>
            <a:r>
              <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B0F0"/>
                </a:solidFill>
                <a:latin typeface="Tahoma" panose="020B0604030504040204" pitchFamily="34" charset="0"/>
                <a:ea typeface="Tahoma" panose="020B0604030504040204" pitchFamily="34" charset="0"/>
                <a:cs typeface="Tahoma" panose="020B0604030504040204" pitchFamily="34" charset="0"/>
              </a:rPr>
              <a:t>giúp</a:t>
            </a:r>
            <a:r>
              <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rPr>
              <a:t>: </a:t>
            </a:r>
          </a:p>
          <a:p>
            <a:pPr algn="just">
              <a:lnSpc>
                <a:spcPct val="150000"/>
              </a:lnSpc>
              <a:spcBef>
                <a:spcPts val="200"/>
              </a:spcBef>
              <a:spcAft>
                <a:spcPts val="200"/>
              </a:spcAft>
            </a:pPr>
            <a:r>
              <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B0F0"/>
                </a:solidFill>
                <a:latin typeface="Tahoma" panose="020B0604030504040204" pitchFamily="34" charset="0"/>
                <a:ea typeface="Tahoma" panose="020B0604030504040204" pitchFamily="34" charset="0"/>
                <a:cs typeface="Tahoma" panose="020B0604030504040204" pitchFamily="34" charset="0"/>
              </a:rPr>
              <a:t>Giải</a:t>
            </a:r>
            <a:r>
              <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B0F0"/>
                </a:solidFill>
                <a:latin typeface="Tahoma" panose="020B0604030504040204" pitchFamily="34" charset="0"/>
                <a:ea typeface="Tahoma" panose="020B0604030504040204" pitchFamily="34" charset="0"/>
                <a:cs typeface="Tahoma" panose="020B0604030504040204" pitchFamily="34" charset="0"/>
              </a:rPr>
              <a:t>thích</a:t>
            </a:r>
            <a:r>
              <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B0F0"/>
                </a:solidFill>
                <a:latin typeface="Tahoma" panose="020B0604030504040204" pitchFamily="34" charset="0"/>
                <a:ea typeface="Tahoma" panose="020B0604030504040204" pitchFamily="34" charset="0"/>
                <a:cs typeface="Tahoma" panose="020B0604030504040204" pitchFamily="34" charset="0"/>
              </a:rPr>
              <a:t>sự</a:t>
            </a:r>
            <a:r>
              <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B0F0"/>
                </a:solidFill>
                <a:latin typeface="Tahoma" panose="020B0604030504040204" pitchFamily="34" charset="0"/>
                <a:ea typeface="Tahoma" panose="020B0604030504040204" pitchFamily="34" charset="0"/>
                <a:cs typeface="Tahoma" panose="020B0604030504040204" pitchFamily="34" charset="0"/>
              </a:rPr>
              <a:t>hình</a:t>
            </a:r>
            <a:r>
              <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B0F0"/>
                </a:solidFill>
                <a:latin typeface="Tahoma" panose="020B0604030504040204" pitchFamily="34" charset="0"/>
                <a:ea typeface="Tahoma" panose="020B0604030504040204" pitchFamily="34" charset="0"/>
                <a:cs typeface="Tahoma" panose="020B0604030504040204" pitchFamily="34" charset="0"/>
              </a:rPr>
              <a:t>thành</a:t>
            </a:r>
            <a:r>
              <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B0F0"/>
                </a:solidFill>
                <a:latin typeface="Tahoma" panose="020B0604030504040204" pitchFamily="34" charset="0"/>
                <a:ea typeface="Tahoma" panose="020B0604030504040204" pitchFamily="34" charset="0"/>
                <a:cs typeface="Tahoma" panose="020B0604030504040204" pitchFamily="34" charset="0"/>
              </a:rPr>
              <a:t>các</a:t>
            </a:r>
            <a:r>
              <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B0F0"/>
                </a:solidFill>
                <a:latin typeface="Tahoma" panose="020B0604030504040204" pitchFamily="34" charset="0"/>
                <a:ea typeface="Tahoma" panose="020B0604030504040204" pitchFamily="34" charset="0"/>
                <a:cs typeface="Tahoma" panose="020B0604030504040204" pitchFamily="34" charset="0"/>
              </a:rPr>
              <a:t>vạch</a:t>
            </a:r>
            <a:r>
              <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B0F0"/>
                </a:solidFill>
                <a:latin typeface="Tahoma" panose="020B0604030504040204" pitchFamily="34" charset="0"/>
                <a:ea typeface="Tahoma" panose="020B0604030504040204" pitchFamily="34" charset="0"/>
                <a:cs typeface="Tahoma" panose="020B0604030504040204" pitchFamily="34" charset="0"/>
              </a:rPr>
              <a:t>quang</a:t>
            </a:r>
            <a:r>
              <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B0F0"/>
                </a:solidFill>
                <a:latin typeface="Tahoma" panose="020B0604030504040204" pitchFamily="34" charset="0"/>
                <a:ea typeface="Tahoma" panose="020B0604030504040204" pitchFamily="34" charset="0"/>
                <a:cs typeface="Tahoma" panose="020B0604030504040204" pitchFamily="34" charset="0"/>
              </a:rPr>
              <a:t>phổ</a:t>
            </a:r>
            <a:r>
              <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rPr>
              <a:t>. </a:t>
            </a:r>
          </a:p>
          <a:p>
            <a:pPr algn="just">
              <a:lnSpc>
                <a:spcPct val="150000"/>
              </a:lnSpc>
              <a:spcBef>
                <a:spcPts val="200"/>
              </a:spcBef>
              <a:spcAft>
                <a:spcPts val="200"/>
              </a:spcAft>
            </a:pPr>
            <a:r>
              <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rPr>
              <a:t>+ So </a:t>
            </a:r>
            <a:r>
              <a:rPr lang="en-US" sz="2000" b="1" dirty="0" err="1">
                <a:solidFill>
                  <a:srgbClr val="00B0F0"/>
                </a:solidFill>
                <a:latin typeface="Tahoma" panose="020B0604030504040204" pitchFamily="34" charset="0"/>
                <a:ea typeface="Tahoma" panose="020B0604030504040204" pitchFamily="34" charset="0"/>
                <a:cs typeface="Tahoma" panose="020B0604030504040204" pitchFamily="34" charset="0"/>
              </a:rPr>
              <a:t>sánh</a:t>
            </a:r>
            <a:r>
              <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B0F0"/>
                </a:solidFill>
                <a:latin typeface="Tahoma" panose="020B0604030504040204" pitchFamily="34" charset="0"/>
                <a:ea typeface="Tahoma" panose="020B0604030504040204" pitchFamily="34" charset="0"/>
                <a:cs typeface="Tahoma" panose="020B0604030504040204" pitchFamily="34" charset="0"/>
              </a:rPr>
              <a:t>quang</a:t>
            </a:r>
            <a:r>
              <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B0F0"/>
                </a:solidFill>
                <a:latin typeface="Tahoma" panose="020B0604030504040204" pitchFamily="34" charset="0"/>
                <a:ea typeface="Tahoma" panose="020B0604030504040204" pitchFamily="34" charset="0"/>
                <a:cs typeface="Tahoma" panose="020B0604030504040204" pitchFamily="34" charset="0"/>
              </a:rPr>
              <a:t>phổ</a:t>
            </a:r>
            <a:r>
              <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B0F0"/>
                </a:solidFill>
                <a:latin typeface="Tahoma" panose="020B0604030504040204" pitchFamily="34" charset="0"/>
                <a:ea typeface="Tahoma" panose="020B0604030504040204" pitchFamily="34" charset="0"/>
                <a:cs typeface="Tahoma" panose="020B0604030504040204" pitchFamily="34" charset="0"/>
              </a:rPr>
              <a:t>vạch</a:t>
            </a:r>
            <a:r>
              <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B0F0"/>
                </a:solidFill>
                <a:latin typeface="Tahoma" panose="020B0604030504040204" pitchFamily="34" charset="0"/>
                <a:ea typeface="Tahoma" panose="020B0604030504040204" pitchFamily="34" charset="0"/>
                <a:cs typeface="Tahoma" panose="020B0604030504040204" pitchFamily="34" charset="0"/>
              </a:rPr>
              <a:t>hấp</a:t>
            </a:r>
            <a:r>
              <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B0F0"/>
                </a:solidFill>
                <a:latin typeface="Tahoma" panose="020B0604030504040204" pitchFamily="34" charset="0"/>
                <a:ea typeface="Tahoma" panose="020B0604030504040204" pitchFamily="34" charset="0"/>
                <a:cs typeface="Tahoma" panose="020B0604030504040204" pitchFamily="34" charset="0"/>
              </a:rPr>
              <a:t>thụ</a:t>
            </a:r>
            <a:r>
              <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B0F0"/>
                </a:solidFill>
                <a:latin typeface="Tahoma" panose="020B0604030504040204" pitchFamily="34" charset="0"/>
                <a:ea typeface="Tahoma" panose="020B0604030504040204" pitchFamily="34" charset="0"/>
                <a:cs typeface="Tahoma" panose="020B0604030504040204" pitchFamily="34" charset="0"/>
              </a:rPr>
              <a:t>và</a:t>
            </a:r>
            <a:r>
              <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B0F0"/>
                </a:solidFill>
                <a:latin typeface="Tahoma" panose="020B0604030504040204" pitchFamily="34" charset="0"/>
                <a:ea typeface="Tahoma" panose="020B0604030504040204" pitchFamily="34" charset="0"/>
                <a:cs typeface="Tahoma" panose="020B0604030504040204" pitchFamily="34" charset="0"/>
              </a:rPr>
              <a:t>quang</a:t>
            </a:r>
            <a:r>
              <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B0F0"/>
                </a:solidFill>
                <a:latin typeface="Tahoma" panose="020B0604030504040204" pitchFamily="34" charset="0"/>
                <a:ea typeface="Tahoma" panose="020B0604030504040204" pitchFamily="34" charset="0"/>
                <a:cs typeface="Tahoma" panose="020B0604030504040204" pitchFamily="34" charset="0"/>
              </a:rPr>
              <a:t>phổ</a:t>
            </a:r>
            <a:r>
              <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B0F0"/>
                </a:solidFill>
                <a:latin typeface="Tahoma" panose="020B0604030504040204" pitchFamily="34" charset="0"/>
                <a:ea typeface="Tahoma" panose="020B0604030504040204" pitchFamily="34" charset="0"/>
                <a:cs typeface="Tahoma" panose="020B0604030504040204" pitchFamily="34" charset="0"/>
              </a:rPr>
              <a:t>vạch</a:t>
            </a:r>
            <a:r>
              <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B0F0"/>
                </a:solidFill>
                <a:latin typeface="Tahoma" panose="020B0604030504040204" pitchFamily="34" charset="0"/>
                <a:ea typeface="Tahoma" panose="020B0604030504040204" pitchFamily="34" charset="0"/>
                <a:cs typeface="Tahoma" panose="020B0604030504040204" pitchFamily="34" charset="0"/>
              </a:rPr>
              <a:t>phát</a:t>
            </a:r>
            <a:r>
              <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B0F0"/>
                </a:solidFill>
                <a:latin typeface="Tahoma" panose="020B0604030504040204" pitchFamily="34" charset="0"/>
                <a:ea typeface="Tahoma" panose="020B0604030504040204" pitchFamily="34" charset="0"/>
                <a:cs typeface="Tahoma" panose="020B0604030504040204" pitchFamily="34" charset="0"/>
              </a:rPr>
              <a:t>xạ</a:t>
            </a:r>
            <a:r>
              <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B0F0"/>
                </a:solidFill>
                <a:latin typeface="Tahoma" panose="020B0604030504040204" pitchFamily="34" charset="0"/>
                <a:ea typeface="Tahoma" panose="020B0604030504040204" pitchFamily="34" charset="0"/>
                <a:cs typeface="Tahoma" panose="020B0604030504040204" pitchFamily="34" charset="0"/>
              </a:rPr>
              <a:t>của</a:t>
            </a:r>
            <a:r>
              <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B0F0"/>
                </a:solidFill>
                <a:latin typeface="Tahoma" panose="020B0604030504040204" pitchFamily="34" charset="0"/>
                <a:ea typeface="Tahoma" panose="020B0604030504040204" pitchFamily="34" charset="0"/>
                <a:cs typeface="Tahoma" panose="020B0604030504040204" pitchFamily="34" charset="0"/>
              </a:rPr>
              <a:t>cùng</a:t>
            </a:r>
            <a:r>
              <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B0F0"/>
                </a:solidFill>
                <a:latin typeface="Tahoma" panose="020B0604030504040204" pitchFamily="34" charset="0"/>
                <a:ea typeface="Tahoma" panose="020B0604030504040204" pitchFamily="34" charset="0"/>
                <a:cs typeface="Tahoma" panose="020B0604030504040204" pitchFamily="34" charset="0"/>
              </a:rPr>
              <a:t>một</a:t>
            </a:r>
            <a:r>
              <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B0F0"/>
                </a:solidFill>
                <a:latin typeface="Tahoma" panose="020B0604030504040204" pitchFamily="34" charset="0"/>
                <a:ea typeface="Tahoma" panose="020B0604030504040204" pitchFamily="34" charset="0"/>
                <a:cs typeface="Tahoma" panose="020B0604030504040204" pitchFamily="34" charset="0"/>
              </a:rPr>
              <a:t>chất</a:t>
            </a:r>
            <a:r>
              <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rPr>
              <a:t>.</a:t>
            </a:r>
          </a:p>
          <a:p>
            <a:pPr algn="just">
              <a:lnSpc>
                <a:spcPct val="150000"/>
              </a:lnSpc>
              <a:spcBef>
                <a:spcPts val="200"/>
              </a:spcBef>
              <a:spcAft>
                <a:spcPts val="200"/>
              </a:spcAft>
            </a:pPr>
            <a:r>
              <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B0F0"/>
                </a:solidFill>
                <a:latin typeface="Tahoma" panose="020B0604030504040204" pitchFamily="34" charset="0"/>
                <a:ea typeface="Tahoma" panose="020B0604030504040204" pitchFamily="34" charset="0"/>
                <a:cs typeface="Tahoma" panose="020B0604030504040204" pitchFamily="34" charset="0"/>
              </a:rPr>
              <a:t>Xác</a:t>
            </a:r>
            <a:r>
              <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B0F0"/>
                </a:solidFill>
                <a:latin typeface="Tahoma" panose="020B0604030504040204" pitchFamily="34" charset="0"/>
                <a:ea typeface="Tahoma" panose="020B0604030504040204" pitchFamily="34" charset="0"/>
                <a:cs typeface="Tahoma" panose="020B0604030504040204" pitchFamily="34" charset="0"/>
              </a:rPr>
              <a:t>định</a:t>
            </a:r>
            <a:r>
              <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B0F0"/>
                </a:solidFill>
                <a:latin typeface="Tahoma" panose="020B0604030504040204" pitchFamily="34" charset="0"/>
                <a:ea typeface="Tahoma" panose="020B0604030504040204" pitchFamily="34" charset="0"/>
                <a:cs typeface="Tahoma" panose="020B0604030504040204" pitchFamily="34" charset="0"/>
              </a:rPr>
              <a:t>thành</a:t>
            </a:r>
            <a:r>
              <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B0F0"/>
                </a:solidFill>
                <a:latin typeface="Tahoma" panose="020B0604030504040204" pitchFamily="34" charset="0"/>
                <a:ea typeface="Tahoma" panose="020B0604030504040204" pitchFamily="34" charset="0"/>
                <a:cs typeface="Tahoma" panose="020B0604030504040204" pitchFamily="34" charset="0"/>
              </a:rPr>
              <a:t>phần</a:t>
            </a:r>
            <a:r>
              <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B0F0"/>
                </a:solidFill>
                <a:latin typeface="Tahoma" panose="020B0604030504040204" pitchFamily="34" charset="0"/>
                <a:ea typeface="Tahoma" panose="020B0604030504040204" pitchFamily="34" charset="0"/>
                <a:cs typeface="Tahoma" panose="020B0604030504040204" pitchFamily="34" charset="0"/>
              </a:rPr>
              <a:t>cấu</a:t>
            </a:r>
            <a:r>
              <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B0F0"/>
                </a:solidFill>
                <a:latin typeface="Tahoma" panose="020B0604030504040204" pitchFamily="34" charset="0"/>
                <a:ea typeface="Tahoma" panose="020B0604030504040204" pitchFamily="34" charset="0"/>
                <a:cs typeface="Tahoma" panose="020B0604030504040204" pitchFamily="34" charset="0"/>
              </a:rPr>
              <a:t>tạo</a:t>
            </a:r>
            <a:r>
              <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B0F0"/>
                </a:solidFill>
                <a:latin typeface="Tahoma" panose="020B0604030504040204" pitchFamily="34" charset="0"/>
                <a:ea typeface="Tahoma" panose="020B0604030504040204" pitchFamily="34" charset="0"/>
                <a:cs typeface="Tahoma" panose="020B0604030504040204" pitchFamily="34" charset="0"/>
              </a:rPr>
              <a:t>của</a:t>
            </a:r>
            <a:r>
              <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B0F0"/>
                </a:solidFill>
                <a:latin typeface="Tahoma" panose="020B0604030504040204" pitchFamily="34" charset="0"/>
                <a:ea typeface="Tahoma" panose="020B0604030504040204" pitchFamily="34" charset="0"/>
                <a:cs typeface="Tahoma" panose="020B0604030504040204" pitchFamily="34" charset="0"/>
              </a:rPr>
              <a:t>các</a:t>
            </a:r>
            <a:r>
              <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B0F0"/>
                </a:solidFill>
                <a:latin typeface="Tahoma" panose="020B0604030504040204" pitchFamily="34" charset="0"/>
                <a:ea typeface="Tahoma" panose="020B0604030504040204" pitchFamily="34" charset="0"/>
                <a:cs typeface="Tahoma" panose="020B0604030504040204" pitchFamily="34" charset="0"/>
              </a:rPr>
              <a:t>vật</a:t>
            </a:r>
            <a:endPar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endParaRPr>
          </a:p>
        </p:txBody>
      </p:sp>
      <p:sp>
        <p:nvSpPr>
          <p:cNvPr id="10" name="Rectangle 9">
            <a:extLst>
              <a:ext uri="{FF2B5EF4-FFF2-40B4-BE49-F238E27FC236}">
                <a16:creationId xmlns:a16="http://schemas.microsoft.com/office/drawing/2014/main" id="{E5CCCF43-E359-8E41-9F9D-34530BA85786}"/>
              </a:ext>
            </a:extLst>
          </p:cNvPr>
          <p:cNvSpPr/>
          <p:nvPr/>
        </p:nvSpPr>
        <p:spPr>
          <a:xfrm>
            <a:off x="799212" y="2090988"/>
            <a:ext cx="6569775" cy="368306"/>
          </a:xfrm>
          <a:prstGeom prst="rect">
            <a:avLst/>
          </a:prstGeom>
        </p:spPr>
        <p:txBody>
          <a:bodyPr wrap="square">
            <a:spAutoFit/>
          </a:bodyPr>
          <a:lstStyle/>
          <a:p>
            <a:pPr>
              <a:lnSpc>
                <a:spcPct val="110000"/>
              </a:lnSpc>
              <a:spcAft>
                <a:spcPts val="800"/>
              </a:spcAft>
            </a:pPr>
            <a:r>
              <a:rPr lang="en-US" b="1" i="1" dirty="0" err="1">
                <a:solidFill>
                  <a:srgbClr val="0070C0"/>
                </a:solidFill>
                <a:latin typeface="Tahoma" panose="020B0604030504040204" pitchFamily="34" charset="0"/>
                <a:ea typeface="Tahoma" panose="020B0604030504040204" pitchFamily="34" charset="0"/>
                <a:cs typeface="Tahoma" panose="020B0604030504040204" pitchFamily="34" charset="0"/>
              </a:rPr>
              <a:t>Bài</a:t>
            </a:r>
            <a:r>
              <a:rPr lang="en-US" b="1" i="1" dirty="0">
                <a:solidFill>
                  <a:srgbClr val="0070C0"/>
                </a:solidFill>
                <a:latin typeface="Tahoma" panose="020B0604030504040204" pitchFamily="34" charset="0"/>
                <a:ea typeface="Tahoma" panose="020B0604030504040204" pitchFamily="34" charset="0"/>
                <a:cs typeface="Tahoma" panose="020B0604030504040204" pitchFamily="34" charset="0"/>
              </a:rPr>
              <a:t> 11. Quang </a:t>
            </a:r>
            <a:r>
              <a:rPr lang="en-US" b="1" i="1" dirty="0" err="1">
                <a:solidFill>
                  <a:srgbClr val="0070C0"/>
                </a:solidFill>
                <a:latin typeface="Tahoma" panose="020B0604030504040204" pitchFamily="34" charset="0"/>
                <a:ea typeface="Tahoma" panose="020B0604030504040204" pitchFamily="34" charset="0"/>
                <a:cs typeface="Tahoma" panose="020B0604030504040204" pitchFamily="34" charset="0"/>
              </a:rPr>
              <a:t>phổ</a:t>
            </a:r>
            <a:r>
              <a:rPr lang="en-US" b="1" i="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0070C0"/>
                </a:solidFill>
                <a:latin typeface="Tahoma" panose="020B0604030504040204" pitchFamily="34" charset="0"/>
                <a:ea typeface="Tahoma" panose="020B0604030504040204" pitchFamily="34" charset="0"/>
                <a:cs typeface="Tahoma" panose="020B0604030504040204" pitchFamily="34" charset="0"/>
              </a:rPr>
              <a:t>vạch</a:t>
            </a:r>
            <a:r>
              <a:rPr lang="en-US" b="1" i="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0070C0"/>
                </a:solidFill>
                <a:latin typeface="Tahoma" panose="020B0604030504040204" pitchFamily="34" charset="0"/>
                <a:ea typeface="Tahoma" panose="020B0604030504040204" pitchFamily="34" charset="0"/>
                <a:cs typeface="Tahoma" panose="020B0604030504040204" pitchFamily="34" charset="0"/>
              </a:rPr>
              <a:t>của</a:t>
            </a:r>
            <a:r>
              <a:rPr lang="en-US" b="1" i="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0070C0"/>
                </a:solidFill>
                <a:latin typeface="Tahoma" panose="020B0604030504040204" pitchFamily="34" charset="0"/>
                <a:ea typeface="Tahoma" panose="020B0604030504040204" pitchFamily="34" charset="0"/>
                <a:cs typeface="Tahoma" panose="020B0604030504040204" pitchFamily="34" charset="0"/>
              </a:rPr>
              <a:t>nguyên</a:t>
            </a:r>
            <a:r>
              <a:rPr lang="en-US" b="1" i="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0070C0"/>
                </a:solidFill>
                <a:latin typeface="Tahoma" panose="020B0604030504040204" pitchFamily="34" charset="0"/>
                <a:ea typeface="Tahoma" panose="020B0604030504040204" pitchFamily="34" charset="0"/>
                <a:cs typeface="Tahoma" panose="020B0604030504040204" pitchFamily="34" charset="0"/>
              </a:rPr>
              <a:t>tử</a:t>
            </a:r>
            <a:endParaRPr lang="en-US" b="1" i="1"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11" name="Rectangle 10">
            <a:extLst>
              <a:ext uri="{FF2B5EF4-FFF2-40B4-BE49-F238E27FC236}">
                <a16:creationId xmlns:a16="http://schemas.microsoft.com/office/drawing/2014/main" id="{3D76E4D4-DBF2-167B-46E1-97AF31AC959F}"/>
              </a:ext>
            </a:extLst>
          </p:cNvPr>
          <p:cNvSpPr/>
          <p:nvPr/>
        </p:nvSpPr>
        <p:spPr>
          <a:xfrm>
            <a:off x="916894" y="808660"/>
            <a:ext cx="9523761" cy="523220"/>
          </a:xfrm>
          <a:prstGeom prst="rect">
            <a:avLst/>
          </a:prstGeom>
        </p:spPr>
        <p:txBody>
          <a:bodyPr wrap="none">
            <a:spAutoFit/>
          </a:bodyPr>
          <a:lstStyle/>
          <a:p>
            <a:pPr fontAlgn="ctr">
              <a:lnSpc>
                <a:spcPct val="100000"/>
              </a:lnSpc>
              <a:buNone/>
              <a:defRPr/>
            </a:pPr>
            <a:r>
              <a:rPr lang="en-US" altLang="en-US" sz="2800" b="1" dirty="0">
                <a:solidFill>
                  <a:srgbClr val="00B050"/>
                </a:solidFill>
                <a:latin typeface="Tahoma" panose="020B0604030504040204" pitchFamily="34" charset="0"/>
                <a:ea typeface="Tahoma" panose="020B0604030504040204" pitchFamily="34" charset="0"/>
                <a:cs typeface="Tahoma" panose="020B0604030504040204" pitchFamily="34" charset="0"/>
              </a:rPr>
              <a:t>VI. MỘT SỐ LƯU Ý ĐỐI VỚI SGK VÀ CĐHT VẬT LÍ 12</a:t>
            </a:r>
          </a:p>
        </p:txBody>
      </p:sp>
    </p:spTree>
    <p:extLst>
      <p:ext uri="{BB962C8B-B14F-4D97-AF65-F5344CB8AC3E}">
        <p14:creationId xmlns:p14="http://schemas.microsoft.com/office/powerpoint/2010/main" val="4149963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602958-D88B-5095-4F1F-C8D1E720F76C}"/>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6F280C37-132A-BBF9-0022-D88545F6B0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665" y="0"/>
            <a:ext cx="12205665" cy="6858000"/>
          </a:xfrm>
          <a:prstGeom prst="rect">
            <a:avLst/>
          </a:prstGeom>
        </p:spPr>
      </p:pic>
      <p:pic>
        <p:nvPicPr>
          <p:cNvPr id="5" name="Picture 4">
            <a:extLst>
              <a:ext uri="{FF2B5EF4-FFF2-40B4-BE49-F238E27FC236}">
                <a16:creationId xmlns:a16="http://schemas.microsoft.com/office/drawing/2014/main" id="{C7E3A02F-E8AA-68C3-26DD-71520CACCEA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1596" y="357585"/>
            <a:ext cx="2273924" cy="420082"/>
          </a:xfrm>
          <a:prstGeom prst="rect">
            <a:avLst/>
          </a:prstGeom>
        </p:spPr>
      </p:pic>
      <p:pic>
        <p:nvPicPr>
          <p:cNvPr id="3" name="Picture 2">
            <a:extLst>
              <a:ext uri="{FF2B5EF4-FFF2-40B4-BE49-F238E27FC236}">
                <a16:creationId xmlns:a16="http://schemas.microsoft.com/office/drawing/2014/main" id="{83D6A89D-360B-3B01-499B-D378403137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53692" y="229027"/>
            <a:ext cx="1326712" cy="1097280"/>
          </a:xfrm>
          <a:prstGeom prst="rect">
            <a:avLst/>
          </a:prstGeom>
        </p:spPr>
      </p:pic>
      <p:sp>
        <p:nvSpPr>
          <p:cNvPr id="2" name="Rectangle 1">
            <a:extLst>
              <a:ext uri="{FF2B5EF4-FFF2-40B4-BE49-F238E27FC236}">
                <a16:creationId xmlns:a16="http://schemas.microsoft.com/office/drawing/2014/main" id="{5E40D37D-8388-8382-26F7-B144E55F0C91}"/>
              </a:ext>
            </a:extLst>
          </p:cNvPr>
          <p:cNvSpPr/>
          <p:nvPr/>
        </p:nvSpPr>
        <p:spPr>
          <a:xfrm>
            <a:off x="799212" y="1386272"/>
            <a:ext cx="5610552" cy="400110"/>
          </a:xfrm>
          <a:prstGeom prst="rect">
            <a:avLst/>
          </a:prstGeom>
        </p:spPr>
        <p:txBody>
          <a:bodyPr wrap="square">
            <a:spAutoFit/>
          </a:bodyPr>
          <a:lstStyle/>
          <a:p>
            <a:pPr algn="just"/>
            <a:r>
              <a:rPr lang="en-US" sz="2000" b="1" dirty="0">
                <a:solidFill>
                  <a:srgbClr val="FF0000"/>
                </a:solidFill>
                <a:latin typeface="Tahoma" panose="020B0604030504040204" pitchFamily="34" charset="0"/>
                <a:ea typeface="Tahoma" panose="020B0604030504040204" pitchFamily="34" charset="0"/>
                <a:cs typeface="Tahoma" panose="020B0604030504040204" pitchFamily="34" charset="0"/>
              </a:rPr>
              <a:t>CHUYÊN ĐỀ 3. VẬT LÍ LƯỢNG TỬ</a:t>
            </a:r>
          </a:p>
        </p:txBody>
      </p:sp>
      <p:sp>
        <p:nvSpPr>
          <p:cNvPr id="9" name="Rectangle 8">
            <a:extLst>
              <a:ext uri="{FF2B5EF4-FFF2-40B4-BE49-F238E27FC236}">
                <a16:creationId xmlns:a16="http://schemas.microsoft.com/office/drawing/2014/main" id="{855B9E50-AB66-A12C-2F9C-D02E6986B5CB}"/>
              </a:ext>
            </a:extLst>
          </p:cNvPr>
          <p:cNvSpPr/>
          <p:nvPr/>
        </p:nvSpPr>
        <p:spPr>
          <a:xfrm>
            <a:off x="799212" y="2364849"/>
            <a:ext cx="10881800" cy="3663823"/>
          </a:xfrm>
          <a:prstGeom prst="rect">
            <a:avLst/>
          </a:prstGeom>
        </p:spPr>
        <p:txBody>
          <a:bodyPr wrap="square">
            <a:spAutoFit/>
          </a:bodyPr>
          <a:lstStyle/>
          <a:p>
            <a:pPr algn="just">
              <a:lnSpc>
                <a:spcPct val="120000"/>
              </a:lnSpc>
              <a:spcAft>
                <a:spcPts val="800"/>
              </a:spcAft>
            </a:pPr>
            <a:r>
              <a:rPr lang="en-US" b="1" dirty="0" err="1">
                <a:solidFill>
                  <a:srgbClr val="00B0F0"/>
                </a:solidFill>
                <a:latin typeface="Tahoma" panose="020B0604030504040204" pitchFamily="34" charset="0"/>
                <a:ea typeface="Tahoma" panose="020B0604030504040204" pitchFamily="34" charset="0"/>
                <a:cs typeface="Tahoma" panose="020B0604030504040204" pitchFamily="34" charset="0"/>
              </a:rPr>
              <a:t>Vùng</a:t>
            </a:r>
            <a:r>
              <a:rPr lang="en-US"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B0F0"/>
                </a:solidFill>
                <a:latin typeface="Tahoma" panose="020B0604030504040204" pitchFamily="34" charset="0"/>
                <a:ea typeface="Tahoma" panose="020B0604030504040204" pitchFamily="34" charset="0"/>
                <a:cs typeface="Tahoma" panose="020B0604030504040204" pitchFamily="34" charset="0"/>
              </a:rPr>
              <a:t>năng</a:t>
            </a:r>
            <a:r>
              <a:rPr lang="en-US"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B0F0"/>
                </a:solidFill>
                <a:latin typeface="Tahoma" panose="020B0604030504040204" pitchFamily="34" charset="0"/>
                <a:ea typeface="Tahoma" panose="020B0604030504040204" pitchFamily="34" charset="0"/>
                <a:cs typeface="Tahoma" panose="020B0604030504040204" pitchFamily="34" charset="0"/>
              </a:rPr>
              <a:t>lượng</a:t>
            </a:r>
            <a:r>
              <a:rPr lang="en-US"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B0F0"/>
                </a:solidFill>
                <a:latin typeface="Tahoma" panose="020B0604030504040204" pitchFamily="34" charset="0"/>
                <a:ea typeface="Tahoma" panose="020B0604030504040204" pitchFamily="34" charset="0"/>
                <a:cs typeface="Tahoma" panose="020B0604030504040204" pitchFamily="34" charset="0"/>
              </a:rPr>
              <a:t>của</a:t>
            </a:r>
            <a:r>
              <a:rPr lang="en-US"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B0F0"/>
                </a:solidFill>
                <a:latin typeface="Tahoma" panose="020B0604030504040204" pitchFamily="34" charset="0"/>
                <a:ea typeface="Tahoma" panose="020B0604030504040204" pitchFamily="34" charset="0"/>
                <a:cs typeface="Tahoma" panose="020B0604030504040204" pitchFamily="34" charset="0"/>
              </a:rPr>
              <a:t>tinh</a:t>
            </a:r>
            <a:r>
              <a:rPr lang="en-US"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B0F0"/>
                </a:solidFill>
                <a:latin typeface="Tahoma" panose="020B0604030504040204" pitchFamily="34" charset="0"/>
                <a:ea typeface="Tahoma" panose="020B0604030504040204" pitchFamily="34" charset="0"/>
                <a:cs typeface="Tahoma" panose="020B0604030504040204" pitchFamily="34" charset="0"/>
              </a:rPr>
              <a:t>thể</a:t>
            </a:r>
            <a:r>
              <a:rPr lang="en-US"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B0F0"/>
                </a:solidFill>
                <a:latin typeface="Tahoma" panose="020B0604030504040204" pitchFamily="34" charset="0"/>
                <a:ea typeface="Tahoma" panose="020B0604030504040204" pitchFamily="34" charset="0"/>
                <a:cs typeface="Tahoma" panose="020B0604030504040204" pitchFamily="34" charset="0"/>
              </a:rPr>
              <a:t>chất</a:t>
            </a:r>
            <a:r>
              <a:rPr lang="en-US"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B0F0"/>
                </a:solidFill>
                <a:latin typeface="Tahoma" panose="020B0604030504040204" pitchFamily="34" charset="0"/>
                <a:ea typeface="Tahoma" panose="020B0604030504040204" pitchFamily="34" charset="0"/>
                <a:cs typeface="Tahoma" panose="020B0604030504040204" pitchFamily="34" charset="0"/>
              </a:rPr>
              <a:t>rắn</a:t>
            </a:r>
            <a:r>
              <a:rPr lang="en-US"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B0F0"/>
                </a:solidFill>
                <a:latin typeface="Tahoma" panose="020B0604030504040204" pitchFamily="34" charset="0"/>
                <a:ea typeface="Tahoma" panose="020B0604030504040204" pitchFamily="34" charset="0"/>
                <a:cs typeface="Tahoma" panose="020B0604030504040204" pitchFamily="34" charset="0"/>
              </a:rPr>
              <a:t>là</a:t>
            </a:r>
            <a:r>
              <a:rPr lang="en-US"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B0F0"/>
                </a:solidFill>
                <a:latin typeface="Tahoma" panose="020B0604030504040204" pitchFamily="34" charset="0"/>
                <a:ea typeface="Tahoma" panose="020B0604030504040204" pitchFamily="34" charset="0"/>
                <a:cs typeface="Tahoma" panose="020B0604030504040204" pitchFamily="34" charset="0"/>
              </a:rPr>
              <a:t>nội</a:t>
            </a:r>
            <a:r>
              <a:rPr lang="en-US" b="1" dirty="0">
                <a:solidFill>
                  <a:srgbClr val="00B0F0"/>
                </a:solidFill>
                <a:latin typeface="Tahoma" panose="020B0604030504040204" pitchFamily="34" charset="0"/>
                <a:ea typeface="Tahoma" panose="020B0604030504040204" pitchFamily="34" charset="0"/>
                <a:cs typeface="Tahoma" panose="020B0604030504040204" pitchFamily="34" charset="0"/>
              </a:rPr>
              <a:t> dung </a:t>
            </a:r>
            <a:r>
              <a:rPr lang="en-US" b="1" dirty="0" err="1">
                <a:solidFill>
                  <a:srgbClr val="00B0F0"/>
                </a:solidFill>
                <a:latin typeface="Tahoma" panose="020B0604030504040204" pitchFamily="34" charset="0"/>
                <a:ea typeface="Tahoma" panose="020B0604030504040204" pitchFamily="34" charset="0"/>
                <a:cs typeface="Tahoma" panose="020B0604030504040204" pitchFamily="34" charset="0"/>
              </a:rPr>
              <a:t>mới</a:t>
            </a:r>
            <a:r>
              <a:rPr lang="en-US"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B0F0"/>
                </a:solidFill>
                <a:latin typeface="Tahoma" panose="020B0604030504040204" pitchFamily="34" charset="0"/>
                <a:ea typeface="Tahoma" panose="020B0604030504040204" pitchFamily="34" charset="0"/>
                <a:cs typeface="Tahoma" panose="020B0604030504040204" pitchFamily="34" charset="0"/>
              </a:rPr>
              <a:t>được</a:t>
            </a:r>
            <a:r>
              <a:rPr lang="en-US"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B0F0"/>
                </a:solidFill>
                <a:latin typeface="Tahoma" panose="020B0604030504040204" pitchFamily="34" charset="0"/>
                <a:ea typeface="Tahoma" panose="020B0604030504040204" pitchFamily="34" charset="0"/>
                <a:cs typeface="Tahoma" panose="020B0604030504040204" pitchFamily="34" charset="0"/>
              </a:rPr>
              <a:t>đưa</a:t>
            </a:r>
            <a:r>
              <a:rPr lang="en-US"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B0F0"/>
                </a:solidFill>
                <a:latin typeface="Tahoma" panose="020B0604030504040204" pitchFamily="34" charset="0"/>
                <a:ea typeface="Tahoma" panose="020B0604030504040204" pitchFamily="34" charset="0"/>
                <a:cs typeface="Tahoma" panose="020B0604030504040204" pitchFamily="34" charset="0"/>
              </a:rPr>
              <a:t>vào</a:t>
            </a:r>
            <a:r>
              <a:rPr lang="en-US"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B0F0"/>
                </a:solidFill>
                <a:latin typeface="Tahoma" panose="020B0604030504040204" pitchFamily="34" charset="0"/>
                <a:ea typeface="Tahoma" panose="020B0604030504040204" pitchFamily="34" charset="0"/>
                <a:cs typeface="Tahoma" panose="020B0604030504040204" pitchFamily="34" charset="0"/>
              </a:rPr>
              <a:t>chương</a:t>
            </a:r>
            <a:r>
              <a:rPr lang="en-US"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B0F0"/>
                </a:solidFill>
                <a:latin typeface="Tahoma" panose="020B0604030504040204" pitchFamily="34" charset="0"/>
                <a:ea typeface="Tahoma" panose="020B0604030504040204" pitchFamily="34" charset="0"/>
                <a:cs typeface="Tahoma" panose="020B0604030504040204" pitchFamily="34" charset="0"/>
              </a:rPr>
              <a:t>trình</a:t>
            </a:r>
            <a:r>
              <a:rPr lang="en-US" b="1" dirty="0">
                <a:solidFill>
                  <a:srgbClr val="00B0F0"/>
                </a:solidFill>
                <a:latin typeface="Tahoma" panose="020B0604030504040204" pitchFamily="34" charset="0"/>
                <a:ea typeface="Tahoma" panose="020B0604030504040204" pitchFamily="34" charset="0"/>
                <a:cs typeface="Tahoma" panose="020B0604030504040204" pitchFamily="34" charset="0"/>
              </a:rPr>
              <a:t> 2018.</a:t>
            </a:r>
          </a:p>
          <a:p>
            <a:pPr algn="just">
              <a:lnSpc>
                <a:spcPct val="120000"/>
              </a:lnSpc>
              <a:spcAft>
                <a:spcPts val="800"/>
              </a:spcAft>
            </a:pPr>
            <a:r>
              <a:rPr lang="en-US" b="1" dirty="0" err="1">
                <a:solidFill>
                  <a:srgbClr val="00B0F0"/>
                </a:solidFill>
                <a:latin typeface="Tahoma" panose="020B0604030504040204" pitchFamily="34" charset="0"/>
                <a:ea typeface="Tahoma" panose="020B0604030504040204" pitchFamily="34" charset="0"/>
                <a:cs typeface="Tahoma" panose="020B0604030504040204" pitchFamily="34" charset="0"/>
              </a:rPr>
              <a:t>Vận</a:t>
            </a:r>
            <a:r>
              <a:rPr lang="en-US"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B0F0"/>
                </a:solidFill>
                <a:latin typeface="Tahoma" panose="020B0604030504040204" pitchFamily="34" charset="0"/>
                <a:ea typeface="Tahoma" panose="020B0604030504040204" pitchFamily="34" charset="0"/>
                <a:cs typeface="Tahoma" panose="020B0604030504040204" pitchFamily="34" charset="0"/>
              </a:rPr>
              <a:t>dụng</a:t>
            </a:r>
            <a:r>
              <a:rPr lang="en-US"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B0F0"/>
                </a:solidFill>
                <a:latin typeface="Tahoma" panose="020B0604030504040204" pitchFamily="34" charset="0"/>
                <a:ea typeface="Tahoma" panose="020B0604030504040204" pitchFamily="34" charset="0"/>
                <a:cs typeface="Tahoma" panose="020B0604030504040204" pitchFamily="34" charset="0"/>
              </a:rPr>
              <a:t>kiến</a:t>
            </a:r>
            <a:r>
              <a:rPr lang="en-US"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B0F0"/>
                </a:solidFill>
                <a:latin typeface="Tahoma" panose="020B0604030504040204" pitchFamily="34" charset="0"/>
                <a:ea typeface="Tahoma" panose="020B0604030504040204" pitchFamily="34" charset="0"/>
                <a:cs typeface="Tahoma" panose="020B0604030504040204" pitchFamily="34" charset="0"/>
              </a:rPr>
              <a:t>thức</a:t>
            </a:r>
            <a:r>
              <a:rPr lang="en-US"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B0F0"/>
                </a:solidFill>
                <a:latin typeface="Tahoma" panose="020B0604030504040204" pitchFamily="34" charset="0"/>
                <a:ea typeface="Tahoma" panose="020B0604030504040204" pitchFamily="34" charset="0"/>
                <a:cs typeface="Tahoma" panose="020B0604030504040204" pitchFamily="34" charset="0"/>
              </a:rPr>
              <a:t>vùng</a:t>
            </a:r>
            <a:r>
              <a:rPr lang="en-US"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B0F0"/>
                </a:solidFill>
                <a:latin typeface="Tahoma" panose="020B0604030504040204" pitchFamily="34" charset="0"/>
                <a:ea typeface="Tahoma" panose="020B0604030504040204" pitchFamily="34" charset="0"/>
                <a:cs typeface="Tahoma" panose="020B0604030504040204" pitchFamily="34" charset="0"/>
              </a:rPr>
              <a:t>năng</a:t>
            </a:r>
            <a:r>
              <a:rPr lang="en-US"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B0F0"/>
                </a:solidFill>
                <a:latin typeface="Tahoma" panose="020B0604030504040204" pitchFamily="34" charset="0"/>
                <a:ea typeface="Tahoma" panose="020B0604030504040204" pitchFamily="34" charset="0"/>
                <a:cs typeface="Tahoma" panose="020B0604030504040204" pitchFamily="34" charset="0"/>
              </a:rPr>
              <a:t>lượng</a:t>
            </a:r>
            <a:r>
              <a:rPr lang="en-US"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B0F0"/>
                </a:solidFill>
                <a:latin typeface="Tahoma" panose="020B0604030504040204" pitchFamily="34" charset="0"/>
                <a:ea typeface="Tahoma" panose="020B0604030504040204" pitchFamily="34" charset="0"/>
                <a:cs typeface="Tahoma" panose="020B0604030504040204" pitchFamily="34" charset="0"/>
              </a:rPr>
              <a:t>sẽ</a:t>
            </a:r>
            <a:r>
              <a:rPr lang="en-US"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B0F0"/>
                </a:solidFill>
                <a:latin typeface="Tahoma" panose="020B0604030504040204" pitchFamily="34" charset="0"/>
                <a:ea typeface="Tahoma" panose="020B0604030504040204" pitchFamily="34" charset="0"/>
                <a:cs typeface="Tahoma" panose="020B0604030504040204" pitchFamily="34" charset="0"/>
              </a:rPr>
              <a:t>giúp</a:t>
            </a:r>
            <a:r>
              <a:rPr lang="en-US"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B0F0"/>
                </a:solidFill>
                <a:latin typeface="Tahoma" panose="020B0604030504040204" pitchFamily="34" charset="0"/>
                <a:ea typeface="Tahoma" panose="020B0604030504040204" pitchFamily="34" charset="0"/>
                <a:cs typeface="Tahoma" panose="020B0604030504040204" pitchFamily="34" charset="0"/>
              </a:rPr>
              <a:t>chúng</a:t>
            </a:r>
            <a:r>
              <a:rPr lang="en-US" b="1" dirty="0">
                <a:solidFill>
                  <a:srgbClr val="00B0F0"/>
                </a:solidFill>
                <a:latin typeface="Tahoma" panose="020B0604030504040204" pitchFamily="34" charset="0"/>
                <a:ea typeface="Tahoma" panose="020B0604030504040204" pitchFamily="34" charset="0"/>
                <a:cs typeface="Tahoma" panose="020B0604030504040204" pitchFamily="34" charset="0"/>
              </a:rPr>
              <a:t> ta </a:t>
            </a:r>
            <a:r>
              <a:rPr lang="en-US" b="1" dirty="0" err="1">
                <a:solidFill>
                  <a:srgbClr val="00B0F0"/>
                </a:solidFill>
                <a:latin typeface="Tahoma" panose="020B0604030504040204" pitchFamily="34" charset="0"/>
                <a:ea typeface="Tahoma" panose="020B0604030504040204" pitchFamily="34" charset="0"/>
                <a:cs typeface="Tahoma" panose="020B0604030504040204" pitchFamily="34" charset="0"/>
              </a:rPr>
              <a:t>giải</a:t>
            </a:r>
            <a:r>
              <a:rPr lang="en-US"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B0F0"/>
                </a:solidFill>
                <a:latin typeface="Tahoma" panose="020B0604030504040204" pitchFamily="34" charset="0"/>
                <a:ea typeface="Tahoma" panose="020B0604030504040204" pitchFamily="34" charset="0"/>
                <a:cs typeface="Tahoma" panose="020B0604030504040204" pitchFamily="34" charset="0"/>
              </a:rPr>
              <a:t>thích</a:t>
            </a:r>
            <a:r>
              <a:rPr lang="en-US"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B0F0"/>
                </a:solidFill>
                <a:latin typeface="Tahoma" panose="020B0604030504040204" pitchFamily="34" charset="0"/>
                <a:ea typeface="Tahoma" panose="020B0604030504040204" pitchFamily="34" charset="0"/>
                <a:cs typeface="Tahoma" panose="020B0604030504040204" pitchFamily="34" charset="0"/>
              </a:rPr>
              <a:t>được</a:t>
            </a:r>
            <a:r>
              <a:rPr lang="en-US" b="1" dirty="0">
                <a:solidFill>
                  <a:srgbClr val="00B0F0"/>
                </a:solidFill>
                <a:latin typeface="Tahoma" panose="020B0604030504040204" pitchFamily="34" charset="0"/>
                <a:ea typeface="Tahoma" panose="020B0604030504040204" pitchFamily="34" charset="0"/>
                <a:cs typeface="Tahoma" panose="020B0604030504040204" pitchFamily="34" charset="0"/>
              </a:rPr>
              <a:t>: </a:t>
            </a:r>
          </a:p>
          <a:p>
            <a:pPr algn="just">
              <a:lnSpc>
                <a:spcPct val="120000"/>
              </a:lnSpc>
              <a:spcAft>
                <a:spcPts val="800"/>
              </a:spcAft>
            </a:pPr>
            <a:r>
              <a:rPr lang="en-US" b="1" dirty="0" err="1">
                <a:solidFill>
                  <a:srgbClr val="00B0F0"/>
                </a:solidFill>
                <a:latin typeface="Tahoma" panose="020B0604030504040204" pitchFamily="34" charset="0"/>
                <a:ea typeface="Tahoma" panose="020B0604030504040204" pitchFamily="34" charset="0"/>
                <a:cs typeface="Tahoma" panose="020B0604030504040204" pitchFamily="34" charset="0"/>
              </a:rPr>
              <a:t>Tính</a:t>
            </a:r>
            <a:r>
              <a:rPr lang="en-US"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B0F0"/>
                </a:solidFill>
                <a:latin typeface="Tahoma" panose="020B0604030504040204" pitchFamily="34" charset="0"/>
                <a:ea typeface="Tahoma" panose="020B0604030504040204" pitchFamily="34" charset="0"/>
                <a:cs typeface="Tahoma" panose="020B0604030504040204" pitchFamily="34" charset="0"/>
              </a:rPr>
              <a:t>chất</a:t>
            </a:r>
            <a:r>
              <a:rPr lang="en-US"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B0F0"/>
                </a:solidFill>
                <a:latin typeface="Tahoma" panose="020B0604030504040204" pitchFamily="34" charset="0"/>
                <a:ea typeface="Tahoma" panose="020B0604030504040204" pitchFamily="34" charset="0"/>
                <a:cs typeface="Tahoma" panose="020B0604030504040204" pitchFamily="34" charset="0"/>
              </a:rPr>
              <a:t>dẫn</a:t>
            </a:r>
            <a:r>
              <a:rPr lang="en-US"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B0F0"/>
                </a:solidFill>
                <a:latin typeface="Tahoma" panose="020B0604030504040204" pitchFamily="34" charset="0"/>
                <a:ea typeface="Tahoma" panose="020B0604030504040204" pitchFamily="34" charset="0"/>
                <a:cs typeface="Tahoma" panose="020B0604030504040204" pitchFamily="34" charset="0"/>
              </a:rPr>
              <a:t>điện</a:t>
            </a:r>
            <a:r>
              <a:rPr lang="en-US"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B0F0"/>
                </a:solidFill>
                <a:latin typeface="Tahoma" panose="020B0604030504040204" pitchFamily="34" charset="0"/>
                <a:ea typeface="Tahoma" panose="020B0604030504040204" pitchFamily="34" charset="0"/>
                <a:cs typeface="Tahoma" panose="020B0604030504040204" pitchFamily="34" charset="0"/>
              </a:rPr>
              <a:t>của</a:t>
            </a:r>
            <a:r>
              <a:rPr lang="en-US"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B0F0"/>
                </a:solidFill>
                <a:latin typeface="Tahoma" panose="020B0604030504040204" pitchFamily="34" charset="0"/>
                <a:ea typeface="Tahoma" panose="020B0604030504040204" pitchFamily="34" charset="0"/>
                <a:cs typeface="Tahoma" panose="020B0604030504040204" pitchFamily="34" charset="0"/>
              </a:rPr>
              <a:t>chất</a:t>
            </a:r>
            <a:r>
              <a:rPr lang="en-US"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B0F0"/>
                </a:solidFill>
                <a:latin typeface="Tahoma" panose="020B0604030504040204" pitchFamily="34" charset="0"/>
                <a:ea typeface="Tahoma" panose="020B0604030504040204" pitchFamily="34" charset="0"/>
                <a:cs typeface="Tahoma" panose="020B0604030504040204" pitchFamily="34" charset="0"/>
              </a:rPr>
              <a:t>rắn</a:t>
            </a:r>
            <a:r>
              <a:rPr lang="en-US"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B0F0"/>
                </a:solidFill>
                <a:latin typeface="Tahoma" panose="020B0604030504040204" pitchFamily="34" charset="0"/>
                <a:ea typeface="Tahoma" panose="020B0604030504040204" pitchFamily="34" charset="0"/>
                <a:cs typeface="Tahoma" panose="020B0604030504040204" pitchFamily="34" charset="0"/>
              </a:rPr>
              <a:t>phân</a:t>
            </a:r>
            <a:r>
              <a:rPr lang="en-US"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B0F0"/>
                </a:solidFill>
                <a:latin typeface="Tahoma" panose="020B0604030504040204" pitchFamily="34" charset="0"/>
                <a:ea typeface="Tahoma" panose="020B0604030504040204" pitchFamily="34" charset="0"/>
                <a:cs typeface="Tahoma" panose="020B0604030504040204" pitchFamily="34" charset="0"/>
              </a:rPr>
              <a:t>loại</a:t>
            </a:r>
            <a:r>
              <a:rPr lang="en-US"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B0F0"/>
                </a:solidFill>
                <a:latin typeface="Tahoma" panose="020B0604030504040204" pitchFamily="34" charset="0"/>
                <a:ea typeface="Tahoma" panose="020B0604030504040204" pitchFamily="34" charset="0"/>
                <a:cs typeface="Tahoma" panose="020B0604030504040204" pitchFamily="34" charset="0"/>
              </a:rPr>
              <a:t>các</a:t>
            </a:r>
            <a:r>
              <a:rPr lang="en-US"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B0F0"/>
                </a:solidFill>
                <a:latin typeface="Tahoma" panose="020B0604030504040204" pitchFamily="34" charset="0"/>
                <a:ea typeface="Tahoma" panose="020B0604030504040204" pitchFamily="34" charset="0"/>
                <a:cs typeface="Tahoma" panose="020B0604030504040204" pitchFamily="34" charset="0"/>
              </a:rPr>
              <a:t>chất</a:t>
            </a:r>
            <a:r>
              <a:rPr lang="en-US"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B0F0"/>
                </a:solidFill>
                <a:latin typeface="Tahoma" panose="020B0604030504040204" pitchFamily="34" charset="0"/>
                <a:ea typeface="Tahoma" panose="020B0604030504040204" pitchFamily="34" charset="0"/>
                <a:cs typeface="Tahoma" panose="020B0604030504040204" pitchFamily="34" charset="0"/>
              </a:rPr>
              <a:t>theo</a:t>
            </a:r>
            <a:r>
              <a:rPr lang="en-US"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B0F0"/>
                </a:solidFill>
                <a:latin typeface="Tahoma" panose="020B0604030504040204" pitchFamily="34" charset="0"/>
                <a:ea typeface="Tahoma" panose="020B0604030504040204" pitchFamily="34" charset="0"/>
                <a:cs typeface="Tahoma" panose="020B0604030504040204" pitchFamily="34" charset="0"/>
              </a:rPr>
              <a:t>tính</a:t>
            </a:r>
            <a:r>
              <a:rPr lang="en-US"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B0F0"/>
                </a:solidFill>
                <a:latin typeface="Tahoma" panose="020B0604030504040204" pitchFamily="34" charset="0"/>
                <a:ea typeface="Tahoma" panose="020B0604030504040204" pitchFamily="34" charset="0"/>
                <a:cs typeface="Tahoma" panose="020B0604030504040204" pitchFamily="34" charset="0"/>
              </a:rPr>
              <a:t>chất</a:t>
            </a:r>
            <a:r>
              <a:rPr lang="en-US"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B0F0"/>
                </a:solidFill>
                <a:latin typeface="Tahoma" panose="020B0604030504040204" pitchFamily="34" charset="0"/>
                <a:ea typeface="Tahoma" panose="020B0604030504040204" pitchFamily="34" charset="0"/>
                <a:cs typeface="Tahoma" panose="020B0604030504040204" pitchFamily="34" charset="0"/>
              </a:rPr>
              <a:t>dẫn</a:t>
            </a:r>
            <a:r>
              <a:rPr lang="en-US"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B0F0"/>
                </a:solidFill>
                <a:latin typeface="Tahoma" panose="020B0604030504040204" pitchFamily="34" charset="0"/>
                <a:ea typeface="Tahoma" panose="020B0604030504040204" pitchFamily="34" charset="0"/>
                <a:cs typeface="Tahoma" panose="020B0604030504040204" pitchFamily="34" charset="0"/>
              </a:rPr>
              <a:t>điện</a:t>
            </a:r>
            <a:r>
              <a:rPr lang="en-US"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B0F0"/>
                </a:solidFill>
                <a:latin typeface="Tahoma" panose="020B0604030504040204" pitchFamily="34" charset="0"/>
                <a:ea typeface="Tahoma" panose="020B0604030504040204" pitchFamily="34" charset="0"/>
                <a:cs typeface="Tahoma" panose="020B0604030504040204" pitchFamily="34" charset="0"/>
              </a:rPr>
              <a:t>của</a:t>
            </a:r>
            <a:r>
              <a:rPr lang="en-US"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B0F0"/>
                </a:solidFill>
                <a:latin typeface="Tahoma" panose="020B0604030504040204" pitchFamily="34" charset="0"/>
                <a:ea typeface="Tahoma" panose="020B0604030504040204" pitchFamily="34" charset="0"/>
                <a:cs typeface="Tahoma" panose="020B0604030504040204" pitchFamily="34" charset="0"/>
              </a:rPr>
              <a:t>nó</a:t>
            </a:r>
            <a:r>
              <a:rPr lang="en-US"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C00000"/>
                </a:solidFill>
                <a:latin typeface="Tahoma" panose="020B0604030504040204" pitchFamily="34" charset="0"/>
                <a:ea typeface="Tahoma" panose="020B0604030504040204" pitchFamily="34" charset="0"/>
                <a:cs typeface="Tahoma" panose="020B0604030504040204" pitchFamily="34" charset="0"/>
              </a:rPr>
              <a:t>kim</a:t>
            </a:r>
            <a:r>
              <a:rPr lang="en-US"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C00000"/>
                </a:solidFill>
                <a:latin typeface="Tahoma" panose="020B0604030504040204" pitchFamily="34" charset="0"/>
                <a:ea typeface="Tahoma" panose="020B0604030504040204" pitchFamily="34" charset="0"/>
                <a:cs typeface="Tahoma" panose="020B0604030504040204" pitchFamily="34" charset="0"/>
              </a:rPr>
              <a:t>loại</a:t>
            </a:r>
            <a:r>
              <a:rPr lang="en-US"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C00000"/>
                </a:solidFill>
                <a:latin typeface="Tahoma" panose="020B0604030504040204" pitchFamily="34" charset="0"/>
                <a:ea typeface="Tahoma" panose="020B0604030504040204" pitchFamily="34" charset="0"/>
                <a:cs typeface="Tahoma" panose="020B0604030504040204" pitchFamily="34" charset="0"/>
              </a:rPr>
              <a:t>bán</a:t>
            </a:r>
            <a:r>
              <a:rPr lang="en-US"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C00000"/>
                </a:solidFill>
                <a:latin typeface="Tahoma" panose="020B0604030504040204" pitchFamily="34" charset="0"/>
                <a:ea typeface="Tahoma" panose="020B0604030504040204" pitchFamily="34" charset="0"/>
                <a:cs typeface="Tahoma" panose="020B0604030504040204" pitchFamily="34" charset="0"/>
              </a:rPr>
              <a:t>dẫn</a:t>
            </a:r>
            <a:r>
              <a:rPr lang="en-US"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C00000"/>
                </a:solidFill>
                <a:latin typeface="Tahoma" panose="020B0604030504040204" pitchFamily="34" charset="0"/>
                <a:ea typeface="Tahoma" panose="020B0604030504040204" pitchFamily="34" charset="0"/>
                <a:cs typeface="Tahoma" panose="020B0604030504040204" pitchFamily="34" charset="0"/>
              </a:rPr>
              <a:t>điện</a:t>
            </a:r>
            <a:r>
              <a:rPr lang="en-US"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C00000"/>
                </a:solidFill>
                <a:latin typeface="Tahoma" panose="020B0604030504040204" pitchFamily="34" charset="0"/>
                <a:ea typeface="Tahoma" panose="020B0604030504040204" pitchFamily="34" charset="0"/>
                <a:cs typeface="Tahoma" panose="020B0604030504040204" pitchFamily="34" charset="0"/>
              </a:rPr>
              <a:t>môi</a:t>
            </a:r>
            <a:r>
              <a:rPr lang="en-US" b="1" dirty="0">
                <a:solidFill>
                  <a:srgbClr val="00B0F0"/>
                </a:solidFill>
                <a:latin typeface="Tahoma" panose="020B0604030504040204" pitchFamily="34" charset="0"/>
                <a:ea typeface="Tahoma" panose="020B0604030504040204" pitchFamily="34" charset="0"/>
                <a:cs typeface="Tahoma" panose="020B0604030504040204" pitchFamily="34" charset="0"/>
              </a:rPr>
              <a:t>). Trong </a:t>
            </a:r>
            <a:r>
              <a:rPr lang="en-US" b="1" dirty="0" err="1">
                <a:solidFill>
                  <a:srgbClr val="00B0F0"/>
                </a:solidFill>
                <a:latin typeface="Tahoma" panose="020B0604030504040204" pitchFamily="34" charset="0"/>
                <a:ea typeface="Tahoma" panose="020B0604030504040204" pitchFamily="34" charset="0"/>
                <a:cs typeface="Tahoma" panose="020B0604030504040204" pitchFamily="34" charset="0"/>
              </a:rPr>
              <a:t>đó</a:t>
            </a:r>
            <a:r>
              <a:rPr lang="en-US"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B0F0"/>
                </a:solidFill>
                <a:latin typeface="Tahoma" panose="020B0604030504040204" pitchFamily="34" charset="0"/>
                <a:ea typeface="Tahoma" panose="020B0604030504040204" pitchFamily="34" charset="0"/>
                <a:cs typeface="Tahoma" panose="020B0604030504040204" pitchFamily="34" charset="0"/>
              </a:rPr>
              <a:t>cần</a:t>
            </a:r>
            <a:r>
              <a:rPr lang="en-US"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B0F0"/>
                </a:solidFill>
                <a:latin typeface="Tahoma" panose="020B0604030504040204" pitchFamily="34" charset="0"/>
                <a:ea typeface="Tahoma" panose="020B0604030504040204" pitchFamily="34" charset="0"/>
                <a:cs typeface="Tahoma" panose="020B0604030504040204" pitchFamily="34" charset="0"/>
              </a:rPr>
              <a:t>lưu</a:t>
            </a:r>
            <a:r>
              <a:rPr lang="en-US" b="1" dirty="0">
                <a:solidFill>
                  <a:srgbClr val="00B0F0"/>
                </a:solidFill>
                <a:latin typeface="Tahoma" panose="020B0604030504040204" pitchFamily="34" charset="0"/>
                <a:ea typeface="Tahoma" panose="020B0604030504040204" pitchFamily="34" charset="0"/>
                <a:cs typeface="Tahoma" panose="020B0604030504040204" pitchFamily="34" charset="0"/>
              </a:rPr>
              <a:t> ý:</a:t>
            </a:r>
          </a:p>
          <a:p>
            <a:pPr algn="just">
              <a:lnSpc>
                <a:spcPct val="120000"/>
              </a:lnSpc>
              <a:spcAft>
                <a:spcPts val="800"/>
              </a:spcAft>
            </a:pPr>
            <a:r>
              <a:rPr lang="en-US" b="1" dirty="0" err="1">
                <a:solidFill>
                  <a:srgbClr val="00B0F0"/>
                </a:solidFill>
                <a:latin typeface="Tahoma" panose="020B0604030504040204" pitchFamily="34" charset="0"/>
                <a:ea typeface="Tahoma" panose="020B0604030504040204" pitchFamily="34" charset="0"/>
                <a:cs typeface="Tahoma" panose="020B0604030504040204" pitchFamily="34" charset="0"/>
              </a:rPr>
              <a:t>Với</a:t>
            </a:r>
            <a:r>
              <a:rPr lang="en-US"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B0F0"/>
                </a:solidFill>
                <a:latin typeface="Tahoma" panose="020B0604030504040204" pitchFamily="34" charset="0"/>
                <a:ea typeface="Tahoma" panose="020B0604030504040204" pitchFamily="34" charset="0"/>
                <a:cs typeface="Tahoma" panose="020B0604030504040204" pitchFamily="34" charset="0"/>
              </a:rPr>
              <a:t>chất</a:t>
            </a:r>
            <a:r>
              <a:rPr lang="en-US"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B0F0"/>
                </a:solidFill>
                <a:latin typeface="Tahoma" panose="020B0604030504040204" pitchFamily="34" charset="0"/>
                <a:ea typeface="Tahoma" panose="020B0604030504040204" pitchFamily="34" charset="0"/>
                <a:cs typeface="Tahoma" panose="020B0604030504040204" pitchFamily="34" charset="0"/>
              </a:rPr>
              <a:t>bán</a:t>
            </a:r>
            <a:r>
              <a:rPr lang="en-US"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B0F0"/>
                </a:solidFill>
                <a:latin typeface="Tahoma" panose="020B0604030504040204" pitchFamily="34" charset="0"/>
                <a:ea typeface="Tahoma" panose="020B0604030504040204" pitchFamily="34" charset="0"/>
                <a:cs typeface="Tahoma" panose="020B0604030504040204" pitchFamily="34" charset="0"/>
              </a:rPr>
              <a:t>dẫn</a:t>
            </a:r>
            <a:r>
              <a:rPr lang="en-US"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B0F0"/>
                </a:solidFill>
                <a:latin typeface="Tahoma" panose="020B0604030504040204" pitchFamily="34" charset="0"/>
                <a:ea typeface="Tahoma" panose="020B0604030504040204" pitchFamily="34" charset="0"/>
                <a:cs typeface="Tahoma" panose="020B0604030504040204" pitchFamily="34" charset="0"/>
              </a:rPr>
              <a:t>dẫn</a:t>
            </a:r>
            <a:r>
              <a:rPr lang="en-US"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B0F0"/>
                </a:solidFill>
                <a:latin typeface="Tahoma" panose="020B0604030504040204" pitchFamily="34" charset="0"/>
                <a:ea typeface="Tahoma" panose="020B0604030504040204" pitchFamily="34" charset="0"/>
                <a:cs typeface="Tahoma" panose="020B0604030504040204" pitchFamily="34" charset="0"/>
              </a:rPr>
              <a:t>điện</a:t>
            </a:r>
            <a:r>
              <a:rPr lang="en-US"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B0F0"/>
                </a:solidFill>
                <a:latin typeface="Tahoma" panose="020B0604030504040204" pitchFamily="34" charset="0"/>
                <a:ea typeface="Tahoma" panose="020B0604030504040204" pitchFamily="34" charset="0"/>
                <a:cs typeface="Tahoma" panose="020B0604030504040204" pitchFamily="34" charset="0"/>
              </a:rPr>
              <a:t>bằng</a:t>
            </a:r>
            <a:r>
              <a:rPr lang="en-US"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B0F0"/>
                </a:solidFill>
                <a:latin typeface="Tahoma" panose="020B0604030504040204" pitchFamily="34" charset="0"/>
                <a:ea typeface="Tahoma" panose="020B0604030504040204" pitchFamily="34" charset="0"/>
                <a:cs typeface="Tahoma" panose="020B0604030504040204" pitchFamily="34" charset="0"/>
              </a:rPr>
              <a:t>cả</a:t>
            </a:r>
            <a:r>
              <a:rPr lang="en-US"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B0F0"/>
                </a:solidFill>
                <a:latin typeface="Tahoma" panose="020B0604030504040204" pitchFamily="34" charset="0"/>
                <a:ea typeface="Tahoma" panose="020B0604030504040204" pitchFamily="34" charset="0"/>
                <a:cs typeface="Tahoma" panose="020B0604030504040204" pitchFamily="34" charset="0"/>
              </a:rPr>
              <a:t>lỗ</a:t>
            </a:r>
            <a:r>
              <a:rPr lang="en-US"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B0F0"/>
                </a:solidFill>
                <a:latin typeface="Tahoma" panose="020B0604030504040204" pitchFamily="34" charset="0"/>
                <a:ea typeface="Tahoma" panose="020B0604030504040204" pitchFamily="34" charset="0"/>
                <a:cs typeface="Tahoma" panose="020B0604030504040204" pitchFamily="34" charset="0"/>
              </a:rPr>
              <a:t>trống</a:t>
            </a:r>
            <a:r>
              <a:rPr lang="en-US"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B0F0"/>
                </a:solidFill>
                <a:latin typeface="Tahoma" panose="020B0604030504040204" pitchFamily="34" charset="0"/>
                <a:ea typeface="Tahoma" panose="020B0604030504040204" pitchFamily="34" charset="0"/>
                <a:cs typeface="Tahoma" panose="020B0604030504040204" pitchFamily="34" charset="0"/>
              </a:rPr>
              <a:t>lẫn</a:t>
            </a:r>
            <a:r>
              <a:rPr lang="en-US" b="1" dirty="0">
                <a:solidFill>
                  <a:srgbClr val="00B0F0"/>
                </a:solidFill>
                <a:latin typeface="Tahoma" panose="020B0604030504040204" pitchFamily="34" charset="0"/>
                <a:ea typeface="Tahoma" panose="020B0604030504040204" pitchFamily="34" charset="0"/>
                <a:cs typeface="Tahoma" panose="020B0604030504040204" pitchFamily="34" charset="0"/>
              </a:rPr>
              <a:t> electron </a:t>
            </a:r>
            <a:r>
              <a:rPr lang="en-US" b="1" dirty="0" err="1">
                <a:solidFill>
                  <a:srgbClr val="00B0F0"/>
                </a:solidFill>
                <a:latin typeface="Tahoma" panose="020B0604030504040204" pitchFamily="34" charset="0"/>
                <a:ea typeface="Tahoma" panose="020B0604030504040204" pitchFamily="34" charset="0"/>
                <a:cs typeface="Tahoma" panose="020B0604030504040204" pitchFamily="34" charset="0"/>
              </a:rPr>
              <a:t>tử</a:t>
            </a:r>
            <a:r>
              <a:rPr lang="en-US"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B0F0"/>
                </a:solidFill>
                <a:latin typeface="Tahoma" panose="020B0604030504040204" pitchFamily="34" charset="0"/>
                <a:ea typeface="Tahoma" panose="020B0604030504040204" pitchFamily="34" charset="0"/>
                <a:cs typeface="Tahoma" panose="020B0604030504040204" pitchFamily="34" charset="0"/>
              </a:rPr>
              <a:t>tự</a:t>
            </a:r>
            <a:r>
              <a:rPr lang="en-US" b="1" dirty="0">
                <a:solidFill>
                  <a:srgbClr val="00B0F0"/>
                </a:solidFill>
                <a:latin typeface="Tahoma" panose="020B0604030504040204" pitchFamily="34" charset="0"/>
                <a:ea typeface="Tahoma" panose="020B0604030504040204" pitchFamily="34" charset="0"/>
                <a:cs typeface="Tahoma" panose="020B0604030504040204" pitchFamily="34" charset="0"/>
              </a:rPr>
              <a:t> do</a:t>
            </a:r>
          </a:p>
          <a:p>
            <a:pPr algn="just">
              <a:lnSpc>
                <a:spcPct val="120000"/>
              </a:lnSpc>
              <a:spcAft>
                <a:spcPts val="800"/>
              </a:spcAft>
            </a:pPr>
            <a:r>
              <a:rPr lang="en-US"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B0F0"/>
                </a:solidFill>
                <a:latin typeface="Tahoma" panose="020B0604030504040204" pitchFamily="34" charset="0"/>
                <a:ea typeface="Tahoma" panose="020B0604030504040204" pitchFamily="34" charset="0"/>
                <a:cs typeface="Tahoma" panose="020B0604030504040204" pitchFamily="34" charset="0"/>
              </a:rPr>
              <a:t>Điện</a:t>
            </a:r>
            <a:r>
              <a:rPr lang="en-US"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B0F0"/>
                </a:solidFill>
                <a:latin typeface="Tahoma" panose="020B0604030504040204" pitchFamily="34" charset="0"/>
                <a:ea typeface="Tahoma" panose="020B0604030504040204" pitchFamily="34" charset="0"/>
                <a:cs typeface="Tahoma" panose="020B0604030504040204" pitchFamily="34" charset="0"/>
              </a:rPr>
              <a:t>tử</a:t>
            </a:r>
            <a:r>
              <a:rPr lang="en-US"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B0F0"/>
                </a:solidFill>
                <a:latin typeface="Tahoma" panose="020B0604030504040204" pitchFamily="34" charset="0"/>
                <a:ea typeface="Tahoma" panose="020B0604030504040204" pitchFamily="34" charset="0"/>
                <a:cs typeface="Tahoma" panose="020B0604030504040204" pitchFamily="34" charset="0"/>
              </a:rPr>
              <a:t>tự</a:t>
            </a:r>
            <a:r>
              <a:rPr lang="en-US" b="1" dirty="0">
                <a:solidFill>
                  <a:srgbClr val="00B0F0"/>
                </a:solidFill>
                <a:latin typeface="Tahoma" panose="020B0604030504040204" pitchFamily="34" charset="0"/>
                <a:ea typeface="Tahoma" panose="020B0604030504040204" pitchFamily="34" charset="0"/>
                <a:cs typeface="Tahoma" panose="020B0604030504040204" pitchFamily="34" charset="0"/>
              </a:rPr>
              <a:t> do </a:t>
            </a:r>
            <a:r>
              <a:rPr lang="en-US" b="1" dirty="0" err="1">
                <a:solidFill>
                  <a:srgbClr val="00B0F0"/>
                </a:solidFill>
                <a:latin typeface="Tahoma" panose="020B0604030504040204" pitchFamily="34" charset="0"/>
                <a:ea typeface="Tahoma" panose="020B0604030504040204" pitchFamily="34" charset="0"/>
                <a:cs typeface="Tahoma" panose="020B0604030504040204" pitchFamily="34" charset="0"/>
              </a:rPr>
              <a:t>chỉ</a:t>
            </a:r>
            <a:r>
              <a:rPr lang="en-US"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B0F0"/>
                </a:solidFill>
                <a:latin typeface="Tahoma" panose="020B0604030504040204" pitchFamily="34" charset="0"/>
                <a:ea typeface="Tahoma" panose="020B0604030504040204" pitchFamily="34" charset="0"/>
                <a:cs typeface="Tahoma" panose="020B0604030504040204" pitchFamily="34" charset="0"/>
              </a:rPr>
              <a:t>có</a:t>
            </a:r>
            <a:r>
              <a:rPr lang="en-US" b="1" dirty="0">
                <a:solidFill>
                  <a:srgbClr val="00B0F0"/>
                </a:solidFill>
                <a:latin typeface="Tahoma" panose="020B0604030504040204" pitchFamily="34" charset="0"/>
                <a:ea typeface="Tahoma" panose="020B0604030504040204" pitchFamily="34" charset="0"/>
                <a:cs typeface="Tahoma" panose="020B0604030504040204" pitchFamily="34" charset="0"/>
              </a:rPr>
              <a:t> ở </a:t>
            </a:r>
            <a:r>
              <a:rPr lang="en-US" b="1" dirty="0" err="1">
                <a:solidFill>
                  <a:srgbClr val="00B0F0"/>
                </a:solidFill>
                <a:latin typeface="Tahoma" panose="020B0604030504040204" pitchFamily="34" charset="0"/>
                <a:ea typeface="Tahoma" panose="020B0604030504040204" pitchFamily="34" charset="0"/>
                <a:cs typeface="Tahoma" panose="020B0604030504040204" pitchFamily="34" charset="0"/>
              </a:rPr>
              <a:t>vùng</a:t>
            </a:r>
            <a:r>
              <a:rPr lang="en-US"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B0F0"/>
                </a:solidFill>
                <a:latin typeface="Tahoma" panose="020B0604030504040204" pitchFamily="34" charset="0"/>
                <a:ea typeface="Tahoma" panose="020B0604030504040204" pitchFamily="34" charset="0"/>
                <a:cs typeface="Tahoma" panose="020B0604030504040204" pitchFamily="34" charset="0"/>
              </a:rPr>
              <a:t>dẫn</a:t>
            </a:r>
            <a:endParaRPr lang="en-US" b="1" dirty="0">
              <a:solidFill>
                <a:srgbClr val="00B0F0"/>
              </a:solidFill>
              <a:latin typeface="Tahoma" panose="020B0604030504040204" pitchFamily="34" charset="0"/>
              <a:ea typeface="Tahoma" panose="020B0604030504040204" pitchFamily="34" charset="0"/>
              <a:cs typeface="Tahoma" panose="020B0604030504040204" pitchFamily="34" charset="0"/>
            </a:endParaRPr>
          </a:p>
          <a:p>
            <a:pPr algn="just">
              <a:lnSpc>
                <a:spcPct val="120000"/>
              </a:lnSpc>
              <a:spcAft>
                <a:spcPts val="800"/>
              </a:spcAft>
            </a:pPr>
            <a:r>
              <a:rPr lang="en-US"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B0F0"/>
                </a:solidFill>
                <a:latin typeface="Tahoma" panose="020B0604030504040204" pitchFamily="34" charset="0"/>
                <a:ea typeface="Tahoma" panose="020B0604030504040204" pitchFamily="34" charset="0"/>
                <a:cs typeface="Tahoma" panose="020B0604030504040204" pitchFamily="34" charset="0"/>
              </a:rPr>
              <a:t>Lỗ</a:t>
            </a:r>
            <a:r>
              <a:rPr lang="en-US"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B0F0"/>
                </a:solidFill>
                <a:latin typeface="Tahoma" panose="020B0604030504040204" pitchFamily="34" charset="0"/>
                <a:ea typeface="Tahoma" panose="020B0604030504040204" pitchFamily="34" charset="0"/>
                <a:cs typeface="Tahoma" panose="020B0604030504040204" pitchFamily="34" charset="0"/>
              </a:rPr>
              <a:t>trống</a:t>
            </a:r>
            <a:r>
              <a:rPr lang="en-US"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B0F0"/>
                </a:solidFill>
                <a:latin typeface="Tahoma" panose="020B0604030504040204" pitchFamily="34" charset="0"/>
                <a:ea typeface="Tahoma" panose="020B0604030504040204" pitchFamily="34" charset="0"/>
                <a:cs typeface="Tahoma" panose="020B0604030504040204" pitchFamily="34" charset="0"/>
              </a:rPr>
              <a:t>chỉ</a:t>
            </a:r>
            <a:r>
              <a:rPr lang="en-US"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B0F0"/>
                </a:solidFill>
                <a:latin typeface="Tahoma" panose="020B0604030504040204" pitchFamily="34" charset="0"/>
                <a:ea typeface="Tahoma" panose="020B0604030504040204" pitchFamily="34" charset="0"/>
                <a:cs typeface="Tahoma" panose="020B0604030504040204" pitchFamily="34" charset="0"/>
              </a:rPr>
              <a:t>có</a:t>
            </a:r>
            <a:r>
              <a:rPr lang="en-US" b="1" dirty="0">
                <a:solidFill>
                  <a:srgbClr val="00B0F0"/>
                </a:solidFill>
                <a:latin typeface="Tahoma" panose="020B0604030504040204" pitchFamily="34" charset="0"/>
                <a:ea typeface="Tahoma" panose="020B0604030504040204" pitchFamily="34" charset="0"/>
                <a:cs typeface="Tahoma" panose="020B0604030504040204" pitchFamily="34" charset="0"/>
              </a:rPr>
              <a:t> ở </a:t>
            </a:r>
            <a:r>
              <a:rPr lang="en-US" b="1" dirty="0" err="1">
                <a:solidFill>
                  <a:srgbClr val="00B0F0"/>
                </a:solidFill>
                <a:latin typeface="Tahoma" panose="020B0604030504040204" pitchFamily="34" charset="0"/>
                <a:ea typeface="Tahoma" panose="020B0604030504040204" pitchFamily="34" charset="0"/>
                <a:cs typeface="Tahoma" panose="020B0604030504040204" pitchFamily="34" charset="0"/>
              </a:rPr>
              <a:t>vùng</a:t>
            </a:r>
            <a:r>
              <a:rPr lang="en-US"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B0F0"/>
                </a:solidFill>
                <a:latin typeface="Tahoma" panose="020B0604030504040204" pitchFamily="34" charset="0"/>
                <a:ea typeface="Tahoma" panose="020B0604030504040204" pitchFamily="34" charset="0"/>
                <a:cs typeface="Tahoma" panose="020B0604030504040204" pitchFamily="34" charset="0"/>
              </a:rPr>
              <a:t>hóa</a:t>
            </a:r>
            <a:r>
              <a:rPr lang="en-US"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B0F0"/>
                </a:solidFill>
                <a:latin typeface="Tahoma" panose="020B0604030504040204" pitchFamily="34" charset="0"/>
                <a:ea typeface="Tahoma" panose="020B0604030504040204" pitchFamily="34" charset="0"/>
                <a:cs typeface="Tahoma" panose="020B0604030504040204" pitchFamily="34" charset="0"/>
              </a:rPr>
              <a:t>trị</a:t>
            </a:r>
            <a:r>
              <a:rPr lang="en-US" b="1" dirty="0">
                <a:solidFill>
                  <a:srgbClr val="00B0F0"/>
                </a:solidFill>
                <a:latin typeface="Tahoma" panose="020B0604030504040204" pitchFamily="34" charset="0"/>
                <a:ea typeface="Tahoma" panose="020B0604030504040204" pitchFamily="34" charset="0"/>
                <a:cs typeface="Tahoma" panose="020B0604030504040204" pitchFamily="34" charset="0"/>
              </a:rPr>
              <a:t> </a:t>
            </a:r>
          </a:p>
          <a:p>
            <a:pPr marL="287338" indent="-287338" algn="just">
              <a:lnSpc>
                <a:spcPct val="120000"/>
              </a:lnSpc>
              <a:spcAft>
                <a:spcPts val="800"/>
              </a:spcAft>
            </a:pPr>
            <a:r>
              <a:rPr lang="en-US"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B0F0"/>
                </a:solidFill>
                <a:latin typeface="Tahoma" panose="020B0604030504040204" pitchFamily="34" charset="0"/>
                <a:ea typeface="Tahoma" panose="020B0604030504040204" pitchFamily="34" charset="0"/>
                <a:cs typeface="Tahoma" panose="020B0604030504040204" pitchFamily="34" charset="0"/>
              </a:rPr>
              <a:t>Lỗ</a:t>
            </a:r>
            <a:r>
              <a:rPr lang="en-US"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B0F0"/>
                </a:solidFill>
                <a:latin typeface="Tahoma" panose="020B0604030504040204" pitchFamily="34" charset="0"/>
                <a:ea typeface="Tahoma" panose="020B0604030504040204" pitchFamily="34" charset="0"/>
                <a:cs typeface="Tahoma" panose="020B0604030504040204" pitchFamily="34" charset="0"/>
              </a:rPr>
              <a:t>trống</a:t>
            </a:r>
            <a:r>
              <a:rPr lang="en-US"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B0F0"/>
                </a:solidFill>
                <a:latin typeface="Tahoma" panose="020B0604030504040204" pitchFamily="34" charset="0"/>
                <a:ea typeface="Tahoma" panose="020B0604030504040204" pitchFamily="34" charset="0"/>
                <a:cs typeface="Tahoma" panose="020B0604030504040204" pitchFamily="34" charset="0"/>
              </a:rPr>
              <a:t>và</a:t>
            </a:r>
            <a:r>
              <a:rPr lang="en-US" b="1" dirty="0">
                <a:solidFill>
                  <a:srgbClr val="00B0F0"/>
                </a:solidFill>
                <a:latin typeface="Tahoma" panose="020B0604030504040204" pitchFamily="34" charset="0"/>
                <a:ea typeface="Tahoma" panose="020B0604030504040204" pitchFamily="34" charset="0"/>
                <a:cs typeface="Tahoma" panose="020B0604030504040204" pitchFamily="34" charset="0"/>
              </a:rPr>
              <a:t> electron </a:t>
            </a:r>
            <a:r>
              <a:rPr lang="en-US" b="1" dirty="0" err="1">
                <a:solidFill>
                  <a:srgbClr val="00B0F0"/>
                </a:solidFill>
                <a:latin typeface="Tahoma" panose="020B0604030504040204" pitchFamily="34" charset="0"/>
                <a:ea typeface="Tahoma" panose="020B0604030504040204" pitchFamily="34" charset="0"/>
                <a:cs typeface="Tahoma" panose="020B0604030504040204" pitchFamily="34" charset="0"/>
              </a:rPr>
              <a:t>được</a:t>
            </a:r>
            <a:r>
              <a:rPr lang="en-US"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B0F0"/>
                </a:solidFill>
                <a:latin typeface="Tahoma" panose="020B0604030504040204" pitchFamily="34" charset="0"/>
                <a:ea typeface="Tahoma" panose="020B0604030504040204" pitchFamily="34" charset="0"/>
                <a:cs typeface="Tahoma" panose="020B0604030504040204" pitchFamily="34" charset="0"/>
              </a:rPr>
              <a:t>sinh</a:t>
            </a:r>
            <a:r>
              <a:rPr lang="en-US"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B0F0"/>
                </a:solidFill>
                <a:latin typeface="Tahoma" panose="020B0604030504040204" pitchFamily="34" charset="0"/>
                <a:ea typeface="Tahoma" panose="020B0604030504040204" pitchFamily="34" charset="0"/>
                <a:cs typeface="Tahoma" panose="020B0604030504040204" pitchFamily="34" charset="0"/>
              </a:rPr>
              <a:t>ra</a:t>
            </a:r>
            <a:r>
              <a:rPr lang="en-US" b="1" dirty="0">
                <a:solidFill>
                  <a:srgbClr val="00B0F0"/>
                </a:solidFill>
                <a:latin typeface="Tahoma" panose="020B0604030504040204" pitchFamily="34" charset="0"/>
                <a:ea typeface="Tahoma" panose="020B0604030504040204" pitchFamily="34" charset="0"/>
                <a:cs typeface="Tahoma" panose="020B0604030504040204" pitchFamily="34" charset="0"/>
              </a:rPr>
              <a:t> do </a:t>
            </a:r>
            <a:r>
              <a:rPr lang="en-US" b="1" dirty="0" err="1">
                <a:solidFill>
                  <a:srgbClr val="00B0F0"/>
                </a:solidFill>
                <a:latin typeface="Tahoma" panose="020B0604030504040204" pitchFamily="34" charset="0"/>
                <a:ea typeface="Tahoma" panose="020B0604030504040204" pitchFamily="34" charset="0"/>
                <a:cs typeface="Tahoma" panose="020B0604030504040204" pitchFamily="34" charset="0"/>
              </a:rPr>
              <a:t>bán</a:t>
            </a:r>
            <a:r>
              <a:rPr lang="en-US"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B0F0"/>
                </a:solidFill>
                <a:latin typeface="Tahoma" panose="020B0604030504040204" pitchFamily="34" charset="0"/>
                <a:ea typeface="Tahoma" panose="020B0604030504040204" pitchFamily="34" charset="0"/>
                <a:cs typeface="Tahoma" panose="020B0604030504040204" pitchFamily="34" charset="0"/>
              </a:rPr>
              <a:t>dẫn</a:t>
            </a:r>
            <a:r>
              <a:rPr lang="en-US"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B0F0"/>
                </a:solidFill>
                <a:latin typeface="Tahoma" panose="020B0604030504040204" pitchFamily="34" charset="0"/>
                <a:ea typeface="Tahoma" panose="020B0604030504040204" pitchFamily="34" charset="0"/>
                <a:cs typeface="Tahoma" panose="020B0604030504040204" pitchFamily="34" charset="0"/>
              </a:rPr>
              <a:t>được</a:t>
            </a:r>
            <a:r>
              <a:rPr lang="en-US"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B0F0"/>
                </a:solidFill>
                <a:latin typeface="Tahoma" panose="020B0604030504040204" pitchFamily="34" charset="0"/>
                <a:ea typeface="Tahoma" panose="020B0604030504040204" pitchFamily="34" charset="0"/>
                <a:cs typeface="Tahoma" panose="020B0604030504040204" pitchFamily="34" charset="0"/>
              </a:rPr>
              <a:t>kích</a:t>
            </a:r>
            <a:r>
              <a:rPr lang="en-US"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B0F0"/>
                </a:solidFill>
                <a:latin typeface="Tahoma" panose="020B0604030504040204" pitchFamily="34" charset="0"/>
                <a:ea typeface="Tahoma" panose="020B0604030504040204" pitchFamily="34" charset="0"/>
                <a:cs typeface="Tahoma" panose="020B0604030504040204" pitchFamily="34" charset="0"/>
              </a:rPr>
              <a:t>thích</a:t>
            </a:r>
            <a:r>
              <a:rPr lang="en-US"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B0F0"/>
                </a:solidFill>
                <a:latin typeface="Tahoma" panose="020B0604030504040204" pitchFamily="34" charset="0"/>
                <a:ea typeface="Tahoma" panose="020B0604030504040204" pitchFamily="34" charset="0"/>
                <a:cs typeface="Tahoma" panose="020B0604030504040204" pitchFamily="34" charset="0"/>
              </a:rPr>
              <a:t>bằng</a:t>
            </a:r>
            <a:r>
              <a:rPr lang="en-US"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B0F0"/>
                </a:solidFill>
                <a:latin typeface="Tahoma" panose="020B0604030504040204" pitchFamily="34" charset="0"/>
                <a:ea typeface="Tahoma" panose="020B0604030504040204" pitchFamily="34" charset="0"/>
                <a:cs typeface="Tahoma" panose="020B0604030504040204" pitchFamily="34" charset="0"/>
              </a:rPr>
              <a:t>nhiệt</a:t>
            </a:r>
            <a:r>
              <a:rPr lang="en-US"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B0F0"/>
                </a:solidFill>
                <a:latin typeface="Tahoma" panose="020B0604030504040204" pitchFamily="34" charset="0"/>
                <a:ea typeface="Tahoma" panose="020B0604030504040204" pitchFamily="34" charset="0"/>
                <a:cs typeface="Tahoma" panose="020B0604030504040204" pitchFamily="34" charset="0"/>
              </a:rPr>
              <a:t>độ</a:t>
            </a:r>
            <a:r>
              <a:rPr lang="en-US"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B0F0"/>
                </a:solidFill>
                <a:latin typeface="Tahoma" panose="020B0604030504040204" pitchFamily="34" charset="0"/>
                <a:ea typeface="Tahoma" panose="020B0604030504040204" pitchFamily="34" charset="0"/>
                <a:cs typeface="Tahoma" panose="020B0604030504040204" pitchFamily="34" charset="0"/>
              </a:rPr>
              <a:t>ánh</a:t>
            </a:r>
            <a:r>
              <a:rPr lang="en-US"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B0F0"/>
                </a:solidFill>
                <a:latin typeface="Tahoma" panose="020B0604030504040204" pitchFamily="34" charset="0"/>
                <a:ea typeface="Tahoma" panose="020B0604030504040204" pitchFamily="34" charset="0"/>
                <a:cs typeface="Tahoma" panose="020B0604030504040204" pitchFamily="34" charset="0"/>
              </a:rPr>
              <a:t>sáng</a:t>
            </a:r>
            <a:r>
              <a:rPr lang="en-US"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B0F0"/>
                </a:solidFill>
                <a:latin typeface="Tahoma" panose="020B0604030504040204" pitchFamily="34" charset="0"/>
                <a:ea typeface="Tahoma" panose="020B0604030504040204" pitchFamily="34" charset="0"/>
                <a:cs typeface="Tahoma" panose="020B0604030504040204" pitchFamily="34" charset="0"/>
              </a:rPr>
              <a:t>điện</a:t>
            </a:r>
            <a:r>
              <a:rPr lang="en-US"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B0F0"/>
                </a:solidFill>
                <a:latin typeface="Tahoma" panose="020B0604030504040204" pitchFamily="34" charset="0"/>
                <a:ea typeface="Tahoma" panose="020B0604030504040204" pitchFamily="34" charset="0"/>
                <a:cs typeface="Tahoma" panose="020B0604030504040204" pitchFamily="34" charset="0"/>
              </a:rPr>
              <a:t>trường</a:t>
            </a:r>
            <a:r>
              <a:rPr lang="en-US" b="1" dirty="0">
                <a:solidFill>
                  <a:srgbClr val="00B0F0"/>
                </a:solidFill>
                <a:latin typeface="Tahoma" panose="020B0604030504040204" pitchFamily="34" charset="0"/>
                <a:ea typeface="Tahoma" panose="020B0604030504040204" pitchFamily="34" charset="0"/>
                <a:cs typeface="Tahoma" panose="020B0604030504040204" pitchFamily="34" charset="0"/>
              </a:rPr>
              <a:t>…).</a:t>
            </a:r>
          </a:p>
        </p:txBody>
      </p:sp>
      <p:sp>
        <p:nvSpPr>
          <p:cNvPr id="10" name="Rectangle 9">
            <a:extLst>
              <a:ext uri="{FF2B5EF4-FFF2-40B4-BE49-F238E27FC236}">
                <a16:creationId xmlns:a16="http://schemas.microsoft.com/office/drawing/2014/main" id="{E5CCCF43-E359-8E41-9F9D-34530BA85786}"/>
              </a:ext>
            </a:extLst>
          </p:cNvPr>
          <p:cNvSpPr/>
          <p:nvPr/>
        </p:nvSpPr>
        <p:spPr>
          <a:xfrm>
            <a:off x="799212" y="1840774"/>
            <a:ext cx="6569775" cy="368306"/>
          </a:xfrm>
          <a:prstGeom prst="rect">
            <a:avLst/>
          </a:prstGeom>
        </p:spPr>
        <p:txBody>
          <a:bodyPr wrap="square">
            <a:spAutoFit/>
          </a:bodyPr>
          <a:lstStyle/>
          <a:p>
            <a:pPr>
              <a:lnSpc>
                <a:spcPct val="110000"/>
              </a:lnSpc>
              <a:spcAft>
                <a:spcPts val="800"/>
              </a:spcAft>
            </a:pPr>
            <a:r>
              <a:rPr lang="en-US" b="1" i="1" dirty="0" err="1">
                <a:solidFill>
                  <a:srgbClr val="0070C0"/>
                </a:solidFill>
                <a:latin typeface="Tahoma" panose="020B0604030504040204" pitchFamily="34" charset="0"/>
                <a:ea typeface="Tahoma" panose="020B0604030504040204" pitchFamily="34" charset="0"/>
                <a:cs typeface="Tahoma" panose="020B0604030504040204" pitchFamily="34" charset="0"/>
              </a:rPr>
              <a:t>Bài</a:t>
            </a:r>
            <a:r>
              <a:rPr lang="en-US" b="1" i="1" dirty="0">
                <a:solidFill>
                  <a:srgbClr val="0070C0"/>
                </a:solidFill>
                <a:latin typeface="Tahoma" panose="020B0604030504040204" pitchFamily="34" charset="0"/>
                <a:ea typeface="Tahoma" panose="020B0604030504040204" pitchFamily="34" charset="0"/>
                <a:cs typeface="Tahoma" panose="020B0604030504040204" pitchFamily="34" charset="0"/>
              </a:rPr>
              <a:t> 12. </a:t>
            </a:r>
            <a:r>
              <a:rPr lang="en-US" b="1" i="1" dirty="0" err="1">
                <a:solidFill>
                  <a:srgbClr val="0070C0"/>
                </a:solidFill>
                <a:latin typeface="Tahoma" panose="020B0604030504040204" pitchFamily="34" charset="0"/>
                <a:ea typeface="Tahoma" panose="020B0604030504040204" pitchFamily="34" charset="0"/>
                <a:cs typeface="Tahoma" panose="020B0604030504040204" pitchFamily="34" charset="0"/>
              </a:rPr>
              <a:t>Vùng</a:t>
            </a:r>
            <a:r>
              <a:rPr lang="en-US" b="1" i="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0070C0"/>
                </a:solidFill>
                <a:latin typeface="Tahoma" panose="020B0604030504040204" pitchFamily="34" charset="0"/>
                <a:ea typeface="Tahoma" panose="020B0604030504040204" pitchFamily="34" charset="0"/>
                <a:cs typeface="Tahoma" panose="020B0604030504040204" pitchFamily="34" charset="0"/>
              </a:rPr>
              <a:t>năng</a:t>
            </a:r>
            <a:r>
              <a:rPr lang="en-US" b="1" i="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0070C0"/>
                </a:solidFill>
                <a:latin typeface="Tahoma" panose="020B0604030504040204" pitchFamily="34" charset="0"/>
                <a:ea typeface="Tahoma" panose="020B0604030504040204" pitchFamily="34" charset="0"/>
                <a:cs typeface="Tahoma" panose="020B0604030504040204" pitchFamily="34" charset="0"/>
              </a:rPr>
              <a:t>lượng</a:t>
            </a:r>
            <a:r>
              <a:rPr lang="en-US" b="1" i="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0070C0"/>
                </a:solidFill>
                <a:latin typeface="Tahoma" panose="020B0604030504040204" pitchFamily="34" charset="0"/>
                <a:ea typeface="Tahoma" panose="020B0604030504040204" pitchFamily="34" charset="0"/>
                <a:cs typeface="Tahoma" panose="020B0604030504040204" pitchFamily="34" charset="0"/>
              </a:rPr>
              <a:t>của</a:t>
            </a:r>
            <a:r>
              <a:rPr lang="en-US" b="1" i="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0070C0"/>
                </a:solidFill>
                <a:latin typeface="Tahoma" panose="020B0604030504040204" pitchFamily="34" charset="0"/>
                <a:ea typeface="Tahoma" panose="020B0604030504040204" pitchFamily="34" charset="0"/>
                <a:cs typeface="Tahoma" panose="020B0604030504040204" pitchFamily="34" charset="0"/>
              </a:rPr>
              <a:t>tinh</a:t>
            </a:r>
            <a:r>
              <a:rPr lang="en-US" b="1" i="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0070C0"/>
                </a:solidFill>
                <a:latin typeface="Tahoma" panose="020B0604030504040204" pitchFamily="34" charset="0"/>
                <a:ea typeface="Tahoma" panose="020B0604030504040204" pitchFamily="34" charset="0"/>
                <a:cs typeface="Tahoma" panose="020B0604030504040204" pitchFamily="34" charset="0"/>
              </a:rPr>
              <a:t>thể</a:t>
            </a:r>
            <a:r>
              <a:rPr lang="en-US" b="1" i="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0070C0"/>
                </a:solidFill>
                <a:latin typeface="Tahoma" panose="020B0604030504040204" pitchFamily="34" charset="0"/>
                <a:ea typeface="Tahoma" panose="020B0604030504040204" pitchFamily="34" charset="0"/>
                <a:cs typeface="Tahoma" panose="020B0604030504040204" pitchFamily="34" charset="0"/>
              </a:rPr>
              <a:t>chất</a:t>
            </a:r>
            <a:r>
              <a:rPr lang="en-US" b="1" i="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0070C0"/>
                </a:solidFill>
                <a:latin typeface="Tahoma" panose="020B0604030504040204" pitchFamily="34" charset="0"/>
                <a:ea typeface="Tahoma" panose="020B0604030504040204" pitchFamily="34" charset="0"/>
                <a:cs typeface="Tahoma" panose="020B0604030504040204" pitchFamily="34" charset="0"/>
              </a:rPr>
              <a:t>rắn</a:t>
            </a:r>
            <a:endParaRPr lang="en-US" b="1" i="1"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11" name="Rectangle 10">
            <a:extLst>
              <a:ext uri="{FF2B5EF4-FFF2-40B4-BE49-F238E27FC236}">
                <a16:creationId xmlns:a16="http://schemas.microsoft.com/office/drawing/2014/main" id="{8CAF7B72-CD6C-EAAA-5CC7-152669B9B645}"/>
              </a:ext>
            </a:extLst>
          </p:cNvPr>
          <p:cNvSpPr/>
          <p:nvPr/>
        </p:nvSpPr>
        <p:spPr>
          <a:xfrm>
            <a:off x="916894" y="808660"/>
            <a:ext cx="9523761" cy="523220"/>
          </a:xfrm>
          <a:prstGeom prst="rect">
            <a:avLst/>
          </a:prstGeom>
        </p:spPr>
        <p:txBody>
          <a:bodyPr wrap="none">
            <a:spAutoFit/>
          </a:bodyPr>
          <a:lstStyle/>
          <a:p>
            <a:pPr fontAlgn="ctr">
              <a:lnSpc>
                <a:spcPct val="100000"/>
              </a:lnSpc>
              <a:buNone/>
              <a:defRPr/>
            </a:pPr>
            <a:r>
              <a:rPr lang="en-US" altLang="en-US" sz="2800" b="1" dirty="0">
                <a:solidFill>
                  <a:srgbClr val="00B050"/>
                </a:solidFill>
                <a:latin typeface="Tahoma" panose="020B0604030504040204" pitchFamily="34" charset="0"/>
                <a:ea typeface="Tahoma" panose="020B0604030504040204" pitchFamily="34" charset="0"/>
                <a:cs typeface="Tahoma" panose="020B0604030504040204" pitchFamily="34" charset="0"/>
              </a:rPr>
              <a:t>VI. MỘT SỐ LƯU Ý ĐỐI VỚI SGK VÀ CĐHT VẬT LÍ 12</a:t>
            </a:r>
          </a:p>
        </p:txBody>
      </p:sp>
    </p:spTree>
    <p:extLst>
      <p:ext uri="{BB962C8B-B14F-4D97-AF65-F5344CB8AC3E}">
        <p14:creationId xmlns:p14="http://schemas.microsoft.com/office/powerpoint/2010/main" val="1313354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205665" cy="68580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1596" y="357585"/>
            <a:ext cx="2273924" cy="420082"/>
          </a:xfrm>
          <a:prstGeom prst="rect">
            <a:avLst/>
          </a:prstGeom>
        </p:spPr>
      </p:pic>
      <p:sp>
        <p:nvSpPr>
          <p:cNvPr id="8" name="Rectangle 7"/>
          <p:cNvSpPr/>
          <p:nvPr/>
        </p:nvSpPr>
        <p:spPr>
          <a:xfrm>
            <a:off x="931612" y="961537"/>
            <a:ext cx="5065810" cy="523220"/>
          </a:xfrm>
          <a:prstGeom prst="rect">
            <a:avLst/>
          </a:prstGeom>
        </p:spPr>
        <p:txBody>
          <a:bodyPr wrap="none">
            <a:spAutoFit/>
          </a:bodyPr>
          <a:lstStyle/>
          <a:p>
            <a:pPr>
              <a:defRPr/>
            </a:pPr>
            <a:r>
              <a:rPr lang="en-US" altLang="en-US" sz="2800" b="1" dirty="0">
                <a:solidFill>
                  <a:srgbClr val="00B050"/>
                </a:solidFill>
                <a:latin typeface="Tahoma" panose="020B0604030504040204" pitchFamily="34" charset="0"/>
                <a:ea typeface="Tahoma" panose="020B0604030504040204" pitchFamily="34" charset="0"/>
                <a:cs typeface="Tahoma" panose="020B0604030504040204" pitchFamily="34" charset="0"/>
              </a:rPr>
              <a:t>I</a:t>
            </a:r>
            <a:r>
              <a:rPr lang="vi-VN" altLang="en-US" sz="2800" b="1" dirty="0">
                <a:solidFill>
                  <a:srgbClr val="00B050"/>
                </a:solidFill>
                <a:latin typeface="Tahoma" panose="020B0604030504040204" pitchFamily="34" charset="0"/>
                <a:ea typeface="Tahoma" panose="020B0604030504040204" pitchFamily="34" charset="0"/>
                <a:cs typeface="Tahoma" panose="020B0604030504040204" pitchFamily="34" charset="0"/>
              </a:rPr>
              <a:t>I</a:t>
            </a:r>
            <a:r>
              <a:rPr lang="en-US" altLang="en-US" sz="2800" b="1" dirty="0">
                <a:solidFill>
                  <a:srgbClr val="00B050"/>
                </a:solidFill>
                <a:latin typeface="Tahoma" panose="020B0604030504040204" pitchFamily="34" charset="0"/>
                <a:ea typeface="Tahoma" panose="020B0604030504040204" pitchFamily="34" charset="0"/>
                <a:cs typeface="Tahoma" panose="020B0604030504040204" pitchFamily="34" charset="0"/>
              </a:rPr>
              <a:t>. QUAN ĐIỂM BIÊN SOẠN</a:t>
            </a:r>
          </a:p>
        </p:txBody>
      </p:sp>
      <p:grpSp>
        <p:nvGrpSpPr>
          <p:cNvPr id="6" name="Group 5">
            <a:extLst>
              <a:ext uri="{FF2B5EF4-FFF2-40B4-BE49-F238E27FC236}">
                <a16:creationId xmlns:a16="http://schemas.microsoft.com/office/drawing/2014/main" id="{EFB57FBC-E8D2-70C7-866E-E66BD1EC5E3A}"/>
              </a:ext>
            </a:extLst>
          </p:cNvPr>
          <p:cNvGrpSpPr/>
          <p:nvPr/>
        </p:nvGrpSpPr>
        <p:grpSpPr>
          <a:xfrm>
            <a:off x="949407" y="1405209"/>
            <a:ext cx="10233706" cy="1480467"/>
            <a:chOff x="949407" y="1405209"/>
            <a:chExt cx="10233706" cy="1480467"/>
          </a:xfrm>
        </p:grpSpPr>
        <p:sp>
          <p:nvSpPr>
            <p:cNvPr id="9" name="Subtitle 2"/>
            <p:cNvSpPr txBox="1">
              <a:spLocks/>
            </p:cNvSpPr>
            <p:nvPr/>
          </p:nvSpPr>
          <p:spPr bwMode="auto">
            <a:xfrm>
              <a:off x="1511899" y="2293414"/>
              <a:ext cx="8586216" cy="592262"/>
            </a:xfrm>
            <a:prstGeom prst="rect">
              <a:avLst/>
            </a:prstGeom>
            <a:solidFill>
              <a:schemeClr val="accent6">
                <a:lumMod val="60000"/>
                <a:lumOff val="40000"/>
              </a:schemeClr>
            </a:solidFill>
            <a:ln>
              <a:noFill/>
              <a:miter lim="800000"/>
              <a:headEnd/>
              <a:tailEnd/>
            </a:ln>
          </p:spPr>
          <p:txBody>
            <a:bodyPr>
              <a:normAutofit fontScale="32500" lnSpcReduction="20000"/>
            </a:bodyPr>
            <a:lstStyle>
              <a:lvl1pPr marL="273050" indent="-273050" algn="l" rtl="0" eaLnBrk="0" fontAlgn="base" hangingPunct="0">
                <a:spcBef>
                  <a:spcPct val="20000"/>
                </a:spcBef>
                <a:spcAft>
                  <a:spcPct val="0"/>
                </a:spcAft>
                <a:buClr>
                  <a:schemeClr val="accent1"/>
                </a:buClr>
                <a:buSzPct val="100000"/>
                <a:buFont typeface="Symbol" pitchFamily="18" charset="2"/>
                <a:buChar char=""/>
                <a:defRPr sz="2400" kern="1200">
                  <a:solidFill>
                    <a:schemeClr val="tx2"/>
                  </a:solidFill>
                  <a:latin typeface="+mn-lt"/>
                  <a:ea typeface="+mn-ea"/>
                  <a:cs typeface="+mn-cs"/>
                </a:defRPr>
              </a:lvl1pPr>
              <a:lvl2pPr marL="576263" indent="-273050" algn="l" rtl="0" eaLnBrk="0" fontAlgn="base" hangingPunct="0">
                <a:spcBef>
                  <a:spcPct val="20000"/>
                </a:spcBef>
                <a:spcAft>
                  <a:spcPct val="0"/>
                </a:spcAft>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rtl="0" eaLnBrk="0" fontAlgn="base" hangingPunct="0">
                <a:spcBef>
                  <a:spcPct val="20000"/>
                </a:spcBef>
                <a:spcAft>
                  <a:spcPct val="0"/>
                </a:spcAft>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rtl="0" eaLnBrk="0" fontAlgn="base" hangingPunct="0">
                <a:spcBef>
                  <a:spcPct val="20000"/>
                </a:spcBef>
                <a:spcAft>
                  <a:spcPct val="0"/>
                </a:spcAft>
                <a:buClr>
                  <a:schemeClr val="accent1"/>
                </a:buClr>
                <a:buSzPct val="100000"/>
                <a:buFont typeface="Symbol" pitchFamily="18" charset="2"/>
                <a:buChar char=""/>
                <a:defRPr kern="1200">
                  <a:solidFill>
                    <a:schemeClr val="tx2"/>
                  </a:solidFill>
                  <a:latin typeface="+mn-lt"/>
                  <a:ea typeface="+mn-ea"/>
                  <a:cs typeface="+mn-cs"/>
                </a:defRPr>
              </a:lvl4pPr>
              <a:lvl5pPr marL="1462088" indent="-228600" algn="l" rtl="0" eaLnBrk="0" fontAlgn="base" hangingPunct="0">
                <a:spcBef>
                  <a:spcPct val="20000"/>
                </a:spcBef>
                <a:spcAft>
                  <a:spcPct val="0"/>
                </a:spcAft>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marL="0" indent="0" algn="ctr" eaLnBrk="1" fontAlgn="ctr" hangingPunct="1">
                <a:lnSpc>
                  <a:spcPct val="140000"/>
                </a:lnSpc>
                <a:spcBef>
                  <a:spcPts val="0"/>
                </a:spcBef>
                <a:buNone/>
                <a:defRPr/>
              </a:pPr>
              <a:r>
                <a:rPr lang="en-US" altLang="en-US" sz="7400" b="1" dirty="0">
                  <a:solidFill>
                    <a:schemeClr val="bg1"/>
                  </a:solidFill>
                  <a:latin typeface="Arial" pitchFamily="34" charset="0"/>
                  <a:cs typeface="Arial" pitchFamily="34" charset="0"/>
                </a:rPr>
                <a:t>CHUẨN MỰC </a:t>
              </a:r>
              <a:r>
                <a:rPr lang="en-US" altLang="en-US" sz="7400" b="1" dirty="0">
                  <a:solidFill>
                    <a:srgbClr val="00B0F0"/>
                  </a:solidFill>
                  <a:latin typeface="Arial" pitchFamily="34" charset="0"/>
                  <a:cs typeface="Arial" pitchFamily="34" charset="0"/>
                  <a:sym typeface="Symbol" panose="05050102010706020507" pitchFamily="18" charset="2"/>
                </a:rPr>
                <a:t></a:t>
              </a:r>
              <a:r>
                <a:rPr lang="en-US" altLang="en-US" sz="7400" b="1" dirty="0">
                  <a:solidFill>
                    <a:srgbClr val="FF0000"/>
                  </a:solidFill>
                  <a:latin typeface="Arial" pitchFamily="34" charset="0"/>
                  <a:cs typeface="Arial" pitchFamily="34" charset="0"/>
                </a:rPr>
                <a:t> KHOA HỌC</a:t>
              </a:r>
              <a:r>
                <a:rPr lang="en-US" altLang="en-US" sz="7400" b="1" dirty="0">
                  <a:solidFill>
                    <a:schemeClr val="bg1"/>
                  </a:solidFill>
                  <a:latin typeface="Arial" pitchFamily="34" charset="0"/>
                  <a:cs typeface="Arial" pitchFamily="34" charset="0"/>
                  <a:sym typeface="Symbol" panose="05050102010706020507" pitchFamily="18" charset="2"/>
                </a:rPr>
                <a:t> </a:t>
              </a:r>
              <a:r>
                <a:rPr lang="en-US" altLang="en-US" sz="7400" b="1" dirty="0">
                  <a:solidFill>
                    <a:srgbClr val="00B0F0"/>
                  </a:solidFill>
                  <a:latin typeface="Arial" pitchFamily="34" charset="0"/>
                  <a:cs typeface="Arial" pitchFamily="34" charset="0"/>
                  <a:sym typeface="Symbol" panose="05050102010706020507" pitchFamily="18" charset="2"/>
                </a:rPr>
                <a:t></a:t>
              </a:r>
              <a:r>
                <a:rPr lang="en-US" altLang="en-US" sz="7400" b="1" dirty="0">
                  <a:solidFill>
                    <a:srgbClr val="FF0000"/>
                  </a:solidFill>
                  <a:latin typeface="Arial" pitchFamily="34" charset="0"/>
                  <a:cs typeface="Arial" pitchFamily="34" charset="0"/>
                </a:rPr>
                <a:t> </a:t>
              </a:r>
              <a:r>
                <a:rPr lang="en-US" altLang="en-US" sz="7400" b="1" dirty="0">
                  <a:solidFill>
                    <a:srgbClr val="FFFF00"/>
                  </a:solidFill>
                  <a:latin typeface="Arial" pitchFamily="34" charset="0"/>
                  <a:cs typeface="Arial" pitchFamily="34" charset="0"/>
                </a:rPr>
                <a:t>HIỆN ĐẠI</a:t>
              </a:r>
              <a:r>
                <a:rPr lang="en-US" altLang="en-US" sz="7400" dirty="0">
                  <a:solidFill>
                    <a:srgbClr val="FFFF00"/>
                  </a:solidFill>
                  <a:latin typeface="Arial" pitchFamily="34" charset="0"/>
                  <a:cs typeface="Arial" pitchFamily="34" charset="0"/>
                </a:rPr>
                <a:t> </a:t>
              </a:r>
            </a:p>
            <a:p>
              <a:pPr marL="0" indent="0" algn="just" eaLnBrk="1" fontAlgn="ctr" hangingPunct="1">
                <a:lnSpc>
                  <a:spcPct val="170000"/>
                </a:lnSpc>
                <a:buNone/>
                <a:defRPr/>
              </a:pPr>
              <a:endParaRPr lang="en-US" altLang="en-US" sz="2000" dirty="0">
                <a:latin typeface="Arial" pitchFamily="34" charset="0"/>
                <a:cs typeface="Arial" pitchFamily="34" charset="0"/>
              </a:endParaRPr>
            </a:p>
          </p:txBody>
        </p:sp>
        <p:grpSp>
          <p:nvGrpSpPr>
            <p:cNvPr id="2" name="Group 1"/>
            <p:cNvGrpSpPr/>
            <p:nvPr/>
          </p:nvGrpSpPr>
          <p:grpSpPr>
            <a:xfrm>
              <a:off x="949407" y="1405209"/>
              <a:ext cx="10233706" cy="922652"/>
              <a:chOff x="949407" y="1463932"/>
              <a:chExt cx="10233706" cy="922652"/>
            </a:xfrm>
          </p:grpSpPr>
          <p:sp>
            <p:nvSpPr>
              <p:cNvPr id="7" name="Subtitle 2"/>
              <p:cNvSpPr txBox="1">
                <a:spLocks/>
              </p:cNvSpPr>
              <p:nvPr/>
            </p:nvSpPr>
            <p:spPr bwMode="auto">
              <a:xfrm>
                <a:off x="949407" y="1463932"/>
                <a:ext cx="10233706" cy="922652"/>
              </a:xfrm>
              <a:prstGeom prst="rect">
                <a:avLst/>
              </a:prstGeom>
              <a:noFill/>
              <a:ln>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marL="273050" indent="-273050" algn="l" rtl="0" eaLnBrk="0" fontAlgn="base" hangingPunct="0">
                  <a:spcBef>
                    <a:spcPct val="20000"/>
                  </a:spcBef>
                  <a:spcAft>
                    <a:spcPct val="0"/>
                  </a:spcAft>
                  <a:buClr>
                    <a:schemeClr val="accent1"/>
                  </a:buClr>
                  <a:buSzPct val="100000"/>
                  <a:buFont typeface="Symbol" pitchFamily="18" charset="2"/>
                  <a:buChar char=""/>
                  <a:defRPr sz="2400" kern="1200">
                    <a:solidFill>
                      <a:schemeClr val="tx2"/>
                    </a:solidFill>
                    <a:latin typeface="+mn-lt"/>
                    <a:ea typeface="+mn-ea"/>
                    <a:cs typeface="+mn-cs"/>
                  </a:defRPr>
                </a:lvl1pPr>
                <a:lvl2pPr marL="576263" indent="-273050" algn="l" rtl="0" eaLnBrk="0" fontAlgn="base" hangingPunct="0">
                  <a:spcBef>
                    <a:spcPct val="20000"/>
                  </a:spcBef>
                  <a:spcAft>
                    <a:spcPct val="0"/>
                  </a:spcAft>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rtl="0" eaLnBrk="0" fontAlgn="base" hangingPunct="0">
                  <a:spcBef>
                    <a:spcPct val="20000"/>
                  </a:spcBef>
                  <a:spcAft>
                    <a:spcPct val="0"/>
                  </a:spcAft>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rtl="0" eaLnBrk="0" fontAlgn="base" hangingPunct="0">
                  <a:spcBef>
                    <a:spcPct val="20000"/>
                  </a:spcBef>
                  <a:spcAft>
                    <a:spcPct val="0"/>
                  </a:spcAft>
                  <a:buClr>
                    <a:schemeClr val="accent1"/>
                  </a:buClr>
                  <a:buSzPct val="100000"/>
                  <a:buFont typeface="Symbol" pitchFamily="18" charset="2"/>
                  <a:buChar char=""/>
                  <a:defRPr kern="1200">
                    <a:solidFill>
                      <a:schemeClr val="tx2"/>
                    </a:solidFill>
                    <a:latin typeface="+mn-lt"/>
                    <a:ea typeface="+mn-ea"/>
                    <a:cs typeface="+mn-cs"/>
                  </a:defRPr>
                </a:lvl4pPr>
                <a:lvl5pPr marL="1462088" indent="-228600" algn="l" rtl="0" eaLnBrk="0" fontAlgn="base" hangingPunct="0">
                  <a:spcBef>
                    <a:spcPct val="20000"/>
                  </a:spcBef>
                  <a:spcAft>
                    <a:spcPct val="0"/>
                  </a:spcAft>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marL="0" indent="0" algn="just" eaLnBrk="1" fontAlgn="ctr" hangingPunct="1">
                  <a:lnSpc>
                    <a:spcPct val="170000"/>
                  </a:lnSpc>
                  <a:buNone/>
                  <a:defRPr/>
                </a:pPr>
                <a:r>
                  <a:rPr lang="en-US" altLang="en-US" b="1" dirty="0">
                    <a:solidFill>
                      <a:srgbClr val="0000FF"/>
                    </a:solidFill>
                    <a:latin typeface="Arial" pitchFamily="34" charset="0"/>
                    <a:cs typeface="Arial" pitchFamily="34" charset="0"/>
                  </a:rPr>
                  <a:t>      </a:t>
                </a:r>
                <a:r>
                  <a:rPr lang="en-US" altLang="en-US" b="1" dirty="0" err="1">
                    <a:solidFill>
                      <a:srgbClr val="0000FF"/>
                    </a:solidFill>
                    <a:latin typeface="Tahoma" panose="020B0604030504040204" pitchFamily="34" charset="0"/>
                    <a:ea typeface="Tahoma" panose="020B0604030504040204" pitchFamily="34" charset="0"/>
                    <a:cs typeface="Tahoma" panose="020B0604030504040204" pitchFamily="34" charset="0"/>
                  </a:rPr>
                  <a:t>Thể</a:t>
                </a:r>
                <a:r>
                  <a:rPr lang="en-US" altLang="en-US" b="1" dirty="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altLang="en-US" b="1" dirty="0" err="1">
                    <a:solidFill>
                      <a:srgbClr val="0000FF"/>
                    </a:solidFill>
                    <a:latin typeface="Tahoma" panose="020B0604030504040204" pitchFamily="34" charset="0"/>
                    <a:ea typeface="Tahoma" panose="020B0604030504040204" pitchFamily="34" charset="0"/>
                    <a:cs typeface="Tahoma" panose="020B0604030504040204" pitchFamily="34" charset="0"/>
                  </a:rPr>
                  <a:t>hiện</a:t>
                </a:r>
                <a:r>
                  <a:rPr lang="en-US" altLang="en-US" b="1" dirty="0">
                    <a:solidFill>
                      <a:srgbClr val="0000FF"/>
                    </a:solidFill>
                    <a:latin typeface="Tahoma" panose="020B0604030504040204" pitchFamily="34" charset="0"/>
                    <a:ea typeface="Tahoma" panose="020B0604030504040204" pitchFamily="34" charset="0"/>
                    <a:cs typeface="Tahoma" panose="020B0604030504040204" pitchFamily="34" charset="0"/>
                  </a:rPr>
                  <a:t> qua </a:t>
                </a:r>
                <a:r>
                  <a:rPr lang="en-US" altLang="en-US" b="1" dirty="0" err="1">
                    <a:solidFill>
                      <a:srgbClr val="0000FF"/>
                    </a:solidFill>
                    <a:latin typeface="Tahoma" panose="020B0604030504040204" pitchFamily="34" charset="0"/>
                    <a:ea typeface="Tahoma" panose="020B0604030504040204" pitchFamily="34" charset="0"/>
                    <a:cs typeface="Tahoma" panose="020B0604030504040204" pitchFamily="34" charset="0"/>
                  </a:rPr>
                  <a:t>thông</a:t>
                </a:r>
                <a:r>
                  <a:rPr lang="en-US" altLang="en-US" b="1" dirty="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altLang="en-US" b="1" dirty="0" err="1">
                    <a:solidFill>
                      <a:srgbClr val="0000FF"/>
                    </a:solidFill>
                    <a:latin typeface="Tahoma" panose="020B0604030504040204" pitchFamily="34" charset="0"/>
                    <a:ea typeface="Tahoma" panose="020B0604030504040204" pitchFamily="34" charset="0"/>
                    <a:cs typeface="Tahoma" panose="020B0604030504040204" pitchFamily="34" charset="0"/>
                  </a:rPr>
                  <a:t>điệp</a:t>
                </a:r>
                <a:r>
                  <a:rPr lang="en-US" altLang="en-US" b="1" dirty="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altLang="en-US" dirty="0">
                    <a:latin typeface="Tahoma" panose="020B0604030504040204" pitchFamily="34" charset="0"/>
                    <a:ea typeface="Tahoma" panose="020B0604030504040204" pitchFamily="34" charset="0"/>
                    <a:cs typeface="Tahoma" panose="020B0604030504040204" pitchFamily="34" charset="0"/>
                  </a:rPr>
                  <a:t>“</a:t>
                </a:r>
                <a:r>
                  <a:rPr lang="en-US" altLang="en-US" b="1" dirty="0" err="1">
                    <a:solidFill>
                      <a:srgbClr val="FF0000"/>
                    </a:solidFill>
                    <a:latin typeface="Tahoma" panose="020B0604030504040204" pitchFamily="34" charset="0"/>
                    <a:ea typeface="Tahoma" panose="020B0604030504040204" pitchFamily="34" charset="0"/>
                    <a:cs typeface="Tahoma" panose="020B0604030504040204" pitchFamily="34" charset="0"/>
                  </a:rPr>
                  <a:t>Kết</a:t>
                </a:r>
                <a:r>
                  <a:rPr lang="en-US" altLang="en-US"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altLang="en-US" b="1" dirty="0" err="1">
                    <a:solidFill>
                      <a:srgbClr val="FF0000"/>
                    </a:solidFill>
                    <a:latin typeface="Tahoma" panose="020B0604030504040204" pitchFamily="34" charset="0"/>
                    <a:ea typeface="Tahoma" panose="020B0604030504040204" pitchFamily="34" charset="0"/>
                    <a:cs typeface="Tahoma" panose="020B0604030504040204" pitchFamily="34" charset="0"/>
                  </a:rPr>
                  <a:t>nối</a:t>
                </a:r>
                <a:r>
                  <a:rPr lang="en-US" altLang="en-US" b="1" dirty="0">
                    <a:solidFill>
                      <a:srgbClr val="FF0000"/>
                    </a:solidFill>
                    <a:latin typeface="Tahoma" panose="020B0604030504040204" pitchFamily="34" charset="0"/>
                    <a:ea typeface="Tahoma" panose="020B0604030504040204" pitchFamily="34" charset="0"/>
                    <a:cs typeface="Tahoma" panose="020B0604030504040204" pitchFamily="34" charset="0"/>
                  </a:rPr>
                  <a:t> tri </a:t>
                </a:r>
                <a:r>
                  <a:rPr lang="en-US" altLang="en-US" b="1" dirty="0" err="1">
                    <a:solidFill>
                      <a:srgbClr val="FF0000"/>
                    </a:solidFill>
                    <a:latin typeface="Tahoma" panose="020B0604030504040204" pitchFamily="34" charset="0"/>
                    <a:ea typeface="Tahoma" panose="020B0604030504040204" pitchFamily="34" charset="0"/>
                    <a:cs typeface="Tahoma" panose="020B0604030504040204" pitchFamily="34" charset="0"/>
                  </a:rPr>
                  <a:t>thức</a:t>
                </a:r>
                <a:r>
                  <a:rPr lang="en-US" altLang="en-US"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altLang="en-US" b="1" dirty="0" err="1">
                    <a:solidFill>
                      <a:srgbClr val="FF0000"/>
                    </a:solidFill>
                    <a:latin typeface="Tahoma" panose="020B0604030504040204" pitchFamily="34" charset="0"/>
                    <a:ea typeface="Tahoma" panose="020B0604030504040204" pitchFamily="34" charset="0"/>
                    <a:cs typeface="Tahoma" panose="020B0604030504040204" pitchFamily="34" charset="0"/>
                  </a:rPr>
                  <a:t>với</a:t>
                </a:r>
                <a:r>
                  <a:rPr lang="en-US" altLang="en-US"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altLang="en-US" b="1" dirty="0" err="1">
                    <a:solidFill>
                      <a:srgbClr val="FF0000"/>
                    </a:solidFill>
                    <a:latin typeface="Tahoma" panose="020B0604030504040204" pitchFamily="34" charset="0"/>
                    <a:ea typeface="Tahoma" panose="020B0604030504040204" pitchFamily="34" charset="0"/>
                    <a:cs typeface="Tahoma" panose="020B0604030504040204" pitchFamily="34" charset="0"/>
                  </a:rPr>
                  <a:t>cuộc</a:t>
                </a:r>
                <a:r>
                  <a:rPr lang="en-US" altLang="en-US"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altLang="en-US" b="1" dirty="0" err="1">
                    <a:solidFill>
                      <a:srgbClr val="FF0000"/>
                    </a:solidFill>
                    <a:latin typeface="Tahoma" panose="020B0604030504040204" pitchFamily="34" charset="0"/>
                    <a:ea typeface="Tahoma" panose="020B0604030504040204" pitchFamily="34" charset="0"/>
                    <a:cs typeface="Tahoma" panose="020B0604030504040204" pitchFamily="34" charset="0"/>
                  </a:rPr>
                  <a:t>sống</a:t>
                </a:r>
                <a:r>
                  <a:rPr lang="en-US" altLang="en-US" dirty="0">
                    <a:latin typeface="Tahoma" panose="020B0604030504040204" pitchFamily="34" charset="0"/>
                    <a:ea typeface="Tahoma" panose="020B0604030504040204" pitchFamily="34" charset="0"/>
                    <a:cs typeface="Tahoma" panose="020B0604030504040204" pitchFamily="34" charset="0"/>
                  </a:rPr>
                  <a:t>”</a:t>
                </a:r>
                <a:r>
                  <a:rPr lang="en-US" altLang="en-US" b="1" dirty="0">
                    <a:latin typeface="Tahoma" panose="020B0604030504040204" pitchFamily="34" charset="0"/>
                    <a:ea typeface="Tahoma" panose="020B0604030504040204" pitchFamily="34" charset="0"/>
                    <a:cs typeface="Tahoma" panose="020B0604030504040204" pitchFamily="34" charset="0"/>
                  </a:rPr>
                  <a:t>.</a:t>
                </a:r>
                <a:r>
                  <a:rPr lang="en-US" altLang="en-US" dirty="0">
                    <a:latin typeface="Tahoma" panose="020B0604030504040204" pitchFamily="34" charset="0"/>
                    <a:ea typeface="Tahoma" panose="020B0604030504040204" pitchFamily="34" charset="0"/>
                    <a:cs typeface="Tahoma" panose="020B0604030504040204" pitchFamily="34" charset="0"/>
                  </a:rPr>
                  <a:t> </a:t>
                </a:r>
              </a:p>
              <a:p>
                <a:pPr marL="0" indent="0" algn="just" eaLnBrk="1" fontAlgn="ctr" hangingPunct="1">
                  <a:lnSpc>
                    <a:spcPct val="170000"/>
                  </a:lnSpc>
                  <a:buNone/>
                  <a:defRPr/>
                </a:pPr>
                <a:endParaRPr lang="en-US" altLang="en-US" sz="2000" dirty="0">
                  <a:latin typeface="Arial" pitchFamily="34" charset="0"/>
                  <a:cs typeface="Arial" pitchFamily="34" charset="0"/>
                </a:endParaRPr>
              </a:p>
            </p:txBody>
          </p:sp>
          <p:sp>
            <p:nvSpPr>
              <p:cNvPr id="10" name="Snip Diagonal Corner Rectangle 9"/>
              <p:cNvSpPr/>
              <p:nvPr/>
            </p:nvSpPr>
            <p:spPr>
              <a:xfrm>
                <a:off x="983366" y="1777100"/>
                <a:ext cx="420624" cy="329184"/>
              </a:xfrm>
              <a:prstGeom prst="snip2Diag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Tahoma" panose="020B0604030504040204" pitchFamily="34" charset="0"/>
                    <a:ea typeface="Tahoma" panose="020B0604030504040204" pitchFamily="34" charset="0"/>
                    <a:cs typeface="Tahoma" panose="020B0604030504040204" pitchFamily="34" charset="0"/>
                  </a:rPr>
                  <a:t>2</a:t>
                </a:r>
              </a:p>
            </p:txBody>
          </p:sp>
        </p:grpSp>
      </p:grpSp>
      <p:sp>
        <p:nvSpPr>
          <p:cNvPr id="3" name="Content Placeholder 5">
            <a:extLst>
              <a:ext uri="{FF2B5EF4-FFF2-40B4-BE49-F238E27FC236}">
                <a16:creationId xmlns:a16="http://schemas.microsoft.com/office/drawing/2014/main" id="{62690A1F-569C-A2C0-1765-E4FA4F742D36}"/>
              </a:ext>
            </a:extLst>
          </p:cNvPr>
          <p:cNvSpPr txBox="1"/>
          <p:nvPr/>
        </p:nvSpPr>
        <p:spPr>
          <a:xfrm>
            <a:off x="1169478" y="4070892"/>
            <a:ext cx="7138658" cy="460191"/>
          </a:xfrm>
          <a:prstGeom prst="rect">
            <a:avLst/>
          </a:prstGeom>
        </p:spPr>
        <p:txBody>
          <a:bodyPr wrap="square">
            <a:spAutoFit/>
          </a:bodyPr>
          <a:lstStyle>
            <a:lvl1pPr marL="420370" indent="-384175"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630" indent="-274320" algn="l"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5905" algn="l" rtl="0" eaLnBrk="1" latinLnBrk="0" hangingPunct="1">
              <a:spcBef>
                <a:spcPct val="20000"/>
              </a:spcBef>
              <a:buClr>
                <a:schemeClr val="accent2"/>
              </a:buClr>
              <a:buSzPct val="85000"/>
              <a:buFont typeface="Arial" panose="020B0604020202020204"/>
              <a:buChar char="○"/>
              <a:defRPr kumimoji="0" sz="2400" kern="1200">
                <a:solidFill>
                  <a:schemeClr val="tx1"/>
                </a:solidFill>
                <a:latin typeface="+mn-lt"/>
                <a:ea typeface="+mn-ea"/>
                <a:cs typeface="+mn-cs"/>
              </a:defRPr>
            </a:lvl3pPr>
            <a:lvl4pPr marL="1280160" indent="-237490"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345" indent="-182880" algn="l" rtl="0" eaLnBrk="1" latinLnBrk="0" hangingPunct="1">
              <a:spcBef>
                <a:spcPct val="20000"/>
              </a:spcBef>
              <a:buClr>
                <a:schemeClr val="accent4"/>
              </a:buClr>
              <a:buSzPct val="100000"/>
              <a:buFont typeface="Arial" panose="020B0604020202020204"/>
              <a:buChar char="-"/>
              <a:defRPr kumimoji="0" sz="2000" kern="1200">
                <a:solidFill>
                  <a:schemeClr val="tx1"/>
                </a:solidFill>
                <a:latin typeface="+mn-lt"/>
                <a:ea typeface="+mn-ea"/>
                <a:cs typeface="+mn-cs"/>
              </a:defRPr>
            </a:lvl5pPr>
            <a:lvl6pPr marL="1700530" indent="-182880" algn="l" rtl="0" eaLnBrk="1" latinLnBrk="0" hangingPunct="1">
              <a:spcBef>
                <a:spcPct val="20000"/>
              </a:spcBef>
              <a:buClr>
                <a:schemeClr val="accent5"/>
              </a:buClr>
              <a:buFont typeface="Arial" panose="020B0604020202020204"/>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panose="020B0604020202020204"/>
              <a:buChar char="•"/>
              <a:defRPr kumimoji="0" sz="1800" kern="1200" baseline="0">
                <a:solidFill>
                  <a:schemeClr val="tx1"/>
                </a:solidFill>
                <a:latin typeface="+mn-lt"/>
                <a:ea typeface="+mn-ea"/>
                <a:cs typeface="+mn-cs"/>
              </a:defRPr>
            </a:lvl7pPr>
            <a:lvl8pPr marL="2139950" indent="-182880" algn="l" rtl="0" eaLnBrk="1" latinLnBrk="0" hangingPunct="1">
              <a:spcBef>
                <a:spcPct val="20000"/>
              </a:spcBef>
              <a:buClr>
                <a:schemeClr val="accent6"/>
              </a:buClr>
              <a:buFont typeface="Arial" panose="020B0604020202020204"/>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panose="020B0604020202020204"/>
              <a:buChar char="•"/>
              <a:defRPr kumimoji="0" sz="1600" kern="1200">
                <a:solidFill>
                  <a:schemeClr val="tx1"/>
                </a:solidFill>
                <a:latin typeface="+mn-lt"/>
                <a:ea typeface="+mn-ea"/>
                <a:cs typeface="+mn-cs"/>
              </a:defRPr>
            </a:lvl9pPr>
          </a:lstStyle>
          <a:p>
            <a:pPr>
              <a:lnSpc>
                <a:spcPct val="110000"/>
              </a:lnSpc>
              <a:spcBef>
                <a:spcPts val="300"/>
              </a:spcBef>
              <a:spcAft>
                <a:spcPts val="300"/>
              </a:spcAft>
              <a:buFont typeface="Wingdings" panose="05000000000000000000" charset="0"/>
              <a:buChar char="v"/>
            </a:pPr>
            <a:r>
              <a:rPr lang="en-US" sz="2400" b="1" dirty="0" err="1">
                <a:latin typeface="Tahoma" panose="020B0604030504040204" pitchFamily="34" charset="0"/>
                <a:ea typeface="Tahoma" panose="020B0604030504040204" pitchFamily="34" charset="0"/>
                <a:cs typeface="Tahoma" panose="020B0604030504040204" pitchFamily="34" charset="0"/>
              </a:rPr>
              <a:t>Hình</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thành</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và</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phát</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triển</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các</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năng</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lực</a:t>
            </a:r>
            <a:r>
              <a:rPr lang="en-US" sz="2400" b="1" dirty="0">
                <a:latin typeface="Tahoma" panose="020B0604030504040204" pitchFamily="34" charset="0"/>
                <a:ea typeface="Tahoma" panose="020B0604030504040204" pitchFamily="34" charset="0"/>
                <a:cs typeface="Tahoma" panose="020B0604030504040204" pitchFamily="34" charset="0"/>
              </a:rPr>
              <a:t>: </a:t>
            </a:r>
          </a:p>
        </p:txBody>
      </p:sp>
      <p:pic>
        <p:nvPicPr>
          <p:cNvPr id="11" name="Picture 10">
            <a:extLst>
              <a:ext uri="{FF2B5EF4-FFF2-40B4-BE49-F238E27FC236}">
                <a16:creationId xmlns:a16="http://schemas.microsoft.com/office/drawing/2014/main" id="{1F50E56C-5EE0-9AD9-9765-E66299E241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53692" y="229027"/>
            <a:ext cx="1326712" cy="1097280"/>
          </a:xfrm>
          <a:prstGeom prst="rect">
            <a:avLst/>
          </a:prstGeom>
        </p:spPr>
      </p:pic>
      <p:sp>
        <p:nvSpPr>
          <p:cNvPr id="12" name="Content Placeholder 5">
            <a:extLst>
              <a:ext uri="{FF2B5EF4-FFF2-40B4-BE49-F238E27FC236}">
                <a16:creationId xmlns:a16="http://schemas.microsoft.com/office/drawing/2014/main" id="{3C45B567-1015-4183-D6DD-AB306BB91BF2}"/>
              </a:ext>
            </a:extLst>
          </p:cNvPr>
          <p:cNvSpPr txBox="1"/>
          <p:nvPr/>
        </p:nvSpPr>
        <p:spPr>
          <a:xfrm>
            <a:off x="983366" y="4643758"/>
            <a:ext cx="9655887" cy="1152944"/>
          </a:xfrm>
          <a:prstGeom prst="rect">
            <a:avLst/>
          </a:prstGeom>
        </p:spPr>
        <p:txBody>
          <a:bodyPr wrap="square">
            <a:spAutoFit/>
          </a:bodyPr>
          <a:lstStyle>
            <a:lvl1pPr marL="420370" indent="-384175"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630" indent="-274320" algn="l"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5905" algn="l" rtl="0" eaLnBrk="1" latinLnBrk="0" hangingPunct="1">
              <a:spcBef>
                <a:spcPct val="20000"/>
              </a:spcBef>
              <a:buClr>
                <a:schemeClr val="accent2"/>
              </a:buClr>
              <a:buSzPct val="85000"/>
              <a:buFont typeface="Arial" panose="020B0604020202020204"/>
              <a:buChar char="○"/>
              <a:defRPr kumimoji="0" sz="2400" kern="1200">
                <a:solidFill>
                  <a:schemeClr val="tx1"/>
                </a:solidFill>
                <a:latin typeface="+mn-lt"/>
                <a:ea typeface="+mn-ea"/>
                <a:cs typeface="+mn-cs"/>
              </a:defRPr>
            </a:lvl3pPr>
            <a:lvl4pPr marL="1280160" indent="-237490"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345" indent="-182880" algn="l" rtl="0" eaLnBrk="1" latinLnBrk="0" hangingPunct="1">
              <a:spcBef>
                <a:spcPct val="20000"/>
              </a:spcBef>
              <a:buClr>
                <a:schemeClr val="accent4"/>
              </a:buClr>
              <a:buSzPct val="100000"/>
              <a:buFont typeface="Arial" panose="020B0604020202020204"/>
              <a:buChar char="-"/>
              <a:defRPr kumimoji="0" sz="2000" kern="1200">
                <a:solidFill>
                  <a:schemeClr val="tx1"/>
                </a:solidFill>
                <a:latin typeface="+mn-lt"/>
                <a:ea typeface="+mn-ea"/>
                <a:cs typeface="+mn-cs"/>
              </a:defRPr>
            </a:lvl5pPr>
            <a:lvl6pPr marL="1700530" indent="-182880" algn="l" rtl="0" eaLnBrk="1" latinLnBrk="0" hangingPunct="1">
              <a:spcBef>
                <a:spcPct val="20000"/>
              </a:spcBef>
              <a:buClr>
                <a:schemeClr val="accent5"/>
              </a:buClr>
              <a:buFont typeface="Arial" panose="020B0604020202020204"/>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panose="020B0604020202020204"/>
              <a:buChar char="•"/>
              <a:defRPr kumimoji="0" sz="1800" kern="1200" baseline="0">
                <a:solidFill>
                  <a:schemeClr val="tx1"/>
                </a:solidFill>
                <a:latin typeface="+mn-lt"/>
                <a:ea typeface="+mn-ea"/>
                <a:cs typeface="+mn-cs"/>
              </a:defRPr>
            </a:lvl7pPr>
            <a:lvl8pPr marL="2139950" indent="-182880" algn="l" rtl="0" eaLnBrk="1" latinLnBrk="0" hangingPunct="1">
              <a:spcBef>
                <a:spcPct val="20000"/>
              </a:spcBef>
              <a:buClr>
                <a:schemeClr val="accent6"/>
              </a:buClr>
              <a:buFont typeface="Arial" panose="020B0604020202020204"/>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panose="020B0604020202020204"/>
              <a:buChar char="•"/>
              <a:defRPr kumimoji="0" sz="1600" kern="1200">
                <a:solidFill>
                  <a:schemeClr val="tx1"/>
                </a:solidFill>
                <a:latin typeface="+mn-lt"/>
                <a:ea typeface="+mn-ea"/>
                <a:cs typeface="+mn-cs"/>
              </a:defRPr>
            </a:lvl9pPr>
          </a:lstStyle>
          <a:p>
            <a:pPr marL="800100" lvl="1" indent="-342900">
              <a:lnSpc>
                <a:spcPct val="110000"/>
              </a:lnSpc>
              <a:spcBef>
                <a:spcPts val="300"/>
              </a:spcBef>
              <a:spcAft>
                <a:spcPts val="300"/>
              </a:spcAft>
              <a:buFont typeface="Wingdings" panose="05000000000000000000" charset="0"/>
              <a:buChar char="Ø"/>
            </a:pPr>
            <a:r>
              <a:rPr lang="en-US" sz="2000" b="1" dirty="0" err="1">
                <a:solidFill>
                  <a:srgbClr val="0000FF"/>
                </a:solidFill>
                <a:latin typeface="Tahoma" panose="020B0604030504040204" pitchFamily="34" charset="0"/>
                <a:ea typeface="Tahoma" panose="020B0604030504040204" pitchFamily="34" charset="0"/>
                <a:cs typeface="Tahoma" panose="020B0604030504040204" pitchFamily="34" charset="0"/>
              </a:rPr>
              <a:t>Tìm</a:t>
            </a:r>
            <a:r>
              <a:rPr lang="en-US" sz="2000" b="1" dirty="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00FF"/>
                </a:solidFill>
                <a:latin typeface="Tahoma" panose="020B0604030504040204" pitchFamily="34" charset="0"/>
                <a:ea typeface="Tahoma" panose="020B0604030504040204" pitchFamily="34" charset="0"/>
                <a:cs typeface="Tahoma" panose="020B0604030504040204" pitchFamily="34" charset="0"/>
              </a:rPr>
              <a:t>hiểu</a:t>
            </a:r>
            <a:r>
              <a:rPr lang="en-US" sz="2000" b="1" dirty="0">
                <a:solidFill>
                  <a:srgbClr val="0000FF"/>
                </a:solidFill>
                <a:latin typeface="Tahoma" panose="020B0604030504040204" pitchFamily="34" charset="0"/>
                <a:ea typeface="Tahoma" panose="020B0604030504040204" pitchFamily="34" charset="0"/>
                <a:cs typeface="Tahoma" panose="020B0604030504040204" pitchFamily="34" charset="0"/>
              </a:rPr>
              <a:t> </a:t>
            </a:r>
            <a:r>
              <a:rPr lang="vi-VN" sz="2000" b="1" dirty="0">
                <a:solidFill>
                  <a:srgbClr val="0000FF"/>
                </a:solidFill>
                <a:latin typeface="Tahoma" panose="020B0604030504040204" pitchFamily="34" charset="0"/>
                <a:ea typeface="Tahoma" panose="020B0604030504040204" pitchFamily="34" charset="0"/>
                <a:cs typeface="Tahoma" panose="020B0604030504040204" pitchFamily="34" charset="0"/>
              </a:rPr>
              <a:t>thế giới tự nhiên dưới góc độ vật lí</a:t>
            </a:r>
            <a:r>
              <a:rPr lang="en-US" sz="2000" b="1" dirty="0">
                <a:solidFill>
                  <a:srgbClr val="0000FF"/>
                </a:solidFill>
                <a:latin typeface="Tahoma" panose="020B0604030504040204" pitchFamily="34" charset="0"/>
                <a:ea typeface="Tahoma" panose="020B0604030504040204" pitchFamily="34" charset="0"/>
                <a:cs typeface="Tahoma" panose="020B0604030504040204" pitchFamily="34" charset="0"/>
              </a:rPr>
              <a:t>.</a:t>
            </a:r>
          </a:p>
          <a:p>
            <a:pPr marL="800100" lvl="1" indent="-342900">
              <a:lnSpc>
                <a:spcPct val="110000"/>
              </a:lnSpc>
              <a:spcBef>
                <a:spcPts val="300"/>
              </a:spcBef>
              <a:spcAft>
                <a:spcPts val="300"/>
              </a:spcAft>
              <a:buFont typeface="Wingdings" panose="05000000000000000000" charset="0"/>
              <a:buChar char="Ø"/>
            </a:pPr>
            <a:r>
              <a:rPr lang="en-US" sz="2000" b="1" dirty="0" err="1">
                <a:solidFill>
                  <a:srgbClr val="0000FF"/>
                </a:solidFill>
                <a:latin typeface="Tahoma" panose="020B0604030504040204" pitchFamily="34" charset="0"/>
                <a:ea typeface="Tahoma" panose="020B0604030504040204" pitchFamily="34" charset="0"/>
                <a:cs typeface="Tahoma" panose="020B0604030504040204" pitchFamily="34" charset="0"/>
              </a:rPr>
              <a:t>Vận</a:t>
            </a:r>
            <a:r>
              <a:rPr lang="en-US" sz="2000" b="1" dirty="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00FF"/>
                </a:solidFill>
                <a:latin typeface="Tahoma" panose="020B0604030504040204" pitchFamily="34" charset="0"/>
                <a:ea typeface="Tahoma" panose="020B0604030504040204" pitchFamily="34" charset="0"/>
                <a:cs typeface="Tahoma" panose="020B0604030504040204" pitchFamily="34" charset="0"/>
              </a:rPr>
              <a:t>dụng</a:t>
            </a:r>
            <a:r>
              <a:rPr lang="en-US" sz="2000" b="1" dirty="0">
                <a:solidFill>
                  <a:srgbClr val="0000FF"/>
                </a:solidFill>
                <a:latin typeface="Tahoma" panose="020B0604030504040204" pitchFamily="34" charset="0"/>
                <a:ea typeface="Tahoma" panose="020B0604030504040204" pitchFamily="34" charset="0"/>
                <a:cs typeface="Tahoma" panose="020B0604030504040204" pitchFamily="34" charset="0"/>
              </a:rPr>
              <a:t> kiến thức và kĩ năng </a:t>
            </a:r>
            <a:r>
              <a:rPr lang="en-US" sz="2000" b="1" dirty="0" err="1">
                <a:solidFill>
                  <a:srgbClr val="0000FF"/>
                </a:solidFill>
                <a:latin typeface="Tahoma" panose="020B0604030504040204" pitchFamily="34" charset="0"/>
                <a:ea typeface="Tahoma" panose="020B0604030504040204" pitchFamily="34" charset="0"/>
                <a:cs typeface="Tahoma" panose="020B0604030504040204" pitchFamily="34" charset="0"/>
              </a:rPr>
              <a:t>vào</a:t>
            </a:r>
            <a:r>
              <a:rPr lang="en-US" sz="2000" b="1" dirty="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00FF"/>
                </a:solidFill>
                <a:latin typeface="Tahoma" panose="020B0604030504040204" pitchFamily="34" charset="0"/>
                <a:ea typeface="Tahoma" panose="020B0604030504040204" pitchFamily="34" charset="0"/>
                <a:cs typeface="Tahoma" panose="020B0604030504040204" pitchFamily="34" charset="0"/>
              </a:rPr>
              <a:t>giải</a:t>
            </a:r>
            <a:r>
              <a:rPr lang="en-US" sz="2000" b="1" dirty="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00FF"/>
                </a:solidFill>
                <a:latin typeface="Tahoma" panose="020B0604030504040204" pitchFamily="34" charset="0"/>
                <a:ea typeface="Tahoma" panose="020B0604030504040204" pitchFamily="34" charset="0"/>
                <a:cs typeface="Tahoma" panose="020B0604030504040204" pitchFamily="34" charset="0"/>
              </a:rPr>
              <a:t>quyết</a:t>
            </a:r>
            <a:r>
              <a:rPr lang="en-US" sz="2000" b="1" dirty="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00FF"/>
                </a:solidFill>
                <a:latin typeface="Tahoma" panose="020B0604030504040204" pitchFamily="34" charset="0"/>
                <a:ea typeface="Tahoma" panose="020B0604030504040204" pitchFamily="34" charset="0"/>
                <a:cs typeface="Tahoma" panose="020B0604030504040204" pitchFamily="34" charset="0"/>
              </a:rPr>
              <a:t>các</a:t>
            </a:r>
            <a:r>
              <a:rPr lang="en-US" sz="2000" b="1" dirty="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00FF"/>
                </a:solidFill>
                <a:latin typeface="Tahoma" panose="020B0604030504040204" pitchFamily="34" charset="0"/>
                <a:ea typeface="Tahoma" panose="020B0604030504040204" pitchFamily="34" charset="0"/>
                <a:cs typeface="Tahoma" panose="020B0604030504040204" pitchFamily="34" charset="0"/>
              </a:rPr>
              <a:t>vấn</a:t>
            </a:r>
            <a:r>
              <a:rPr lang="en-US" sz="2000" b="1" dirty="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00FF"/>
                </a:solidFill>
                <a:latin typeface="Tahoma" panose="020B0604030504040204" pitchFamily="34" charset="0"/>
                <a:ea typeface="Tahoma" panose="020B0604030504040204" pitchFamily="34" charset="0"/>
                <a:cs typeface="Tahoma" panose="020B0604030504040204" pitchFamily="34" charset="0"/>
              </a:rPr>
              <a:t>đề</a:t>
            </a:r>
            <a:r>
              <a:rPr lang="en-US" sz="2000" b="1" dirty="0">
                <a:solidFill>
                  <a:srgbClr val="0000FF"/>
                </a:solidFill>
                <a:latin typeface="Tahoma" panose="020B0604030504040204" pitchFamily="34" charset="0"/>
                <a:ea typeface="Tahoma" panose="020B0604030504040204" pitchFamily="34" charset="0"/>
                <a:cs typeface="Tahoma" panose="020B0604030504040204" pitchFamily="34" charset="0"/>
              </a:rPr>
              <a:t> trong học tập và thực tiễn cuộc </a:t>
            </a:r>
            <a:r>
              <a:rPr lang="en-US" sz="2000" b="1" dirty="0" err="1">
                <a:solidFill>
                  <a:srgbClr val="0000FF"/>
                </a:solidFill>
                <a:latin typeface="Tahoma" panose="020B0604030504040204" pitchFamily="34" charset="0"/>
                <a:ea typeface="Tahoma" panose="020B0604030504040204" pitchFamily="34" charset="0"/>
                <a:cs typeface="Tahoma" panose="020B0604030504040204" pitchFamily="34" charset="0"/>
              </a:rPr>
              <a:t>sống</a:t>
            </a:r>
            <a:r>
              <a:rPr lang="en-US" sz="2000" b="1" dirty="0">
                <a:solidFill>
                  <a:srgbClr val="0000FF"/>
                </a:solidFill>
                <a:latin typeface="Tahoma" panose="020B0604030504040204" pitchFamily="34" charset="0"/>
                <a:ea typeface="Tahoma" panose="020B0604030504040204" pitchFamily="34" charset="0"/>
                <a:cs typeface="Tahoma" panose="020B0604030504040204" pitchFamily="34" charset="0"/>
              </a:rPr>
              <a:t>.</a:t>
            </a:r>
          </a:p>
        </p:txBody>
      </p:sp>
      <p:sp>
        <p:nvSpPr>
          <p:cNvPr id="13" name="Content Placeholder 5">
            <a:extLst>
              <a:ext uri="{FF2B5EF4-FFF2-40B4-BE49-F238E27FC236}">
                <a16:creationId xmlns:a16="http://schemas.microsoft.com/office/drawing/2014/main" id="{DC574F92-7BC9-6EE7-5E40-09D85C969AE1}"/>
              </a:ext>
            </a:extLst>
          </p:cNvPr>
          <p:cNvSpPr txBox="1"/>
          <p:nvPr/>
        </p:nvSpPr>
        <p:spPr>
          <a:xfrm>
            <a:off x="1169478" y="3058581"/>
            <a:ext cx="6432593" cy="460191"/>
          </a:xfrm>
          <a:prstGeom prst="rect">
            <a:avLst/>
          </a:prstGeom>
        </p:spPr>
        <p:txBody>
          <a:bodyPr wrap="square">
            <a:spAutoFit/>
          </a:bodyPr>
          <a:lstStyle>
            <a:lvl1pPr marL="420370" indent="-384175"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630" indent="-274320" algn="l"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5905" algn="l" rtl="0" eaLnBrk="1" latinLnBrk="0" hangingPunct="1">
              <a:spcBef>
                <a:spcPct val="20000"/>
              </a:spcBef>
              <a:buClr>
                <a:schemeClr val="accent2"/>
              </a:buClr>
              <a:buSzPct val="85000"/>
              <a:buFont typeface="Arial" panose="020B0604020202020204"/>
              <a:buChar char="○"/>
              <a:defRPr kumimoji="0" sz="2400" kern="1200">
                <a:solidFill>
                  <a:schemeClr val="tx1"/>
                </a:solidFill>
                <a:latin typeface="+mn-lt"/>
                <a:ea typeface="+mn-ea"/>
                <a:cs typeface="+mn-cs"/>
              </a:defRPr>
            </a:lvl3pPr>
            <a:lvl4pPr marL="1280160" indent="-237490"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345" indent="-182880" algn="l" rtl="0" eaLnBrk="1" latinLnBrk="0" hangingPunct="1">
              <a:spcBef>
                <a:spcPct val="20000"/>
              </a:spcBef>
              <a:buClr>
                <a:schemeClr val="accent4"/>
              </a:buClr>
              <a:buSzPct val="100000"/>
              <a:buFont typeface="Arial" panose="020B0604020202020204"/>
              <a:buChar char="-"/>
              <a:defRPr kumimoji="0" sz="2000" kern="1200">
                <a:solidFill>
                  <a:schemeClr val="tx1"/>
                </a:solidFill>
                <a:latin typeface="+mn-lt"/>
                <a:ea typeface="+mn-ea"/>
                <a:cs typeface="+mn-cs"/>
              </a:defRPr>
            </a:lvl5pPr>
            <a:lvl6pPr marL="1700530" indent="-182880" algn="l" rtl="0" eaLnBrk="1" latinLnBrk="0" hangingPunct="1">
              <a:spcBef>
                <a:spcPct val="20000"/>
              </a:spcBef>
              <a:buClr>
                <a:schemeClr val="accent5"/>
              </a:buClr>
              <a:buFont typeface="Arial" panose="020B0604020202020204"/>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panose="020B0604020202020204"/>
              <a:buChar char="•"/>
              <a:defRPr kumimoji="0" sz="1800" kern="1200" baseline="0">
                <a:solidFill>
                  <a:schemeClr val="tx1"/>
                </a:solidFill>
                <a:latin typeface="+mn-lt"/>
                <a:ea typeface="+mn-ea"/>
                <a:cs typeface="+mn-cs"/>
              </a:defRPr>
            </a:lvl7pPr>
            <a:lvl8pPr marL="2139950" indent="-182880" algn="l" rtl="0" eaLnBrk="1" latinLnBrk="0" hangingPunct="1">
              <a:spcBef>
                <a:spcPct val="20000"/>
              </a:spcBef>
              <a:buClr>
                <a:schemeClr val="accent6"/>
              </a:buClr>
              <a:buFont typeface="Arial" panose="020B0604020202020204"/>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panose="020B0604020202020204"/>
              <a:buChar char="•"/>
              <a:defRPr kumimoji="0" sz="1600" kern="1200">
                <a:solidFill>
                  <a:schemeClr val="tx1"/>
                </a:solidFill>
                <a:latin typeface="+mn-lt"/>
                <a:ea typeface="+mn-ea"/>
                <a:cs typeface="+mn-cs"/>
              </a:defRPr>
            </a:lvl9pPr>
          </a:lstStyle>
          <a:p>
            <a:pPr>
              <a:lnSpc>
                <a:spcPct val="110000"/>
              </a:lnSpc>
              <a:spcBef>
                <a:spcPts val="300"/>
              </a:spcBef>
              <a:spcAft>
                <a:spcPts val="300"/>
              </a:spcAft>
              <a:buFont typeface="Wingdings" panose="05000000000000000000" charset="0"/>
              <a:buChar char="v"/>
            </a:pPr>
            <a:r>
              <a:rPr lang="en-US" sz="2400" b="1" dirty="0" err="1">
                <a:latin typeface="Tahoma" panose="020B0604030504040204" pitchFamily="34" charset="0"/>
                <a:ea typeface="Tahoma" panose="020B0604030504040204" pitchFamily="34" charset="0"/>
                <a:cs typeface="Tahoma" panose="020B0604030504040204" pitchFamily="34" charset="0"/>
              </a:rPr>
              <a:t>Tạo</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cơ</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hội</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cho</a:t>
            </a:r>
            <a:r>
              <a:rPr lang="en-US" sz="2400" b="1" dirty="0">
                <a:latin typeface="Tahoma" panose="020B0604030504040204" pitchFamily="34" charset="0"/>
                <a:ea typeface="Tahoma" panose="020B0604030504040204" pitchFamily="34" charset="0"/>
                <a:cs typeface="Tahoma" panose="020B0604030504040204" pitchFamily="34" charset="0"/>
              </a:rPr>
              <a:t> HS </a:t>
            </a:r>
            <a:r>
              <a:rPr lang="en-US" sz="2400" b="1" dirty="0" err="1">
                <a:latin typeface="Tahoma" panose="020B0604030504040204" pitchFamily="34" charset="0"/>
                <a:ea typeface="Tahoma" panose="020B0604030504040204" pitchFamily="34" charset="0"/>
                <a:cs typeface="Tahoma" panose="020B0604030504040204" pitchFamily="34" charset="0"/>
              </a:rPr>
              <a:t>tự</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học</a:t>
            </a:r>
            <a:r>
              <a:rPr lang="en-US" sz="2400" b="1" dirty="0">
                <a:latin typeface="Tahoma" panose="020B0604030504040204" pitchFamily="34" charset="0"/>
                <a:ea typeface="Tahoma" panose="020B0604030504040204" pitchFamily="34" charset="0"/>
                <a:cs typeface="Tahoma" panose="020B0604030504040204" pitchFamily="34" charset="0"/>
              </a:rPr>
              <a:t>. </a:t>
            </a:r>
          </a:p>
        </p:txBody>
      </p:sp>
      <p:sp>
        <p:nvSpPr>
          <p:cNvPr id="14" name="Content Placeholder 5">
            <a:extLst>
              <a:ext uri="{FF2B5EF4-FFF2-40B4-BE49-F238E27FC236}">
                <a16:creationId xmlns:a16="http://schemas.microsoft.com/office/drawing/2014/main" id="{2D752A34-DA7B-7007-52D1-0B89BFAED20F}"/>
              </a:ext>
            </a:extLst>
          </p:cNvPr>
          <p:cNvSpPr txBox="1"/>
          <p:nvPr/>
        </p:nvSpPr>
        <p:spPr>
          <a:xfrm>
            <a:off x="1169478" y="3565729"/>
            <a:ext cx="7242296" cy="460191"/>
          </a:xfrm>
          <a:prstGeom prst="rect">
            <a:avLst/>
          </a:prstGeom>
        </p:spPr>
        <p:txBody>
          <a:bodyPr wrap="square">
            <a:spAutoFit/>
          </a:bodyPr>
          <a:lstStyle>
            <a:lvl1pPr marL="420370" indent="-384175"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630" indent="-274320" algn="l"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5905" algn="l" rtl="0" eaLnBrk="1" latinLnBrk="0" hangingPunct="1">
              <a:spcBef>
                <a:spcPct val="20000"/>
              </a:spcBef>
              <a:buClr>
                <a:schemeClr val="accent2"/>
              </a:buClr>
              <a:buSzPct val="85000"/>
              <a:buFont typeface="Arial" panose="020B0604020202020204"/>
              <a:buChar char="○"/>
              <a:defRPr kumimoji="0" sz="2400" kern="1200">
                <a:solidFill>
                  <a:schemeClr val="tx1"/>
                </a:solidFill>
                <a:latin typeface="+mn-lt"/>
                <a:ea typeface="+mn-ea"/>
                <a:cs typeface="+mn-cs"/>
              </a:defRPr>
            </a:lvl3pPr>
            <a:lvl4pPr marL="1280160" indent="-237490"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345" indent="-182880" algn="l" rtl="0" eaLnBrk="1" latinLnBrk="0" hangingPunct="1">
              <a:spcBef>
                <a:spcPct val="20000"/>
              </a:spcBef>
              <a:buClr>
                <a:schemeClr val="accent4"/>
              </a:buClr>
              <a:buSzPct val="100000"/>
              <a:buFont typeface="Arial" panose="020B0604020202020204"/>
              <a:buChar char="-"/>
              <a:defRPr kumimoji="0" sz="2000" kern="1200">
                <a:solidFill>
                  <a:schemeClr val="tx1"/>
                </a:solidFill>
                <a:latin typeface="+mn-lt"/>
                <a:ea typeface="+mn-ea"/>
                <a:cs typeface="+mn-cs"/>
              </a:defRPr>
            </a:lvl5pPr>
            <a:lvl6pPr marL="1700530" indent="-182880" algn="l" rtl="0" eaLnBrk="1" latinLnBrk="0" hangingPunct="1">
              <a:spcBef>
                <a:spcPct val="20000"/>
              </a:spcBef>
              <a:buClr>
                <a:schemeClr val="accent5"/>
              </a:buClr>
              <a:buFont typeface="Arial" panose="020B0604020202020204"/>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panose="020B0604020202020204"/>
              <a:buChar char="•"/>
              <a:defRPr kumimoji="0" sz="1800" kern="1200" baseline="0">
                <a:solidFill>
                  <a:schemeClr val="tx1"/>
                </a:solidFill>
                <a:latin typeface="+mn-lt"/>
                <a:ea typeface="+mn-ea"/>
                <a:cs typeface="+mn-cs"/>
              </a:defRPr>
            </a:lvl7pPr>
            <a:lvl8pPr marL="2139950" indent="-182880" algn="l" rtl="0" eaLnBrk="1" latinLnBrk="0" hangingPunct="1">
              <a:spcBef>
                <a:spcPct val="20000"/>
              </a:spcBef>
              <a:buClr>
                <a:schemeClr val="accent6"/>
              </a:buClr>
              <a:buFont typeface="Arial" panose="020B0604020202020204"/>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panose="020B0604020202020204"/>
              <a:buChar char="•"/>
              <a:defRPr kumimoji="0" sz="1600" kern="1200">
                <a:solidFill>
                  <a:schemeClr val="tx1"/>
                </a:solidFill>
                <a:latin typeface="+mn-lt"/>
                <a:ea typeface="+mn-ea"/>
                <a:cs typeface="+mn-cs"/>
              </a:defRPr>
            </a:lvl9pPr>
          </a:lstStyle>
          <a:p>
            <a:pPr>
              <a:lnSpc>
                <a:spcPct val="110000"/>
              </a:lnSpc>
              <a:spcBef>
                <a:spcPts val="300"/>
              </a:spcBef>
              <a:spcAft>
                <a:spcPts val="300"/>
              </a:spcAft>
              <a:buFont typeface="Wingdings" panose="05000000000000000000" charset="0"/>
              <a:buChar char="v"/>
            </a:pPr>
            <a:r>
              <a:rPr lang="en-US" sz="2400" b="1" dirty="0" err="1">
                <a:latin typeface="Tahoma" panose="020B0604030504040204" pitchFamily="34" charset="0"/>
                <a:ea typeface="Tahoma" panose="020B0604030504040204" pitchFamily="34" charset="0"/>
                <a:cs typeface="Tahoma" panose="020B0604030504040204" pitchFamily="34" charset="0"/>
              </a:rPr>
              <a:t>Bồi</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dưỡng</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khả</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năng</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giao</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tiếp</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và</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hợp</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tác</a:t>
            </a:r>
            <a:r>
              <a:rPr lang="en-US" sz="2400" b="1" dirty="0">
                <a:latin typeface="Tahoma" panose="020B0604030504040204" pitchFamily="34" charset="0"/>
                <a:ea typeface="Tahoma" panose="020B0604030504040204" pitchFamily="34" charset="0"/>
                <a:cs typeface="Tahoma" panose="020B0604030504040204" pitchFamily="34" charset="0"/>
              </a:rPr>
              <a:t>.</a:t>
            </a:r>
          </a:p>
        </p:txBody>
      </p:sp>
    </p:spTree>
    <p:extLst>
      <p:ext uri="{BB962C8B-B14F-4D97-AF65-F5344CB8AC3E}">
        <p14:creationId xmlns:p14="http://schemas.microsoft.com/office/powerpoint/2010/main" val="3931901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p:bldP spid="13" grpId="0"/>
      <p:bldP spid="14"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602958-D88B-5095-4F1F-C8D1E720F76C}"/>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6F280C37-132A-BBF9-0022-D88545F6B0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665" y="0"/>
            <a:ext cx="12205665" cy="6858000"/>
          </a:xfrm>
          <a:prstGeom prst="rect">
            <a:avLst/>
          </a:prstGeom>
        </p:spPr>
      </p:pic>
      <p:pic>
        <p:nvPicPr>
          <p:cNvPr id="5" name="Picture 4">
            <a:extLst>
              <a:ext uri="{FF2B5EF4-FFF2-40B4-BE49-F238E27FC236}">
                <a16:creationId xmlns:a16="http://schemas.microsoft.com/office/drawing/2014/main" id="{C7E3A02F-E8AA-68C3-26DD-71520CACCEA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1596" y="357585"/>
            <a:ext cx="2273924" cy="420082"/>
          </a:xfrm>
          <a:prstGeom prst="rect">
            <a:avLst/>
          </a:prstGeom>
        </p:spPr>
      </p:pic>
      <p:pic>
        <p:nvPicPr>
          <p:cNvPr id="3" name="Picture 2">
            <a:extLst>
              <a:ext uri="{FF2B5EF4-FFF2-40B4-BE49-F238E27FC236}">
                <a16:creationId xmlns:a16="http://schemas.microsoft.com/office/drawing/2014/main" id="{83D6A89D-360B-3B01-499B-D378403137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53692" y="229027"/>
            <a:ext cx="1326712" cy="1097280"/>
          </a:xfrm>
          <a:prstGeom prst="rect">
            <a:avLst/>
          </a:prstGeom>
        </p:spPr>
      </p:pic>
      <p:sp>
        <p:nvSpPr>
          <p:cNvPr id="2" name="Rectangle 1">
            <a:extLst>
              <a:ext uri="{FF2B5EF4-FFF2-40B4-BE49-F238E27FC236}">
                <a16:creationId xmlns:a16="http://schemas.microsoft.com/office/drawing/2014/main" id="{5E40D37D-8388-8382-26F7-B144E55F0C91}"/>
              </a:ext>
            </a:extLst>
          </p:cNvPr>
          <p:cNvSpPr/>
          <p:nvPr/>
        </p:nvSpPr>
        <p:spPr>
          <a:xfrm>
            <a:off x="799212" y="1386272"/>
            <a:ext cx="5610552" cy="400110"/>
          </a:xfrm>
          <a:prstGeom prst="rect">
            <a:avLst/>
          </a:prstGeom>
        </p:spPr>
        <p:txBody>
          <a:bodyPr wrap="square">
            <a:spAutoFit/>
          </a:bodyPr>
          <a:lstStyle/>
          <a:p>
            <a:pPr algn="just"/>
            <a:r>
              <a:rPr lang="en-US" sz="2000" b="1" dirty="0">
                <a:solidFill>
                  <a:srgbClr val="FF0000"/>
                </a:solidFill>
                <a:latin typeface="Tahoma" panose="020B0604030504040204" pitchFamily="34" charset="0"/>
                <a:ea typeface="Tahoma" panose="020B0604030504040204" pitchFamily="34" charset="0"/>
                <a:cs typeface="Tahoma" panose="020B0604030504040204" pitchFamily="34" charset="0"/>
              </a:rPr>
              <a:t>CHUYÊN ĐỀ 3. VẬT LÍ LƯỢNG TỬ</a:t>
            </a:r>
          </a:p>
        </p:txBody>
      </p:sp>
      <p:sp>
        <p:nvSpPr>
          <p:cNvPr id="9" name="Rectangle 8">
            <a:extLst>
              <a:ext uri="{FF2B5EF4-FFF2-40B4-BE49-F238E27FC236}">
                <a16:creationId xmlns:a16="http://schemas.microsoft.com/office/drawing/2014/main" id="{855B9E50-AB66-A12C-2F9C-D02E6986B5CB}"/>
              </a:ext>
            </a:extLst>
          </p:cNvPr>
          <p:cNvSpPr/>
          <p:nvPr/>
        </p:nvSpPr>
        <p:spPr>
          <a:xfrm>
            <a:off x="745424" y="3114205"/>
            <a:ext cx="10881800" cy="2588657"/>
          </a:xfrm>
          <a:prstGeom prst="rect">
            <a:avLst/>
          </a:prstGeom>
        </p:spPr>
        <p:txBody>
          <a:bodyPr wrap="square">
            <a:spAutoFit/>
          </a:bodyPr>
          <a:lstStyle/>
          <a:p>
            <a:pPr algn="just">
              <a:lnSpc>
                <a:spcPct val="120000"/>
              </a:lnSpc>
              <a:spcAft>
                <a:spcPts val="800"/>
              </a:spcAft>
            </a:pPr>
            <a:r>
              <a:rPr lang="en-US" b="1" dirty="0" err="1">
                <a:solidFill>
                  <a:srgbClr val="00B0F0"/>
                </a:solidFill>
                <a:latin typeface="Tahoma" panose="020B0604030504040204" pitchFamily="34" charset="0"/>
                <a:ea typeface="Tahoma" panose="020B0604030504040204" pitchFamily="34" charset="0"/>
                <a:cs typeface="Tahoma" panose="020B0604030504040204" pitchFamily="34" charset="0"/>
              </a:rPr>
              <a:t>Sự</a:t>
            </a:r>
            <a:r>
              <a:rPr lang="en-US"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B0F0"/>
                </a:solidFill>
                <a:latin typeface="Tahoma" panose="020B0604030504040204" pitchFamily="34" charset="0"/>
                <a:ea typeface="Tahoma" panose="020B0604030504040204" pitchFamily="34" charset="0"/>
                <a:cs typeface="Tahoma" panose="020B0604030504040204" pitchFamily="34" charset="0"/>
              </a:rPr>
              <a:t>phụ</a:t>
            </a:r>
            <a:r>
              <a:rPr lang="en-US"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B0F0"/>
                </a:solidFill>
                <a:latin typeface="Tahoma" panose="020B0604030504040204" pitchFamily="34" charset="0"/>
                <a:ea typeface="Tahoma" panose="020B0604030504040204" pitchFamily="34" charset="0"/>
                <a:cs typeface="Tahoma" panose="020B0604030504040204" pitchFamily="34" charset="0"/>
              </a:rPr>
              <a:t>thuộc</a:t>
            </a:r>
            <a:r>
              <a:rPr lang="en-US"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B0F0"/>
                </a:solidFill>
                <a:latin typeface="Tahoma" panose="020B0604030504040204" pitchFamily="34" charset="0"/>
                <a:ea typeface="Tahoma" panose="020B0604030504040204" pitchFamily="34" charset="0"/>
                <a:cs typeface="Tahoma" panose="020B0604030504040204" pitchFamily="34" charset="0"/>
              </a:rPr>
              <a:t>của</a:t>
            </a:r>
            <a:r>
              <a:rPr lang="en-US"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B0F0"/>
                </a:solidFill>
                <a:latin typeface="Tahoma" panose="020B0604030504040204" pitchFamily="34" charset="0"/>
                <a:ea typeface="Tahoma" panose="020B0604030504040204" pitchFamily="34" charset="0"/>
                <a:cs typeface="Tahoma" panose="020B0604030504040204" pitchFamily="34" charset="0"/>
              </a:rPr>
              <a:t>điện</a:t>
            </a:r>
            <a:r>
              <a:rPr lang="en-US"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B0F0"/>
                </a:solidFill>
                <a:latin typeface="Tahoma" panose="020B0604030504040204" pitchFamily="34" charset="0"/>
                <a:ea typeface="Tahoma" panose="020B0604030504040204" pitchFamily="34" charset="0"/>
                <a:cs typeface="Tahoma" panose="020B0604030504040204" pitchFamily="34" charset="0"/>
              </a:rPr>
              <a:t>trở</a:t>
            </a:r>
            <a:r>
              <a:rPr lang="en-US"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B0F0"/>
                </a:solidFill>
                <a:latin typeface="Tahoma" panose="020B0604030504040204" pitchFamily="34" charset="0"/>
                <a:ea typeface="Tahoma" panose="020B0604030504040204" pitchFamily="34" charset="0"/>
                <a:cs typeface="Tahoma" panose="020B0604030504040204" pitchFamily="34" charset="0"/>
              </a:rPr>
              <a:t>kim</a:t>
            </a:r>
            <a:r>
              <a:rPr lang="en-US"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B0F0"/>
                </a:solidFill>
                <a:latin typeface="Tahoma" panose="020B0604030504040204" pitchFamily="34" charset="0"/>
                <a:ea typeface="Tahoma" panose="020B0604030504040204" pitchFamily="34" charset="0"/>
                <a:cs typeface="Tahoma" panose="020B0604030504040204" pitchFamily="34" charset="0"/>
              </a:rPr>
              <a:t>loại</a:t>
            </a:r>
            <a:r>
              <a:rPr lang="en-US"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B0F0"/>
                </a:solidFill>
                <a:latin typeface="Tahoma" panose="020B0604030504040204" pitchFamily="34" charset="0"/>
                <a:ea typeface="Tahoma" panose="020B0604030504040204" pitchFamily="34" charset="0"/>
                <a:cs typeface="Tahoma" panose="020B0604030504040204" pitchFamily="34" charset="0"/>
              </a:rPr>
              <a:t>và</a:t>
            </a:r>
            <a:r>
              <a:rPr lang="en-US"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B0F0"/>
                </a:solidFill>
                <a:latin typeface="Tahoma" panose="020B0604030504040204" pitchFamily="34" charset="0"/>
                <a:ea typeface="Tahoma" panose="020B0604030504040204" pitchFamily="34" charset="0"/>
                <a:cs typeface="Tahoma" panose="020B0604030504040204" pitchFamily="34" charset="0"/>
              </a:rPr>
              <a:t>chất</a:t>
            </a:r>
            <a:r>
              <a:rPr lang="en-US"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B0F0"/>
                </a:solidFill>
                <a:latin typeface="Tahoma" panose="020B0604030504040204" pitchFamily="34" charset="0"/>
                <a:ea typeface="Tahoma" panose="020B0604030504040204" pitchFamily="34" charset="0"/>
                <a:cs typeface="Tahoma" panose="020B0604030504040204" pitchFamily="34" charset="0"/>
              </a:rPr>
              <a:t>bán</a:t>
            </a:r>
            <a:r>
              <a:rPr lang="en-US"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B0F0"/>
                </a:solidFill>
                <a:latin typeface="Tahoma" panose="020B0604030504040204" pitchFamily="34" charset="0"/>
                <a:ea typeface="Tahoma" panose="020B0604030504040204" pitchFamily="34" charset="0"/>
                <a:cs typeface="Tahoma" panose="020B0604030504040204" pitchFamily="34" charset="0"/>
              </a:rPr>
              <a:t>dẫn</a:t>
            </a:r>
            <a:r>
              <a:rPr lang="en-US"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B0F0"/>
                </a:solidFill>
                <a:latin typeface="Tahoma" panose="020B0604030504040204" pitchFamily="34" charset="0"/>
                <a:ea typeface="Tahoma" panose="020B0604030504040204" pitchFamily="34" charset="0"/>
                <a:cs typeface="Tahoma" panose="020B0604030504040204" pitchFamily="34" charset="0"/>
              </a:rPr>
              <a:t>vào</a:t>
            </a:r>
            <a:r>
              <a:rPr lang="en-US"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B0F0"/>
                </a:solidFill>
                <a:latin typeface="Tahoma" panose="020B0604030504040204" pitchFamily="34" charset="0"/>
                <a:ea typeface="Tahoma" panose="020B0604030504040204" pitchFamily="34" charset="0"/>
                <a:cs typeface="Tahoma" panose="020B0604030504040204" pitchFamily="34" charset="0"/>
              </a:rPr>
              <a:t>nhiệt</a:t>
            </a:r>
            <a:r>
              <a:rPr lang="en-US"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B0F0"/>
                </a:solidFill>
                <a:latin typeface="Tahoma" panose="020B0604030504040204" pitchFamily="34" charset="0"/>
                <a:ea typeface="Tahoma" panose="020B0604030504040204" pitchFamily="34" charset="0"/>
                <a:cs typeface="Tahoma" panose="020B0604030504040204" pitchFamily="34" charset="0"/>
              </a:rPr>
              <a:t>độ</a:t>
            </a:r>
            <a:r>
              <a:rPr lang="en-US" b="1" dirty="0">
                <a:solidFill>
                  <a:srgbClr val="00B0F0"/>
                </a:solidFill>
                <a:latin typeface="Tahoma" panose="020B0604030504040204" pitchFamily="34" charset="0"/>
                <a:ea typeface="Tahoma" panose="020B0604030504040204" pitchFamily="34" charset="0"/>
                <a:cs typeface="Tahoma" panose="020B0604030504040204" pitchFamily="34" charset="0"/>
              </a:rPr>
              <a:t>. Trong </a:t>
            </a:r>
            <a:r>
              <a:rPr lang="en-US" b="1" dirty="0" err="1">
                <a:solidFill>
                  <a:srgbClr val="00B0F0"/>
                </a:solidFill>
                <a:latin typeface="Tahoma" panose="020B0604030504040204" pitchFamily="34" charset="0"/>
                <a:ea typeface="Tahoma" panose="020B0604030504040204" pitchFamily="34" charset="0"/>
                <a:cs typeface="Tahoma" panose="020B0604030504040204" pitchFamily="34" charset="0"/>
              </a:rPr>
              <a:t>đó</a:t>
            </a:r>
            <a:r>
              <a:rPr lang="en-US"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B0F0"/>
                </a:solidFill>
                <a:latin typeface="Tahoma" panose="020B0604030504040204" pitchFamily="34" charset="0"/>
                <a:ea typeface="Tahoma" panose="020B0604030504040204" pitchFamily="34" charset="0"/>
                <a:cs typeface="Tahoma" panose="020B0604030504040204" pitchFamily="34" charset="0"/>
              </a:rPr>
              <a:t>cần</a:t>
            </a:r>
            <a:r>
              <a:rPr lang="en-US"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B0F0"/>
                </a:solidFill>
                <a:latin typeface="Tahoma" panose="020B0604030504040204" pitchFamily="34" charset="0"/>
                <a:ea typeface="Tahoma" panose="020B0604030504040204" pitchFamily="34" charset="0"/>
                <a:cs typeface="Tahoma" panose="020B0604030504040204" pitchFamily="34" charset="0"/>
              </a:rPr>
              <a:t>lưu</a:t>
            </a:r>
            <a:r>
              <a:rPr lang="en-US" b="1" dirty="0">
                <a:solidFill>
                  <a:srgbClr val="00B0F0"/>
                </a:solidFill>
                <a:latin typeface="Tahoma" panose="020B0604030504040204" pitchFamily="34" charset="0"/>
                <a:ea typeface="Tahoma" panose="020B0604030504040204" pitchFamily="34" charset="0"/>
                <a:cs typeface="Tahoma" panose="020B0604030504040204" pitchFamily="34" charset="0"/>
              </a:rPr>
              <a:t> ý:</a:t>
            </a:r>
          </a:p>
          <a:p>
            <a:pPr algn="just">
              <a:lnSpc>
                <a:spcPct val="120000"/>
              </a:lnSpc>
              <a:spcAft>
                <a:spcPts val="800"/>
              </a:spcAft>
            </a:pPr>
            <a:r>
              <a:rPr lang="en-US" b="1" i="1" dirty="0" err="1">
                <a:solidFill>
                  <a:srgbClr val="C00000"/>
                </a:solidFill>
                <a:latin typeface="Tahoma" panose="020B0604030504040204" pitchFamily="34" charset="0"/>
                <a:ea typeface="Tahoma" panose="020B0604030504040204" pitchFamily="34" charset="0"/>
                <a:cs typeface="Tahoma" panose="020B0604030504040204" pitchFamily="34" charset="0"/>
              </a:rPr>
              <a:t>Với</a:t>
            </a:r>
            <a:r>
              <a:rPr lang="en-US" b="1" i="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C00000"/>
                </a:solidFill>
                <a:latin typeface="Tahoma" panose="020B0604030504040204" pitchFamily="34" charset="0"/>
                <a:ea typeface="Tahoma" panose="020B0604030504040204" pitchFamily="34" charset="0"/>
                <a:cs typeface="Tahoma" panose="020B0604030504040204" pitchFamily="34" charset="0"/>
              </a:rPr>
              <a:t>kim</a:t>
            </a:r>
            <a:r>
              <a:rPr lang="en-US" b="1" i="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C00000"/>
                </a:solidFill>
                <a:latin typeface="Tahoma" panose="020B0604030504040204" pitchFamily="34" charset="0"/>
                <a:ea typeface="Tahoma" panose="020B0604030504040204" pitchFamily="34" charset="0"/>
                <a:cs typeface="Tahoma" panose="020B0604030504040204" pitchFamily="34" charset="0"/>
              </a:rPr>
              <a:t>loại</a:t>
            </a:r>
            <a:r>
              <a:rPr lang="en-US" b="1" i="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B0F0"/>
                </a:solidFill>
                <a:latin typeface="Tahoma" panose="020B0604030504040204" pitchFamily="34" charset="0"/>
                <a:ea typeface="Tahoma" panose="020B0604030504040204" pitchFamily="34" charset="0"/>
                <a:cs typeface="Tahoma" panose="020B0604030504040204" pitchFamily="34" charset="0"/>
              </a:rPr>
              <a:t>nhiệt</a:t>
            </a:r>
            <a:r>
              <a:rPr lang="en-US"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B0F0"/>
                </a:solidFill>
                <a:latin typeface="Tahoma" panose="020B0604030504040204" pitchFamily="34" charset="0"/>
                <a:ea typeface="Tahoma" panose="020B0604030504040204" pitchFamily="34" charset="0"/>
                <a:cs typeface="Tahoma" panose="020B0604030504040204" pitchFamily="34" charset="0"/>
              </a:rPr>
              <a:t>độ</a:t>
            </a:r>
            <a:r>
              <a:rPr lang="en-US"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B0F0"/>
                </a:solidFill>
                <a:latin typeface="Tahoma" panose="020B0604030504040204" pitchFamily="34" charset="0"/>
                <a:ea typeface="Tahoma" panose="020B0604030504040204" pitchFamily="34" charset="0"/>
                <a:cs typeface="Tahoma" panose="020B0604030504040204" pitchFamily="34" charset="0"/>
              </a:rPr>
              <a:t>làm</a:t>
            </a:r>
            <a:r>
              <a:rPr lang="en-US"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B0F0"/>
                </a:solidFill>
                <a:latin typeface="Tahoma" panose="020B0604030504040204" pitchFamily="34" charset="0"/>
                <a:ea typeface="Tahoma" panose="020B0604030504040204" pitchFamily="34" charset="0"/>
                <a:cs typeface="Tahoma" panose="020B0604030504040204" pitchFamily="34" charset="0"/>
              </a:rPr>
              <a:t>tăng</a:t>
            </a:r>
            <a:r>
              <a:rPr lang="en-US"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B0F0"/>
                </a:solidFill>
                <a:latin typeface="Tahoma" panose="020B0604030504040204" pitchFamily="34" charset="0"/>
                <a:ea typeface="Tahoma" panose="020B0604030504040204" pitchFamily="34" charset="0"/>
                <a:cs typeface="Tahoma" panose="020B0604030504040204" pitchFamily="34" charset="0"/>
              </a:rPr>
              <a:t>dao</a:t>
            </a:r>
            <a:r>
              <a:rPr lang="en-US"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B0F0"/>
                </a:solidFill>
                <a:latin typeface="Tahoma" panose="020B0604030504040204" pitchFamily="34" charset="0"/>
                <a:ea typeface="Tahoma" panose="020B0604030504040204" pitchFamily="34" charset="0"/>
                <a:cs typeface="Tahoma" panose="020B0604030504040204" pitchFamily="34" charset="0"/>
              </a:rPr>
              <a:t>động</a:t>
            </a:r>
            <a:r>
              <a:rPr lang="en-US"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B0F0"/>
                </a:solidFill>
                <a:latin typeface="Tahoma" panose="020B0604030504040204" pitchFamily="34" charset="0"/>
                <a:ea typeface="Tahoma" panose="020B0604030504040204" pitchFamily="34" charset="0"/>
                <a:cs typeface="Tahoma" panose="020B0604030504040204" pitchFamily="34" charset="0"/>
              </a:rPr>
              <a:t>của</a:t>
            </a:r>
            <a:r>
              <a:rPr lang="en-US"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B0F0"/>
                </a:solidFill>
                <a:latin typeface="Tahoma" panose="020B0604030504040204" pitchFamily="34" charset="0"/>
                <a:ea typeface="Tahoma" panose="020B0604030504040204" pitchFamily="34" charset="0"/>
                <a:cs typeface="Tahoma" panose="020B0604030504040204" pitchFamily="34" charset="0"/>
              </a:rPr>
              <a:t>nút</a:t>
            </a:r>
            <a:r>
              <a:rPr lang="en-US"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B0F0"/>
                </a:solidFill>
                <a:latin typeface="Tahoma" panose="020B0604030504040204" pitchFamily="34" charset="0"/>
                <a:ea typeface="Tahoma" panose="020B0604030504040204" pitchFamily="34" charset="0"/>
                <a:cs typeface="Tahoma" panose="020B0604030504040204" pitchFamily="34" charset="0"/>
              </a:rPr>
              <a:t>mạng</a:t>
            </a:r>
            <a:r>
              <a:rPr lang="en-US"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B0F0"/>
                </a:solidFill>
                <a:latin typeface="Tahoma" panose="020B0604030504040204" pitchFamily="34" charset="0"/>
                <a:ea typeface="Tahoma" panose="020B0604030504040204" pitchFamily="34" charset="0"/>
                <a:cs typeface="Tahoma" panose="020B0604030504040204" pitchFamily="34" charset="0"/>
              </a:rPr>
              <a:t>nhưng</a:t>
            </a:r>
            <a:r>
              <a:rPr lang="en-US"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B0F0"/>
                </a:solidFill>
                <a:latin typeface="Tahoma" panose="020B0604030504040204" pitchFamily="34" charset="0"/>
                <a:ea typeface="Tahoma" panose="020B0604030504040204" pitchFamily="34" charset="0"/>
                <a:cs typeface="Tahoma" panose="020B0604030504040204" pitchFamily="34" charset="0"/>
              </a:rPr>
              <a:t>không</a:t>
            </a:r>
            <a:r>
              <a:rPr lang="en-US"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B0F0"/>
                </a:solidFill>
                <a:latin typeface="Tahoma" panose="020B0604030504040204" pitchFamily="34" charset="0"/>
                <a:ea typeface="Tahoma" panose="020B0604030504040204" pitchFamily="34" charset="0"/>
                <a:cs typeface="Tahoma" panose="020B0604030504040204" pitchFamily="34" charset="0"/>
              </a:rPr>
              <a:t>làm</a:t>
            </a:r>
            <a:r>
              <a:rPr lang="en-US"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B0F0"/>
                </a:solidFill>
                <a:latin typeface="Tahoma" panose="020B0604030504040204" pitchFamily="34" charset="0"/>
                <a:ea typeface="Tahoma" panose="020B0604030504040204" pitchFamily="34" charset="0"/>
                <a:cs typeface="Tahoma" panose="020B0604030504040204" pitchFamily="34" charset="0"/>
              </a:rPr>
              <a:t>tăng</a:t>
            </a:r>
            <a:r>
              <a:rPr lang="en-US"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B0F0"/>
                </a:solidFill>
                <a:latin typeface="Tahoma" panose="020B0604030504040204" pitchFamily="34" charset="0"/>
                <a:ea typeface="Tahoma" panose="020B0604030504040204" pitchFamily="34" charset="0"/>
                <a:cs typeface="Tahoma" panose="020B0604030504040204" pitchFamily="34" charset="0"/>
              </a:rPr>
              <a:t>mật</a:t>
            </a:r>
            <a:r>
              <a:rPr lang="en-US"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B0F0"/>
                </a:solidFill>
                <a:latin typeface="Tahoma" panose="020B0604030504040204" pitchFamily="34" charset="0"/>
                <a:ea typeface="Tahoma" panose="020B0604030504040204" pitchFamily="34" charset="0"/>
                <a:cs typeface="Tahoma" panose="020B0604030504040204" pitchFamily="34" charset="0"/>
              </a:rPr>
              <a:t>độ</a:t>
            </a:r>
            <a:r>
              <a:rPr lang="en-US"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B0F0"/>
                </a:solidFill>
                <a:latin typeface="Tahoma" panose="020B0604030504040204" pitchFamily="34" charset="0"/>
                <a:ea typeface="Tahoma" panose="020B0604030504040204" pitchFamily="34" charset="0"/>
                <a:cs typeface="Tahoma" panose="020B0604030504040204" pitchFamily="34" charset="0"/>
              </a:rPr>
              <a:t>hạt</a:t>
            </a:r>
            <a:r>
              <a:rPr lang="en-US"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B0F0"/>
                </a:solidFill>
                <a:latin typeface="Tahoma" panose="020B0604030504040204" pitchFamily="34" charset="0"/>
                <a:ea typeface="Tahoma" panose="020B0604030504040204" pitchFamily="34" charset="0"/>
                <a:cs typeface="Tahoma" panose="020B0604030504040204" pitchFamily="34" charset="0"/>
              </a:rPr>
              <a:t>dẫn</a:t>
            </a:r>
            <a:r>
              <a:rPr lang="en-US"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B0F0"/>
                </a:solidFill>
                <a:latin typeface="Tahoma" panose="020B0604030504040204" pitchFamily="34" charset="0"/>
                <a:ea typeface="Tahoma" panose="020B0604030504040204" pitchFamily="34" charset="0"/>
                <a:cs typeface="Tahoma" panose="020B0604030504040204" pitchFamily="34" charset="0"/>
              </a:rPr>
              <a:t>điện</a:t>
            </a:r>
            <a:r>
              <a:rPr lang="en-US"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B0F0"/>
                </a:solidFill>
                <a:latin typeface="Tahoma" panose="020B0604030504040204" pitchFamily="34" charset="0"/>
                <a:ea typeface="Tahoma" panose="020B0604030504040204" pitchFamily="34" charset="0"/>
                <a:cs typeface="Tahoma" panose="020B0604030504040204" pitchFamily="34" charset="0"/>
              </a:rPr>
              <a:t>nên</a:t>
            </a:r>
            <a:r>
              <a:rPr lang="en-US"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B0F0"/>
                </a:solidFill>
                <a:latin typeface="Tahoma" panose="020B0604030504040204" pitchFamily="34" charset="0"/>
                <a:ea typeface="Tahoma" panose="020B0604030504040204" pitchFamily="34" charset="0"/>
                <a:cs typeface="Tahoma" panose="020B0604030504040204" pitchFamily="34" charset="0"/>
              </a:rPr>
              <a:t>nó</a:t>
            </a:r>
            <a:r>
              <a:rPr lang="en-US"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B0F0"/>
                </a:solidFill>
                <a:latin typeface="Tahoma" panose="020B0604030504040204" pitchFamily="34" charset="0"/>
                <a:ea typeface="Tahoma" panose="020B0604030504040204" pitchFamily="34" charset="0"/>
                <a:cs typeface="Tahoma" panose="020B0604030504040204" pitchFamily="34" charset="0"/>
              </a:rPr>
              <a:t>chỉ</a:t>
            </a:r>
            <a:r>
              <a:rPr lang="en-US"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B0F0"/>
                </a:solidFill>
                <a:latin typeface="Tahoma" panose="020B0604030504040204" pitchFamily="34" charset="0"/>
                <a:ea typeface="Tahoma" panose="020B0604030504040204" pitchFamily="34" charset="0"/>
                <a:cs typeface="Tahoma" panose="020B0604030504040204" pitchFamily="34" charset="0"/>
              </a:rPr>
              <a:t>có</a:t>
            </a:r>
            <a:r>
              <a:rPr lang="en-US"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B0F0"/>
                </a:solidFill>
                <a:latin typeface="Tahoma" panose="020B0604030504040204" pitchFamily="34" charset="0"/>
                <a:ea typeface="Tahoma" panose="020B0604030504040204" pitchFamily="34" charset="0"/>
                <a:cs typeface="Tahoma" panose="020B0604030504040204" pitchFamily="34" charset="0"/>
              </a:rPr>
              <a:t>tác</a:t>
            </a:r>
            <a:r>
              <a:rPr lang="en-US"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B0F0"/>
                </a:solidFill>
                <a:latin typeface="Tahoma" panose="020B0604030504040204" pitchFamily="34" charset="0"/>
                <a:ea typeface="Tahoma" panose="020B0604030504040204" pitchFamily="34" charset="0"/>
                <a:cs typeface="Tahoma" panose="020B0604030504040204" pitchFamily="34" charset="0"/>
              </a:rPr>
              <a:t>dụng</a:t>
            </a:r>
            <a:r>
              <a:rPr lang="en-US"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B0F0"/>
                </a:solidFill>
                <a:latin typeface="Tahoma" panose="020B0604030504040204" pitchFamily="34" charset="0"/>
                <a:ea typeface="Tahoma" panose="020B0604030504040204" pitchFamily="34" charset="0"/>
                <a:cs typeface="Tahoma" panose="020B0604030504040204" pitchFamily="34" charset="0"/>
              </a:rPr>
              <a:t>làm</a:t>
            </a:r>
            <a:r>
              <a:rPr lang="en-US"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B0F0"/>
                </a:solidFill>
                <a:latin typeface="Tahoma" panose="020B0604030504040204" pitchFamily="34" charset="0"/>
                <a:ea typeface="Tahoma" panose="020B0604030504040204" pitchFamily="34" charset="0"/>
                <a:cs typeface="Tahoma" panose="020B0604030504040204" pitchFamily="34" charset="0"/>
              </a:rPr>
              <a:t>cản</a:t>
            </a:r>
            <a:r>
              <a:rPr lang="en-US"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B0F0"/>
                </a:solidFill>
                <a:latin typeface="Tahoma" panose="020B0604030504040204" pitchFamily="34" charset="0"/>
                <a:ea typeface="Tahoma" panose="020B0604030504040204" pitchFamily="34" charset="0"/>
                <a:cs typeface="Tahoma" panose="020B0604030504040204" pitchFamily="34" charset="0"/>
              </a:rPr>
              <a:t>trở</a:t>
            </a:r>
            <a:r>
              <a:rPr lang="en-US"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B0F0"/>
                </a:solidFill>
                <a:latin typeface="Tahoma" panose="020B0604030504040204" pitchFamily="34" charset="0"/>
                <a:ea typeface="Tahoma" panose="020B0604030504040204" pitchFamily="34" charset="0"/>
                <a:cs typeface="Tahoma" panose="020B0604030504040204" pitchFamily="34" charset="0"/>
              </a:rPr>
              <a:t>sự</a:t>
            </a:r>
            <a:r>
              <a:rPr lang="en-US" b="1" dirty="0">
                <a:solidFill>
                  <a:srgbClr val="00B0F0"/>
                </a:solidFill>
                <a:latin typeface="Tahoma" panose="020B0604030504040204" pitchFamily="34" charset="0"/>
                <a:ea typeface="Tahoma" panose="020B0604030504040204" pitchFamily="34" charset="0"/>
                <a:cs typeface="Tahoma" panose="020B0604030504040204" pitchFamily="34" charset="0"/>
              </a:rPr>
              <a:t> di </a:t>
            </a:r>
            <a:r>
              <a:rPr lang="en-US" b="1" dirty="0" err="1">
                <a:solidFill>
                  <a:srgbClr val="00B0F0"/>
                </a:solidFill>
                <a:latin typeface="Tahoma" panose="020B0604030504040204" pitchFamily="34" charset="0"/>
                <a:ea typeface="Tahoma" panose="020B0604030504040204" pitchFamily="34" charset="0"/>
                <a:cs typeface="Tahoma" panose="020B0604030504040204" pitchFamily="34" charset="0"/>
              </a:rPr>
              <a:t>chuyển</a:t>
            </a:r>
            <a:r>
              <a:rPr lang="en-US"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B0F0"/>
                </a:solidFill>
                <a:latin typeface="Tahoma" panose="020B0604030504040204" pitchFamily="34" charset="0"/>
                <a:ea typeface="Tahoma" panose="020B0604030504040204" pitchFamily="34" charset="0"/>
                <a:cs typeface="Tahoma" panose="020B0604030504040204" pitchFamily="34" charset="0"/>
              </a:rPr>
              <a:t>của</a:t>
            </a:r>
            <a:r>
              <a:rPr lang="en-US"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B0F0"/>
                </a:solidFill>
                <a:latin typeface="Tahoma" panose="020B0604030504040204" pitchFamily="34" charset="0"/>
                <a:ea typeface="Tahoma" panose="020B0604030504040204" pitchFamily="34" charset="0"/>
                <a:cs typeface="Tahoma" panose="020B0604030504040204" pitchFamily="34" charset="0"/>
              </a:rPr>
              <a:t>các</a:t>
            </a:r>
            <a:r>
              <a:rPr lang="en-US"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B0F0"/>
                </a:solidFill>
                <a:latin typeface="Tahoma" panose="020B0604030504040204" pitchFamily="34" charset="0"/>
                <a:ea typeface="Tahoma" panose="020B0604030504040204" pitchFamily="34" charset="0"/>
                <a:cs typeface="Tahoma" panose="020B0604030504040204" pitchFamily="34" charset="0"/>
              </a:rPr>
              <a:t>hạt</a:t>
            </a:r>
            <a:r>
              <a:rPr lang="en-US"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B0F0"/>
                </a:solidFill>
                <a:latin typeface="Tahoma" panose="020B0604030504040204" pitchFamily="34" charset="0"/>
                <a:ea typeface="Tahoma" panose="020B0604030504040204" pitchFamily="34" charset="0"/>
                <a:cs typeface="Tahoma" panose="020B0604030504040204" pitchFamily="34" charset="0"/>
              </a:rPr>
              <a:t>dẫn</a:t>
            </a:r>
            <a:r>
              <a:rPr lang="en-US"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B0F0"/>
                </a:solidFill>
                <a:latin typeface="Tahoma" panose="020B0604030504040204" pitchFamily="34" charset="0"/>
                <a:ea typeface="Tahoma" panose="020B0604030504040204" pitchFamily="34" charset="0"/>
                <a:cs typeface="Tahoma" panose="020B0604030504040204" pitchFamily="34" charset="0"/>
              </a:rPr>
              <a:t>điện</a:t>
            </a:r>
            <a:r>
              <a:rPr lang="en-US"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B0F0"/>
                </a:solidFill>
                <a:latin typeface="Tahoma" panose="020B0604030504040204" pitchFamily="34" charset="0"/>
                <a:ea typeface="Tahoma" panose="020B0604030504040204" pitchFamily="34" charset="0"/>
                <a:cs typeface="Tahoma" panose="020B0604030504040204" pitchFamily="34" charset="0"/>
              </a:rPr>
              <a:t>Vậy</a:t>
            </a:r>
            <a:r>
              <a:rPr lang="en-US"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B0F0"/>
                </a:solidFill>
                <a:latin typeface="Tahoma" panose="020B0604030504040204" pitchFamily="34" charset="0"/>
                <a:ea typeface="Tahoma" panose="020B0604030504040204" pitchFamily="34" charset="0"/>
                <a:cs typeface="Tahoma" panose="020B0604030504040204" pitchFamily="34" charset="0"/>
              </a:rPr>
              <a:t>nhiệt</a:t>
            </a:r>
            <a:r>
              <a:rPr lang="en-US"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B0F0"/>
                </a:solidFill>
                <a:latin typeface="Tahoma" panose="020B0604030504040204" pitchFamily="34" charset="0"/>
                <a:ea typeface="Tahoma" panose="020B0604030504040204" pitchFamily="34" charset="0"/>
                <a:cs typeface="Tahoma" panose="020B0604030504040204" pitchFamily="34" charset="0"/>
              </a:rPr>
              <a:t>độ</a:t>
            </a:r>
            <a:r>
              <a:rPr lang="en-US"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B0F0"/>
                </a:solidFill>
                <a:latin typeface="Tahoma" panose="020B0604030504040204" pitchFamily="34" charset="0"/>
                <a:ea typeface="Tahoma" panose="020B0604030504040204" pitchFamily="34" charset="0"/>
                <a:cs typeface="Tahoma" panose="020B0604030504040204" pitchFamily="34" charset="0"/>
              </a:rPr>
              <a:t>tăng</a:t>
            </a:r>
            <a:r>
              <a:rPr lang="en-US"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B0F0"/>
                </a:solidFill>
                <a:latin typeface="Tahoma" panose="020B0604030504040204" pitchFamily="34" charset="0"/>
                <a:ea typeface="Tahoma" panose="020B0604030504040204" pitchFamily="34" charset="0"/>
                <a:cs typeface="Tahoma" panose="020B0604030504040204" pitchFamily="34" charset="0"/>
              </a:rPr>
              <a:t>sẽ</a:t>
            </a:r>
            <a:r>
              <a:rPr lang="en-US"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B0F0"/>
                </a:solidFill>
                <a:latin typeface="Tahoma" panose="020B0604030504040204" pitchFamily="34" charset="0"/>
                <a:ea typeface="Tahoma" panose="020B0604030504040204" pitchFamily="34" charset="0"/>
                <a:cs typeface="Tahoma" panose="020B0604030504040204" pitchFamily="34" charset="0"/>
              </a:rPr>
              <a:t>làm</a:t>
            </a:r>
            <a:r>
              <a:rPr lang="en-US"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B0F0"/>
                </a:solidFill>
                <a:latin typeface="Tahoma" panose="020B0604030504040204" pitchFamily="34" charset="0"/>
                <a:ea typeface="Tahoma" panose="020B0604030504040204" pitchFamily="34" charset="0"/>
                <a:cs typeface="Tahoma" panose="020B0604030504040204" pitchFamily="34" charset="0"/>
              </a:rPr>
              <a:t>điện</a:t>
            </a:r>
            <a:r>
              <a:rPr lang="en-US"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B0F0"/>
                </a:solidFill>
                <a:latin typeface="Tahoma" panose="020B0604030504040204" pitchFamily="34" charset="0"/>
                <a:ea typeface="Tahoma" panose="020B0604030504040204" pitchFamily="34" charset="0"/>
                <a:cs typeface="Tahoma" panose="020B0604030504040204" pitchFamily="34" charset="0"/>
              </a:rPr>
              <a:t>trở</a:t>
            </a:r>
            <a:r>
              <a:rPr lang="en-US"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B0F0"/>
                </a:solidFill>
                <a:latin typeface="Tahoma" panose="020B0604030504040204" pitchFamily="34" charset="0"/>
                <a:ea typeface="Tahoma" panose="020B0604030504040204" pitchFamily="34" charset="0"/>
                <a:cs typeface="Tahoma" panose="020B0604030504040204" pitchFamily="34" charset="0"/>
              </a:rPr>
              <a:t>tăng</a:t>
            </a:r>
            <a:endParaRPr lang="en-US" b="1" dirty="0">
              <a:solidFill>
                <a:srgbClr val="00B0F0"/>
              </a:solidFill>
              <a:latin typeface="Tahoma" panose="020B0604030504040204" pitchFamily="34" charset="0"/>
              <a:ea typeface="Tahoma" panose="020B0604030504040204" pitchFamily="34" charset="0"/>
              <a:cs typeface="Tahoma" panose="020B0604030504040204" pitchFamily="34" charset="0"/>
            </a:endParaRPr>
          </a:p>
          <a:p>
            <a:pPr algn="just">
              <a:lnSpc>
                <a:spcPct val="120000"/>
              </a:lnSpc>
              <a:spcAft>
                <a:spcPts val="800"/>
              </a:spcAft>
            </a:pPr>
            <a:r>
              <a:rPr lang="en-US" b="1" i="1" dirty="0" err="1">
                <a:solidFill>
                  <a:srgbClr val="C00000"/>
                </a:solidFill>
                <a:latin typeface="Tahoma" panose="020B0604030504040204" pitchFamily="34" charset="0"/>
                <a:ea typeface="Tahoma" panose="020B0604030504040204" pitchFamily="34" charset="0"/>
                <a:cs typeface="Tahoma" panose="020B0604030504040204" pitchFamily="34" charset="0"/>
              </a:rPr>
              <a:t>Với</a:t>
            </a:r>
            <a:r>
              <a:rPr lang="en-US" b="1" i="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C00000"/>
                </a:solidFill>
                <a:latin typeface="Tahoma" panose="020B0604030504040204" pitchFamily="34" charset="0"/>
                <a:ea typeface="Tahoma" panose="020B0604030504040204" pitchFamily="34" charset="0"/>
                <a:cs typeface="Tahoma" panose="020B0604030504040204" pitchFamily="34" charset="0"/>
              </a:rPr>
              <a:t>bán</a:t>
            </a:r>
            <a:r>
              <a:rPr lang="en-US" b="1" i="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C00000"/>
                </a:solidFill>
                <a:latin typeface="Tahoma" panose="020B0604030504040204" pitchFamily="34" charset="0"/>
                <a:ea typeface="Tahoma" panose="020B0604030504040204" pitchFamily="34" charset="0"/>
                <a:cs typeface="Tahoma" panose="020B0604030504040204" pitchFamily="34" charset="0"/>
              </a:rPr>
              <a:t>dẫn</a:t>
            </a:r>
            <a:r>
              <a:rPr lang="en-US" b="1" i="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B0F0"/>
                </a:solidFill>
                <a:latin typeface="Tahoma" panose="020B0604030504040204" pitchFamily="34" charset="0"/>
                <a:ea typeface="Tahoma" panose="020B0604030504040204" pitchFamily="34" charset="0"/>
                <a:cs typeface="Tahoma" panose="020B0604030504040204" pitchFamily="34" charset="0"/>
              </a:rPr>
              <a:t>nhiệt</a:t>
            </a:r>
            <a:r>
              <a:rPr lang="en-US"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B0F0"/>
                </a:solidFill>
                <a:latin typeface="Tahoma" panose="020B0604030504040204" pitchFamily="34" charset="0"/>
                <a:ea typeface="Tahoma" panose="020B0604030504040204" pitchFamily="34" charset="0"/>
                <a:cs typeface="Tahoma" panose="020B0604030504040204" pitchFamily="34" charset="0"/>
              </a:rPr>
              <a:t>độ</a:t>
            </a:r>
            <a:r>
              <a:rPr lang="en-US"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B0F0"/>
                </a:solidFill>
                <a:latin typeface="Tahoma" panose="020B0604030504040204" pitchFamily="34" charset="0"/>
                <a:ea typeface="Tahoma" panose="020B0604030504040204" pitchFamily="34" charset="0"/>
                <a:cs typeface="Tahoma" panose="020B0604030504040204" pitchFamily="34" charset="0"/>
              </a:rPr>
              <a:t>vừa</a:t>
            </a:r>
            <a:r>
              <a:rPr lang="en-US"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B0F0"/>
                </a:solidFill>
                <a:latin typeface="Tahoma" panose="020B0604030504040204" pitchFamily="34" charset="0"/>
                <a:ea typeface="Tahoma" panose="020B0604030504040204" pitchFamily="34" charset="0"/>
                <a:cs typeface="Tahoma" panose="020B0604030504040204" pitchFamily="34" charset="0"/>
              </a:rPr>
              <a:t>làm</a:t>
            </a:r>
            <a:r>
              <a:rPr lang="en-US"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B0F0"/>
                </a:solidFill>
                <a:latin typeface="Tahoma" panose="020B0604030504040204" pitchFamily="34" charset="0"/>
                <a:ea typeface="Tahoma" panose="020B0604030504040204" pitchFamily="34" charset="0"/>
                <a:cs typeface="Tahoma" panose="020B0604030504040204" pitchFamily="34" charset="0"/>
              </a:rPr>
              <a:t>tăng</a:t>
            </a:r>
            <a:r>
              <a:rPr lang="en-US"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B0F0"/>
                </a:solidFill>
                <a:latin typeface="Tahoma" panose="020B0604030504040204" pitchFamily="34" charset="0"/>
                <a:ea typeface="Tahoma" panose="020B0604030504040204" pitchFamily="34" charset="0"/>
                <a:cs typeface="Tahoma" panose="020B0604030504040204" pitchFamily="34" charset="0"/>
              </a:rPr>
              <a:t>dao</a:t>
            </a:r>
            <a:r>
              <a:rPr lang="en-US"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B0F0"/>
                </a:solidFill>
                <a:latin typeface="Tahoma" panose="020B0604030504040204" pitchFamily="34" charset="0"/>
                <a:ea typeface="Tahoma" panose="020B0604030504040204" pitchFamily="34" charset="0"/>
                <a:cs typeface="Tahoma" panose="020B0604030504040204" pitchFamily="34" charset="0"/>
              </a:rPr>
              <a:t>động</a:t>
            </a:r>
            <a:r>
              <a:rPr lang="en-US"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B0F0"/>
                </a:solidFill>
                <a:latin typeface="Tahoma" panose="020B0604030504040204" pitchFamily="34" charset="0"/>
                <a:ea typeface="Tahoma" panose="020B0604030504040204" pitchFamily="34" charset="0"/>
                <a:cs typeface="Tahoma" panose="020B0604030504040204" pitchFamily="34" charset="0"/>
              </a:rPr>
              <a:t>của</a:t>
            </a:r>
            <a:r>
              <a:rPr lang="en-US"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B0F0"/>
                </a:solidFill>
                <a:latin typeface="Tahoma" panose="020B0604030504040204" pitchFamily="34" charset="0"/>
                <a:ea typeface="Tahoma" panose="020B0604030504040204" pitchFamily="34" charset="0"/>
                <a:cs typeface="Tahoma" panose="020B0604030504040204" pitchFamily="34" charset="0"/>
              </a:rPr>
              <a:t>nút</a:t>
            </a:r>
            <a:r>
              <a:rPr lang="en-US"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B0F0"/>
                </a:solidFill>
                <a:latin typeface="Tahoma" panose="020B0604030504040204" pitchFamily="34" charset="0"/>
                <a:ea typeface="Tahoma" panose="020B0604030504040204" pitchFamily="34" charset="0"/>
                <a:cs typeface="Tahoma" panose="020B0604030504040204" pitchFamily="34" charset="0"/>
              </a:rPr>
              <a:t>mạng</a:t>
            </a:r>
            <a:r>
              <a:rPr lang="en-US"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B0F0"/>
                </a:solidFill>
                <a:latin typeface="Tahoma" panose="020B0604030504040204" pitchFamily="34" charset="0"/>
                <a:ea typeface="Tahoma" panose="020B0604030504040204" pitchFamily="34" charset="0"/>
                <a:cs typeface="Tahoma" panose="020B0604030504040204" pitchFamily="34" charset="0"/>
              </a:rPr>
              <a:t>vừa</a:t>
            </a:r>
            <a:r>
              <a:rPr lang="en-US"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B0F0"/>
                </a:solidFill>
                <a:latin typeface="Tahoma" panose="020B0604030504040204" pitchFamily="34" charset="0"/>
                <a:ea typeface="Tahoma" panose="020B0604030504040204" pitchFamily="34" charset="0"/>
                <a:cs typeface="Tahoma" panose="020B0604030504040204" pitchFamily="34" charset="0"/>
              </a:rPr>
              <a:t>làm</a:t>
            </a:r>
            <a:r>
              <a:rPr lang="en-US"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B0F0"/>
                </a:solidFill>
                <a:latin typeface="Tahoma" panose="020B0604030504040204" pitchFamily="34" charset="0"/>
                <a:ea typeface="Tahoma" panose="020B0604030504040204" pitchFamily="34" charset="0"/>
                <a:cs typeface="Tahoma" panose="020B0604030504040204" pitchFamily="34" charset="0"/>
              </a:rPr>
              <a:t>tăng</a:t>
            </a:r>
            <a:r>
              <a:rPr lang="en-US"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B0F0"/>
                </a:solidFill>
                <a:latin typeface="Tahoma" panose="020B0604030504040204" pitchFamily="34" charset="0"/>
                <a:ea typeface="Tahoma" panose="020B0604030504040204" pitchFamily="34" charset="0"/>
                <a:cs typeface="Tahoma" panose="020B0604030504040204" pitchFamily="34" charset="0"/>
              </a:rPr>
              <a:t>mật</a:t>
            </a:r>
            <a:r>
              <a:rPr lang="en-US"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B0F0"/>
                </a:solidFill>
                <a:latin typeface="Tahoma" panose="020B0604030504040204" pitchFamily="34" charset="0"/>
                <a:ea typeface="Tahoma" panose="020B0604030504040204" pitchFamily="34" charset="0"/>
                <a:cs typeface="Tahoma" panose="020B0604030504040204" pitchFamily="34" charset="0"/>
              </a:rPr>
              <a:t>độ</a:t>
            </a:r>
            <a:r>
              <a:rPr lang="en-US"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B0F0"/>
                </a:solidFill>
                <a:latin typeface="Tahoma" panose="020B0604030504040204" pitchFamily="34" charset="0"/>
                <a:ea typeface="Tahoma" panose="020B0604030504040204" pitchFamily="34" charset="0"/>
                <a:cs typeface="Tahoma" panose="020B0604030504040204" pitchFamily="34" charset="0"/>
              </a:rPr>
              <a:t>hạt</a:t>
            </a:r>
            <a:r>
              <a:rPr lang="en-US"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B0F0"/>
                </a:solidFill>
                <a:latin typeface="Tahoma" panose="020B0604030504040204" pitchFamily="34" charset="0"/>
                <a:ea typeface="Tahoma" panose="020B0604030504040204" pitchFamily="34" charset="0"/>
                <a:cs typeface="Tahoma" panose="020B0604030504040204" pitchFamily="34" charset="0"/>
              </a:rPr>
              <a:t>dẫn</a:t>
            </a:r>
            <a:r>
              <a:rPr lang="en-US"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B0F0"/>
                </a:solidFill>
                <a:latin typeface="Tahoma" panose="020B0604030504040204" pitchFamily="34" charset="0"/>
                <a:ea typeface="Tahoma" panose="020B0604030504040204" pitchFamily="34" charset="0"/>
                <a:cs typeface="Tahoma" panose="020B0604030504040204" pitchFamily="34" charset="0"/>
              </a:rPr>
              <a:t>điện</a:t>
            </a:r>
            <a:r>
              <a:rPr lang="en-US"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B0F0"/>
                </a:solidFill>
                <a:latin typeface="Tahoma" panose="020B0604030504040204" pitchFamily="34" charset="0"/>
                <a:ea typeface="Tahoma" panose="020B0604030504040204" pitchFamily="34" charset="0"/>
                <a:cs typeface="Tahoma" panose="020B0604030504040204" pitchFamily="34" charset="0"/>
              </a:rPr>
              <a:t>Tuy</a:t>
            </a:r>
            <a:r>
              <a:rPr lang="en-US"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B0F0"/>
                </a:solidFill>
                <a:latin typeface="Tahoma" panose="020B0604030504040204" pitchFamily="34" charset="0"/>
                <a:ea typeface="Tahoma" panose="020B0604030504040204" pitchFamily="34" charset="0"/>
                <a:cs typeface="Tahoma" panose="020B0604030504040204" pitchFamily="34" charset="0"/>
              </a:rPr>
              <a:t>nhiên</a:t>
            </a:r>
            <a:r>
              <a:rPr lang="en-US"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B0F0"/>
                </a:solidFill>
                <a:latin typeface="Tahoma" panose="020B0604030504040204" pitchFamily="34" charset="0"/>
                <a:ea typeface="Tahoma" panose="020B0604030504040204" pitchFamily="34" charset="0"/>
                <a:cs typeface="Tahoma" panose="020B0604030504040204" pitchFamily="34" charset="0"/>
              </a:rPr>
              <a:t>việc</a:t>
            </a:r>
            <a:r>
              <a:rPr lang="en-US"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B0F0"/>
                </a:solidFill>
                <a:latin typeface="Tahoma" panose="020B0604030504040204" pitchFamily="34" charset="0"/>
                <a:ea typeface="Tahoma" panose="020B0604030504040204" pitchFamily="34" charset="0"/>
                <a:cs typeface="Tahoma" panose="020B0604030504040204" pitchFamily="34" charset="0"/>
              </a:rPr>
              <a:t>tăng</a:t>
            </a:r>
            <a:r>
              <a:rPr lang="en-US"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B0F0"/>
                </a:solidFill>
                <a:latin typeface="Tahoma" panose="020B0604030504040204" pitchFamily="34" charset="0"/>
                <a:ea typeface="Tahoma" panose="020B0604030504040204" pitchFamily="34" charset="0"/>
                <a:cs typeface="Tahoma" panose="020B0604030504040204" pitchFamily="34" charset="0"/>
              </a:rPr>
              <a:t>mật</a:t>
            </a:r>
            <a:r>
              <a:rPr lang="en-US"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B0F0"/>
                </a:solidFill>
                <a:latin typeface="Tahoma" panose="020B0604030504040204" pitchFamily="34" charset="0"/>
                <a:ea typeface="Tahoma" panose="020B0604030504040204" pitchFamily="34" charset="0"/>
                <a:cs typeface="Tahoma" panose="020B0604030504040204" pitchFamily="34" charset="0"/>
              </a:rPr>
              <a:t>độ</a:t>
            </a:r>
            <a:r>
              <a:rPr lang="en-US"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B0F0"/>
                </a:solidFill>
                <a:latin typeface="Tahoma" panose="020B0604030504040204" pitchFamily="34" charset="0"/>
                <a:ea typeface="Tahoma" panose="020B0604030504040204" pitchFamily="34" charset="0"/>
                <a:cs typeface="Tahoma" panose="020B0604030504040204" pitchFamily="34" charset="0"/>
              </a:rPr>
              <a:t>hạt</a:t>
            </a:r>
            <a:r>
              <a:rPr lang="en-US"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B0F0"/>
                </a:solidFill>
                <a:latin typeface="Tahoma" panose="020B0604030504040204" pitchFamily="34" charset="0"/>
                <a:ea typeface="Tahoma" panose="020B0604030504040204" pitchFamily="34" charset="0"/>
                <a:cs typeface="Tahoma" panose="020B0604030504040204" pitchFamily="34" charset="0"/>
              </a:rPr>
              <a:t>dẫn</a:t>
            </a:r>
            <a:r>
              <a:rPr lang="en-US"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B0F0"/>
                </a:solidFill>
                <a:latin typeface="Tahoma" panose="020B0604030504040204" pitchFamily="34" charset="0"/>
                <a:ea typeface="Tahoma" panose="020B0604030504040204" pitchFamily="34" charset="0"/>
                <a:cs typeface="Tahoma" panose="020B0604030504040204" pitchFamily="34" charset="0"/>
              </a:rPr>
              <a:t>chiếm</a:t>
            </a:r>
            <a:r>
              <a:rPr lang="en-US"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B0F0"/>
                </a:solidFill>
                <a:latin typeface="Tahoma" panose="020B0604030504040204" pitchFamily="34" charset="0"/>
                <a:ea typeface="Tahoma" panose="020B0604030504040204" pitchFamily="34" charset="0"/>
                <a:cs typeface="Tahoma" panose="020B0604030504040204" pitchFamily="34" charset="0"/>
              </a:rPr>
              <a:t>ưu</a:t>
            </a:r>
            <a:r>
              <a:rPr lang="en-US"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B0F0"/>
                </a:solidFill>
                <a:latin typeface="Tahoma" panose="020B0604030504040204" pitchFamily="34" charset="0"/>
                <a:ea typeface="Tahoma" panose="020B0604030504040204" pitchFamily="34" charset="0"/>
                <a:cs typeface="Tahoma" panose="020B0604030504040204" pitchFamily="34" charset="0"/>
              </a:rPr>
              <a:t>thế</a:t>
            </a:r>
            <a:r>
              <a:rPr lang="en-US"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B0F0"/>
                </a:solidFill>
                <a:latin typeface="Tahoma" panose="020B0604030504040204" pitchFamily="34" charset="0"/>
                <a:ea typeface="Tahoma" panose="020B0604030504040204" pitchFamily="34" charset="0"/>
                <a:cs typeface="Tahoma" panose="020B0604030504040204" pitchFamily="34" charset="0"/>
              </a:rPr>
              <a:t>hơn</a:t>
            </a:r>
            <a:r>
              <a:rPr lang="en-US"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B0F0"/>
                </a:solidFill>
                <a:latin typeface="Tahoma" panose="020B0604030504040204" pitchFamily="34" charset="0"/>
                <a:ea typeface="Tahoma" panose="020B0604030504040204" pitchFamily="34" charset="0"/>
                <a:cs typeface="Tahoma" panose="020B0604030504040204" pitchFamily="34" charset="0"/>
              </a:rPr>
              <a:t>nên</a:t>
            </a:r>
            <a:r>
              <a:rPr lang="en-US"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B0F0"/>
                </a:solidFill>
                <a:latin typeface="Tahoma" panose="020B0604030504040204" pitchFamily="34" charset="0"/>
                <a:ea typeface="Tahoma" panose="020B0604030504040204" pitchFamily="34" charset="0"/>
                <a:cs typeface="Tahoma" panose="020B0604030504040204" pitchFamily="34" charset="0"/>
              </a:rPr>
              <a:t>xét</a:t>
            </a:r>
            <a:r>
              <a:rPr lang="en-US"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B0F0"/>
                </a:solidFill>
                <a:latin typeface="Tahoma" panose="020B0604030504040204" pitchFamily="34" charset="0"/>
                <a:ea typeface="Tahoma" panose="020B0604030504040204" pitchFamily="34" charset="0"/>
                <a:cs typeface="Tahoma" panose="020B0604030504040204" pitchFamily="34" charset="0"/>
              </a:rPr>
              <a:t>về</a:t>
            </a:r>
            <a:r>
              <a:rPr lang="en-US"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B0F0"/>
                </a:solidFill>
                <a:latin typeface="Tahoma" panose="020B0604030504040204" pitchFamily="34" charset="0"/>
                <a:ea typeface="Tahoma" panose="020B0604030504040204" pitchFamily="34" charset="0"/>
                <a:cs typeface="Tahoma" panose="020B0604030504040204" pitchFamily="34" charset="0"/>
              </a:rPr>
              <a:t>mặt</a:t>
            </a:r>
            <a:r>
              <a:rPr lang="en-US"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B0F0"/>
                </a:solidFill>
                <a:latin typeface="Tahoma" panose="020B0604030504040204" pitchFamily="34" charset="0"/>
                <a:ea typeface="Tahoma" panose="020B0604030504040204" pitchFamily="34" charset="0"/>
                <a:cs typeface="Tahoma" panose="020B0604030504040204" pitchFamily="34" charset="0"/>
              </a:rPr>
              <a:t>tổng</a:t>
            </a:r>
            <a:r>
              <a:rPr lang="en-US"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B0F0"/>
                </a:solidFill>
                <a:latin typeface="Tahoma" panose="020B0604030504040204" pitchFamily="34" charset="0"/>
                <a:ea typeface="Tahoma" panose="020B0604030504040204" pitchFamily="34" charset="0"/>
                <a:cs typeface="Tahoma" panose="020B0604030504040204" pitchFamily="34" charset="0"/>
              </a:rPr>
              <a:t>thể</a:t>
            </a:r>
            <a:r>
              <a:rPr lang="en-US"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B0F0"/>
                </a:solidFill>
                <a:latin typeface="Tahoma" panose="020B0604030504040204" pitchFamily="34" charset="0"/>
                <a:ea typeface="Tahoma" panose="020B0604030504040204" pitchFamily="34" charset="0"/>
                <a:cs typeface="Tahoma" panose="020B0604030504040204" pitchFamily="34" charset="0"/>
              </a:rPr>
              <a:t>thì</a:t>
            </a:r>
            <a:r>
              <a:rPr lang="en-US"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B0F0"/>
                </a:solidFill>
                <a:latin typeface="Tahoma" panose="020B0604030504040204" pitchFamily="34" charset="0"/>
                <a:ea typeface="Tahoma" panose="020B0604030504040204" pitchFamily="34" charset="0"/>
                <a:cs typeface="Tahoma" panose="020B0604030504040204" pitchFamily="34" charset="0"/>
              </a:rPr>
              <a:t>nhiệt</a:t>
            </a:r>
            <a:r>
              <a:rPr lang="en-US"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B0F0"/>
                </a:solidFill>
                <a:latin typeface="Tahoma" panose="020B0604030504040204" pitchFamily="34" charset="0"/>
                <a:ea typeface="Tahoma" panose="020B0604030504040204" pitchFamily="34" charset="0"/>
                <a:cs typeface="Tahoma" panose="020B0604030504040204" pitchFamily="34" charset="0"/>
              </a:rPr>
              <a:t>độ</a:t>
            </a:r>
            <a:r>
              <a:rPr lang="en-US"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B0F0"/>
                </a:solidFill>
                <a:latin typeface="Tahoma" panose="020B0604030504040204" pitchFamily="34" charset="0"/>
                <a:ea typeface="Tahoma" panose="020B0604030504040204" pitchFamily="34" charset="0"/>
                <a:cs typeface="Tahoma" panose="020B0604030504040204" pitchFamily="34" charset="0"/>
              </a:rPr>
              <a:t>tăng</a:t>
            </a:r>
            <a:r>
              <a:rPr lang="en-US"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B0F0"/>
                </a:solidFill>
                <a:latin typeface="Tahoma" panose="020B0604030504040204" pitchFamily="34" charset="0"/>
                <a:ea typeface="Tahoma" panose="020B0604030504040204" pitchFamily="34" charset="0"/>
                <a:cs typeface="Tahoma" panose="020B0604030504040204" pitchFamily="34" charset="0"/>
              </a:rPr>
              <a:t>sẽ</a:t>
            </a:r>
            <a:r>
              <a:rPr lang="en-US"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B0F0"/>
                </a:solidFill>
                <a:latin typeface="Tahoma" panose="020B0604030504040204" pitchFamily="34" charset="0"/>
                <a:ea typeface="Tahoma" panose="020B0604030504040204" pitchFamily="34" charset="0"/>
                <a:cs typeface="Tahoma" panose="020B0604030504040204" pitchFamily="34" charset="0"/>
              </a:rPr>
              <a:t>làm</a:t>
            </a:r>
            <a:r>
              <a:rPr lang="en-US"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B0F0"/>
                </a:solidFill>
                <a:latin typeface="Tahoma" panose="020B0604030504040204" pitchFamily="34" charset="0"/>
                <a:ea typeface="Tahoma" panose="020B0604030504040204" pitchFamily="34" charset="0"/>
                <a:cs typeface="Tahoma" panose="020B0604030504040204" pitchFamily="34" charset="0"/>
              </a:rPr>
              <a:t>cho</a:t>
            </a:r>
            <a:r>
              <a:rPr lang="en-US"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B0F0"/>
                </a:solidFill>
                <a:latin typeface="Tahoma" panose="020B0604030504040204" pitchFamily="34" charset="0"/>
                <a:ea typeface="Tahoma" panose="020B0604030504040204" pitchFamily="34" charset="0"/>
                <a:cs typeface="Tahoma" panose="020B0604030504040204" pitchFamily="34" charset="0"/>
              </a:rPr>
              <a:t>điện</a:t>
            </a:r>
            <a:r>
              <a:rPr lang="en-US"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B0F0"/>
                </a:solidFill>
                <a:latin typeface="Tahoma" panose="020B0604030504040204" pitchFamily="34" charset="0"/>
                <a:ea typeface="Tahoma" panose="020B0604030504040204" pitchFamily="34" charset="0"/>
                <a:cs typeface="Tahoma" panose="020B0604030504040204" pitchFamily="34" charset="0"/>
              </a:rPr>
              <a:t>trở</a:t>
            </a:r>
            <a:r>
              <a:rPr lang="en-US"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B0F0"/>
                </a:solidFill>
                <a:latin typeface="Tahoma" panose="020B0604030504040204" pitchFamily="34" charset="0"/>
                <a:ea typeface="Tahoma" panose="020B0604030504040204" pitchFamily="34" charset="0"/>
                <a:cs typeface="Tahoma" panose="020B0604030504040204" pitchFamily="34" charset="0"/>
              </a:rPr>
              <a:t>giảm</a:t>
            </a:r>
            <a:r>
              <a:rPr lang="en-US" b="1" dirty="0">
                <a:solidFill>
                  <a:srgbClr val="00B0F0"/>
                </a:solidFill>
                <a:latin typeface="Tahoma" panose="020B0604030504040204" pitchFamily="34" charset="0"/>
                <a:ea typeface="Tahoma" panose="020B0604030504040204" pitchFamily="34" charset="0"/>
                <a:cs typeface="Tahoma" panose="020B0604030504040204" pitchFamily="34" charset="0"/>
              </a:rPr>
              <a:t>. </a:t>
            </a:r>
          </a:p>
        </p:txBody>
      </p:sp>
      <p:sp>
        <p:nvSpPr>
          <p:cNvPr id="10" name="Rectangle 9">
            <a:extLst>
              <a:ext uri="{FF2B5EF4-FFF2-40B4-BE49-F238E27FC236}">
                <a16:creationId xmlns:a16="http://schemas.microsoft.com/office/drawing/2014/main" id="{E5CCCF43-E359-8E41-9F9D-34530BA85786}"/>
              </a:ext>
            </a:extLst>
          </p:cNvPr>
          <p:cNvSpPr/>
          <p:nvPr/>
        </p:nvSpPr>
        <p:spPr>
          <a:xfrm>
            <a:off x="799212" y="1840774"/>
            <a:ext cx="6569775" cy="368306"/>
          </a:xfrm>
          <a:prstGeom prst="rect">
            <a:avLst/>
          </a:prstGeom>
        </p:spPr>
        <p:txBody>
          <a:bodyPr wrap="square">
            <a:spAutoFit/>
          </a:bodyPr>
          <a:lstStyle/>
          <a:p>
            <a:pPr>
              <a:lnSpc>
                <a:spcPct val="110000"/>
              </a:lnSpc>
              <a:spcAft>
                <a:spcPts val="800"/>
              </a:spcAft>
            </a:pPr>
            <a:r>
              <a:rPr lang="en-US" b="1" i="1" dirty="0" err="1">
                <a:solidFill>
                  <a:srgbClr val="0070C0"/>
                </a:solidFill>
                <a:latin typeface="Tahoma" panose="020B0604030504040204" pitchFamily="34" charset="0"/>
                <a:ea typeface="Tahoma" panose="020B0604030504040204" pitchFamily="34" charset="0"/>
                <a:cs typeface="Tahoma" panose="020B0604030504040204" pitchFamily="34" charset="0"/>
              </a:rPr>
              <a:t>Bài</a:t>
            </a:r>
            <a:r>
              <a:rPr lang="en-US" b="1" i="1" dirty="0">
                <a:solidFill>
                  <a:srgbClr val="0070C0"/>
                </a:solidFill>
                <a:latin typeface="Tahoma" panose="020B0604030504040204" pitchFamily="34" charset="0"/>
                <a:ea typeface="Tahoma" panose="020B0604030504040204" pitchFamily="34" charset="0"/>
                <a:cs typeface="Tahoma" panose="020B0604030504040204" pitchFamily="34" charset="0"/>
              </a:rPr>
              <a:t> 12. </a:t>
            </a:r>
            <a:r>
              <a:rPr lang="en-US" b="1" i="1" dirty="0" err="1">
                <a:solidFill>
                  <a:srgbClr val="0070C0"/>
                </a:solidFill>
                <a:latin typeface="Tahoma" panose="020B0604030504040204" pitchFamily="34" charset="0"/>
                <a:ea typeface="Tahoma" panose="020B0604030504040204" pitchFamily="34" charset="0"/>
                <a:cs typeface="Tahoma" panose="020B0604030504040204" pitchFamily="34" charset="0"/>
              </a:rPr>
              <a:t>Vùng</a:t>
            </a:r>
            <a:r>
              <a:rPr lang="en-US" b="1" i="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0070C0"/>
                </a:solidFill>
                <a:latin typeface="Tahoma" panose="020B0604030504040204" pitchFamily="34" charset="0"/>
                <a:ea typeface="Tahoma" panose="020B0604030504040204" pitchFamily="34" charset="0"/>
                <a:cs typeface="Tahoma" panose="020B0604030504040204" pitchFamily="34" charset="0"/>
              </a:rPr>
              <a:t>năng</a:t>
            </a:r>
            <a:r>
              <a:rPr lang="en-US" b="1" i="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0070C0"/>
                </a:solidFill>
                <a:latin typeface="Tahoma" panose="020B0604030504040204" pitchFamily="34" charset="0"/>
                <a:ea typeface="Tahoma" panose="020B0604030504040204" pitchFamily="34" charset="0"/>
                <a:cs typeface="Tahoma" panose="020B0604030504040204" pitchFamily="34" charset="0"/>
              </a:rPr>
              <a:t>lượng</a:t>
            </a:r>
            <a:r>
              <a:rPr lang="en-US" b="1" i="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0070C0"/>
                </a:solidFill>
                <a:latin typeface="Tahoma" panose="020B0604030504040204" pitchFamily="34" charset="0"/>
                <a:ea typeface="Tahoma" panose="020B0604030504040204" pitchFamily="34" charset="0"/>
                <a:cs typeface="Tahoma" panose="020B0604030504040204" pitchFamily="34" charset="0"/>
              </a:rPr>
              <a:t>của</a:t>
            </a:r>
            <a:r>
              <a:rPr lang="en-US" b="1" i="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0070C0"/>
                </a:solidFill>
                <a:latin typeface="Tahoma" panose="020B0604030504040204" pitchFamily="34" charset="0"/>
                <a:ea typeface="Tahoma" panose="020B0604030504040204" pitchFamily="34" charset="0"/>
                <a:cs typeface="Tahoma" panose="020B0604030504040204" pitchFamily="34" charset="0"/>
              </a:rPr>
              <a:t>tinh</a:t>
            </a:r>
            <a:r>
              <a:rPr lang="en-US" b="1" i="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0070C0"/>
                </a:solidFill>
                <a:latin typeface="Tahoma" panose="020B0604030504040204" pitchFamily="34" charset="0"/>
                <a:ea typeface="Tahoma" panose="020B0604030504040204" pitchFamily="34" charset="0"/>
                <a:cs typeface="Tahoma" panose="020B0604030504040204" pitchFamily="34" charset="0"/>
              </a:rPr>
              <a:t>thể</a:t>
            </a:r>
            <a:r>
              <a:rPr lang="en-US" b="1" i="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0070C0"/>
                </a:solidFill>
                <a:latin typeface="Tahoma" panose="020B0604030504040204" pitchFamily="34" charset="0"/>
                <a:ea typeface="Tahoma" panose="020B0604030504040204" pitchFamily="34" charset="0"/>
                <a:cs typeface="Tahoma" panose="020B0604030504040204" pitchFamily="34" charset="0"/>
              </a:rPr>
              <a:t>chất</a:t>
            </a:r>
            <a:r>
              <a:rPr lang="en-US" b="1" i="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0070C0"/>
                </a:solidFill>
                <a:latin typeface="Tahoma" panose="020B0604030504040204" pitchFamily="34" charset="0"/>
                <a:ea typeface="Tahoma" panose="020B0604030504040204" pitchFamily="34" charset="0"/>
                <a:cs typeface="Tahoma" panose="020B0604030504040204" pitchFamily="34" charset="0"/>
              </a:rPr>
              <a:t>rắn</a:t>
            </a:r>
            <a:endParaRPr lang="en-US" b="1" i="1"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11" name="TextBox 10">
            <a:extLst>
              <a:ext uri="{FF2B5EF4-FFF2-40B4-BE49-F238E27FC236}">
                <a16:creationId xmlns:a16="http://schemas.microsoft.com/office/drawing/2014/main" id="{CDA0946B-39D7-1A3B-A8CA-FAA9EB78C572}"/>
              </a:ext>
            </a:extLst>
          </p:cNvPr>
          <p:cNvSpPr txBox="1"/>
          <p:nvPr/>
        </p:nvSpPr>
        <p:spPr>
          <a:xfrm>
            <a:off x="311596" y="2295276"/>
            <a:ext cx="11315628" cy="721480"/>
          </a:xfrm>
          <a:prstGeom prst="rect">
            <a:avLst/>
          </a:prstGeom>
          <a:noFill/>
        </p:spPr>
        <p:txBody>
          <a:bodyPr wrap="square">
            <a:spAutoFit/>
          </a:bodyPr>
          <a:lstStyle/>
          <a:p>
            <a:pPr marL="457200" algn="just">
              <a:lnSpc>
                <a:spcPct val="120000"/>
              </a:lnSpc>
              <a:spcAft>
                <a:spcPts val="800"/>
              </a:spcAft>
            </a:pPr>
            <a:r>
              <a:rPr lang="en-US" b="1" dirty="0" err="1">
                <a:solidFill>
                  <a:srgbClr val="00B0F0"/>
                </a:solidFill>
                <a:latin typeface="Tahoma" panose="020B0604030504040204" pitchFamily="34" charset="0"/>
                <a:ea typeface="Tahoma" panose="020B0604030504040204" pitchFamily="34" charset="0"/>
                <a:cs typeface="Tahoma" panose="020B0604030504040204" pitchFamily="34" charset="0"/>
              </a:rPr>
              <a:t>Với</a:t>
            </a:r>
            <a:r>
              <a:rPr lang="en-US"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B0F0"/>
                </a:solidFill>
                <a:latin typeface="Tahoma" panose="020B0604030504040204" pitchFamily="34" charset="0"/>
                <a:ea typeface="Tahoma" panose="020B0604030504040204" pitchFamily="34" charset="0"/>
                <a:cs typeface="Tahoma" panose="020B0604030504040204" pitchFamily="34" charset="0"/>
              </a:rPr>
              <a:t>kim</a:t>
            </a:r>
            <a:r>
              <a:rPr lang="en-US"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B0F0"/>
                </a:solidFill>
                <a:latin typeface="Tahoma" panose="020B0604030504040204" pitchFamily="34" charset="0"/>
                <a:ea typeface="Tahoma" panose="020B0604030504040204" pitchFamily="34" charset="0"/>
                <a:cs typeface="Tahoma" panose="020B0604030504040204" pitchFamily="34" charset="0"/>
              </a:rPr>
              <a:t>loại</a:t>
            </a:r>
            <a:r>
              <a:rPr lang="en-US"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B0F0"/>
                </a:solidFill>
                <a:latin typeface="Tahoma" panose="020B0604030504040204" pitchFamily="34" charset="0"/>
                <a:ea typeface="Tahoma" panose="020B0604030504040204" pitchFamily="34" charset="0"/>
                <a:cs typeface="Tahoma" panose="020B0604030504040204" pitchFamily="34" charset="0"/>
              </a:rPr>
              <a:t>dẫn</a:t>
            </a:r>
            <a:r>
              <a:rPr lang="en-US"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B0F0"/>
                </a:solidFill>
                <a:latin typeface="Tahoma" panose="020B0604030504040204" pitchFamily="34" charset="0"/>
                <a:ea typeface="Tahoma" panose="020B0604030504040204" pitchFamily="34" charset="0"/>
                <a:cs typeface="Tahoma" panose="020B0604030504040204" pitchFamily="34" charset="0"/>
              </a:rPr>
              <a:t>điện</a:t>
            </a:r>
            <a:r>
              <a:rPr lang="en-US"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B0F0"/>
                </a:solidFill>
                <a:latin typeface="Tahoma" panose="020B0604030504040204" pitchFamily="34" charset="0"/>
                <a:ea typeface="Tahoma" panose="020B0604030504040204" pitchFamily="34" charset="0"/>
                <a:cs typeface="Tahoma" panose="020B0604030504040204" pitchFamily="34" charset="0"/>
              </a:rPr>
              <a:t>bằng</a:t>
            </a:r>
            <a:r>
              <a:rPr lang="en-US" b="1" dirty="0">
                <a:solidFill>
                  <a:srgbClr val="00B0F0"/>
                </a:solidFill>
                <a:latin typeface="Tahoma" panose="020B0604030504040204" pitchFamily="34" charset="0"/>
                <a:ea typeface="Tahoma" panose="020B0604030504040204" pitchFamily="34" charset="0"/>
                <a:cs typeface="Tahoma" panose="020B0604030504040204" pitchFamily="34" charset="0"/>
              </a:rPr>
              <a:t> electron </a:t>
            </a:r>
            <a:r>
              <a:rPr lang="en-US" b="1" dirty="0" err="1">
                <a:solidFill>
                  <a:srgbClr val="00B0F0"/>
                </a:solidFill>
                <a:latin typeface="Tahoma" panose="020B0604030504040204" pitchFamily="34" charset="0"/>
                <a:ea typeface="Tahoma" panose="020B0604030504040204" pitchFamily="34" charset="0"/>
                <a:cs typeface="Tahoma" panose="020B0604030504040204" pitchFamily="34" charset="0"/>
              </a:rPr>
              <a:t>tự</a:t>
            </a:r>
            <a:r>
              <a:rPr lang="en-US" b="1" dirty="0">
                <a:solidFill>
                  <a:srgbClr val="00B0F0"/>
                </a:solidFill>
                <a:latin typeface="Tahoma" panose="020B0604030504040204" pitchFamily="34" charset="0"/>
                <a:ea typeface="Tahoma" panose="020B0604030504040204" pitchFamily="34" charset="0"/>
                <a:cs typeface="Tahoma" panose="020B0604030504040204" pitchFamily="34" charset="0"/>
              </a:rPr>
              <a:t> do (</a:t>
            </a:r>
            <a:r>
              <a:rPr lang="en-US" b="1" dirty="0" err="1">
                <a:solidFill>
                  <a:srgbClr val="00B0F0"/>
                </a:solidFill>
                <a:latin typeface="Tahoma" panose="020B0604030504040204" pitchFamily="34" charset="0"/>
                <a:ea typeface="Tahoma" panose="020B0604030504040204" pitchFamily="34" charset="0"/>
                <a:cs typeface="Tahoma" panose="020B0604030504040204" pitchFamily="34" charset="0"/>
              </a:rPr>
              <a:t>không</a:t>
            </a:r>
            <a:r>
              <a:rPr lang="en-US"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B0F0"/>
                </a:solidFill>
                <a:latin typeface="Tahoma" panose="020B0604030504040204" pitchFamily="34" charset="0"/>
                <a:ea typeface="Tahoma" panose="020B0604030504040204" pitchFamily="34" charset="0"/>
                <a:cs typeface="Tahoma" panose="020B0604030504040204" pitchFamily="34" charset="0"/>
              </a:rPr>
              <a:t>có</a:t>
            </a:r>
            <a:r>
              <a:rPr lang="en-US"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B0F0"/>
                </a:solidFill>
                <a:latin typeface="Tahoma" panose="020B0604030504040204" pitchFamily="34" charset="0"/>
                <a:ea typeface="Tahoma" panose="020B0604030504040204" pitchFamily="34" charset="0"/>
                <a:cs typeface="Tahoma" panose="020B0604030504040204" pitchFamily="34" charset="0"/>
              </a:rPr>
              <a:t>lỗ</a:t>
            </a:r>
            <a:r>
              <a:rPr lang="en-US"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B0F0"/>
                </a:solidFill>
                <a:latin typeface="Tahoma" panose="020B0604030504040204" pitchFamily="34" charset="0"/>
                <a:ea typeface="Tahoma" panose="020B0604030504040204" pitchFamily="34" charset="0"/>
                <a:cs typeface="Tahoma" panose="020B0604030504040204" pitchFamily="34" charset="0"/>
              </a:rPr>
              <a:t>trống</a:t>
            </a:r>
            <a:r>
              <a:rPr lang="en-US"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B0F0"/>
                </a:solidFill>
                <a:latin typeface="Tahoma" panose="020B0604030504040204" pitchFamily="34" charset="0"/>
                <a:ea typeface="Tahoma" panose="020B0604030504040204" pitchFamily="34" charset="0"/>
                <a:cs typeface="Tahoma" panose="020B0604030504040204" pitchFamily="34" charset="0"/>
              </a:rPr>
              <a:t>có</a:t>
            </a:r>
            <a:r>
              <a:rPr lang="en-US"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B0F0"/>
                </a:solidFill>
                <a:latin typeface="Tahoma" panose="020B0604030504040204" pitchFamily="34" charset="0"/>
                <a:ea typeface="Tahoma" panose="020B0604030504040204" pitchFamily="34" charset="0"/>
                <a:cs typeface="Tahoma" panose="020B0604030504040204" pitchFamily="34" charset="0"/>
              </a:rPr>
              <a:t>sẵn</a:t>
            </a:r>
            <a:r>
              <a:rPr lang="en-US" b="1" dirty="0">
                <a:solidFill>
                  <a:srgbClr val="00B0F0"/>
                </a:solidFill>
                <a:latin typeface="Tahoma" panose="020B0604030504040204" pitchFamily="34" charset="0"/>
                <a:ea typeface="Tahoma" panose="020B0604030504040204" pitchFamily="34" charset="0"/>
                <a:cs typeface="Tahoma" panose="020B0604030504040204" pitchFamily="34" charset="0"/>
              </a:rPr>
              <a:t> ở </a:t>
            </a:r>
            <a:r>
              <a:rPr lang="en-US" b="1" dirty="0" err="1">
                <a:solidFill>
                  <a:srgbClr val="00B0F0"/>
                </a:solidFill>
                <a:latin typeface="Tahoma" panose="020B0604030504040204" pitchFamily="34" charset="0"/>
                <a:ea typeface="Tahoma" panose="020B0604030504040204" pitchFamily="34" charset="0"/>
                <a:cs typeface="Tahoma" panose="020B0604030504040204" pitchFamily="34" charset="0"/>
              </a:rPr>
              <a:t>vùng</a:t>
            </a:r>
            <a:r>
              <a:rPr lang="en-US"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B0F0"/>
                </a:solidFill>
                <a:latin typeface="Tahoma" panose="020B0604030504040204" pitchFamily="34" charset="0"/>
                <a:ea typeface="Tahoma" panose="020B0604030504040204" pitchFamily="34" charset="0"/>
                <a:cs typeface="Tahoma" panose="020B0604030504040204" pitchFamily="34" charset="0"/>
              </a:rPr>
              <a:t>dẫn</a:t>
            </a:r>
            <a:r>
              <a:rPr lang="en-US"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B0F0"/>
                </a:solidFill>
                <a:latin typeface="Tahoma" panose="020B0604030504040204" pitchFamily="34" charset="0"/>
                <a:ea typeface="Tahoma" panose="020B0604030504040204" pitchFamily="34" charset="0"/>
                <a:cs typeface="Tahoma" panose="020B0604030504040204" pitchFamily="34" charset="0"/>
              </a:rPr>
              <a:t>mà</a:t>
            </a:r>
            <a:r>
              <a:rPr lang="en-US"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B0F0"/>
                </a:solidFill>
                <a:latin typeface="Tahoma" panose="020B0604030504040204" pitchFamily="34" charset="0"/>
                <a:ea typeface="Tahoma" panose="020B0604030504040204" pitchFamily="34" charset="0"/>
                <a:cs typeface="Tahoma" panose="020B0604030504040204" pitchFamily="34" charset="0"/>
              </a:rPr>
              <a:t>không</a:t>
            </a:r>
            <a:r>
              <a:rPr lang="en-US"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B0F0"/>
                </a:solidFill>
                <a:latin typeface="Tahoma" panose="020B0604030504040204" pitchFamily="34" charset="0"/>
                <a:ea typeface="Tahoma" panose="020B0604030504040204" pitchFamily="34" charset="0"/>
                <a:cs typeface="Tahoma" panose="020B0604030504040204" pitchFamily="34" charset="0"/>
              </a:rPr>
              <a:t>cần</a:t>
            </a:r>
            <a:r>
              <a:rPr lang="en-US"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B0F0"/>
                </a:solidFill>
                <a:latin typeface="Tahoma" panose="020B0604030504040204" pitchFamily="34" charset="0"/>
                <a:ea typeface="Tahoma" panose="020B0604030504040204" pitchFamily="34" charset="0"/>
                <a:cs typeface="Tahoma" panose="020B0604030504040204" pitchFamily="34" charset="0"/>
              </a:rPr>
              <a:t>kích</a:t>
            </a:r>
            <a:r>
              <a:rPr lang="en-US"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B0F0"/>
                </a:solidFill>
                <a:latin typeface="Tahoma" panose="020B0604030504040204" pitchFamily="34" charset="0"/>
                <a:ea typeface="Tahoma" panose="020B0604030504040204" pitchFamily="34" charset="0"/>
                <a:cs typeface="Tahoma" panose="020B0604030504040204" pitchFamily="34" charset="0"/>
              </a:rPr>
              <a:t>thích</a:t>
            </a:r>
            <a:r>
              <a:rPr lang="en-US" b="1" dirty="0">
                <a:solidFill>
                  <a:srgbClr val="00B0F0"/>
                </a:solidFill>
                <a:latin typeface="Tahoma" panose="020B0604030504040204" pitchFamily="34" charset="0"/>
                <a:ea typeface="Tahoma" panose="020B0604030504040204" pitchFamily="34" charset="0"/>
                <a:cs typeface="Tahoma" panose="020B0604030504040204" pitchFamily="34" charset="0"/>
              </a:rPr>
              <a:t>.</a:t>
            </a:r>
          </a:p>
        </p:txBody>
      </p:sp>
      <p:sp>
        <p:nvSpPr>
          <p:cNvPr id="12" name="Rectangle 11">
            <a:extLst>
              <a:ext uri="{FF2B5EF4-FFF2-40B4-BE49-F238E27FC236}">
                <a16:creationId xmlns:a16="http://schemas.microsoft.com/office/drawing/2014/main" id="{1788411C-0A73-75C4-7877-D3FA182AF6B1}"/>
              </a:ext>
            </a:extLst>
          </p:cNvPr>
          <p:cNvSpPr/>
          <p:nvPr/>
        </p:nvSpPr>
        <p:spPr>
          <a:xfrm>
            <a:off x="916894" y="808660"/>
            <a:ext cx="9523761" cy="523220"/>
          </a:xfrm>
          <a:prstGeom prst="rect">
            <a:avLst/>
          </a:prstGeom>
        </p:spPr>
        <p:txBody>
          <a:bodyPr wrap="none">
            <a:spAutoFit/>
          </a:bodyPr>
          <a:lstStyle/>
          <a:p>
            <a:pPr fontAlgn="ctr">
              <a:lnSpc>
                <a:spcPct val="100000"/>
              </a:lnSpc>
              <a:buNone/>
              <a:defRPr/>
            </a:pPr>
            <a:r>
              <a:rPr lang="en-US" altLang="en-US" sz="2800" b="1" dirty="0">
                <a:solidFill>
                  <a:srgbClr val="00B050"/>
                </a:solidFill>
                <a:latin typeface="Tahoma" panose="020B0604030504040204" pitchFamily="34" charset="0"/>
                <a:ea typeface="Tahoma" panose="020B0604030504040204" pitchFamily="34" charset="0"/>
                <a:cs typeface="Tahoma" panose="020B0604030504040204" pitchFamily="34" charset="0"/>
              </a:rPr>
              <a:t>VI. MỘT SỐ LƯU Ý ĐỐI VỚI SGK VÀ CĐHT VẬT LÍ 12</a:t>
            </a:r>
          </a:p>
        </p:txBody>
      </p:sp>
    </p:spTree>
    <p:extLst>
      <p:ext uri="{BB962C8B-B14F-4D97-AF65-F5344CB8AC3E}">
        <p14:creationId xmlns:p14="http://schemas.microsoft.com/office/powerpoint/2010/main" val="837572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15" y="0"/>
            <a:ext cx="12205665" cy="6858000"/>
          </a:xfrm>
          <a:prstGeom prst="rect">
            <a:avLst/>
          </a:prstGeom>
        </p:spPr>
      </p:pic>
      <p:pic>
        <p:nvPicPr>
          <p:cNvPr id="39" name="Picture 3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1596" y="357585"/>
            <a:ext cx="2273924" cy="420082"/>
          </a:xfrm>
          <a:prstGeom prst="rect">
            <a:avLst/>
          </a:prstGeom>
        </p:spPr>
      </p:pic>
      <p:sp>
        <p:nvSpPr>
          <p:cNvPr id="16" name="Text Box 9"/>
          <p:cNvSpPr txBox="1">
            <a:spLocks noChangeArrowheads="1"/>
          </p:cNvSpPr>
          <p:nvPr/>
        </p:nvSpPr>
        <p:spPr bwMode="gray">
          <a:xfrm>
            <a:off x="2878550" y="423523"/>
            <a:ext cx="6256962" cy="586186"/>
          </a:xfrm>
          <a:prstGeom prst="rect">
            <a:avLst/>
          </a:prstGeom>
          <a:solidFill>
            <a:schemeClr val="bg1"/>
          </a:solidFill>
          <a:ln>
            <a:noFill/>
          </a:ln>
          <a:effectLst/>
        </p:spPr>
        <p:txBody>
          <a:bodyPr wrap="square">
            <a:spAutoFit/>
          </a:bodyPr>
          <a:lstStyle/>
          <a:p>
            <a:pPr algn="ctr">
              <a:lnSpc>
                <a:spcPct val="130000"/>
              </a:lnSpc>
              <a:defRPr/>
            </a:pPr>
            <a:r>
              <a:rPr lang="en-US" sz="2800" b="1" kern="0" dirty="0">
                <a:solidFill>
                  <a:srgbClr val="009900"/>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rPr>
              <a:t>HỆ SINH THÁI SẢN PHẨM</a:t>
            </a:r>
            <a:endParaRPr kumimoji="0" lang="en-US" sz="2800" b="1" i="0" u="none" strike="noStrike" kern="0" cap="none" spc="0" normalizeH="0" noProof="0" dirty="0">
              <a:ln>
                <a:noFill/>
              </a:ln>
              <a:solidFill>
                <a:srgbClr val="0099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8" name="TextBox 27">
            <a:extLst>
              <a:ext uri="{FF2B5EF4-FFF2-40B4-BE49-F238E27FC236}">
                <a16:creationId xmlns:a16="http://schemas.microsoft.com/office/drawing/2014/main" id="{3E8CCC6F-76FE-4896-A489-FB4DC2E92185}"/>
              </a:ext>
            </a:extLst>
          </p:cNvPr>
          <p:cNvSpPr txBox="1">
            <a:spLocks noChangeArrowheads="1"/>
          </p:cNvSpPr>
          <p:nvPr/>
        </p:nvSpPr>
        <p:spPr bwMode="auto">
          <a:xfrm>
            <a:off x="7778380" y="2114382"/>
            <a:ext cx="3746529"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Open Sans"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Open Sans"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Open Sans"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Open Sans"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Open Sans"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itchFamily="34" charset="0"/>
              </a:defRPr>
            </a:lvl9pPr>
          </a:lstStyle>
          <a:p>
            <a:pPr lvl="0" algn="just" fontAlgn="base">
              <a:lnSpc>
                <a:spcPct val="100000"/>
              </a:lnSpc>
              <a:spcBef>
                <a:spcPct val="0"/>
              </a:spcBef>
              <a:spcAft>
                <a:spcPct val="0"/>
              </a:spcAft>
              <a:buNone/>
            </a:pPr>
            <a:r>
              <a:rPr lang="en-US" sz="2000" b="1" dirty="0" err="1">
                <a:solidFill>
                  <a:srgbClr val="00B0F0"/>
                </a:solidFill>
                <a:latin typeface="Arial" panose="020B0604020202020204" pitchFamily="34" charset="0"/>
                <a:cs typeface="Arial" panose="020B0604020202020204" pitchFamily="34" charset="0"/>
                <a:sym typeface="Calibri" panose="020F0502020204030204" pitchFamily="34" charset="0"/>
              </a:rPr>
              <a:t>Thiết</a:t>
            </a:r>
            <a:r>
              <a:rPr lang="en-US" sz="2000" b="1" dirty="0">
                <a:solidFill>
                  <a:srgbClr val="00B0F0"/>
                </a:solidFill>
                <a:latin typeface="Arial" panose="020B0604020202020204" pitchFamily="34" charset="0"/>
                <a:cs typeface="Arial" panose="020B0604020202020204" pitchFamily="34" charset="0"/>
                <a:sym typeface="Calibri" panose="020F0502020204030204" pitchFamily="34" charset="0"/>
              </a:rPr>
              <a:t> </a:t>
            </a:r>
            <a:r>
              <a:rPr lang="en-US" sz="2000" b="1" dirty="0" err="1">
                <a:solidFill>
                  <a:srgbClr val="00B0F0"/>
                </a:solidFill>
                <a:latin typeface="Arial" panose="020B0604020202020204" pitchFamily="34" charset="0"/>
                <a:cs typeface="Arial" panose="020B0604020202020204" pitchFamily="34" charset="0"/>
                <a:sym typeface="Calibri" panose="020F0502020204030204" pitchFamily="34" charset="0"/>
              </a:rPr>
              <a:t>bị</a:t>
            </a:r>
            <a:r>
              <a:rPr lang="en-US" sz="2000" b="1" dirty="0">
                <a:solidFill>
                  <a:srgbClr val="00B0F0"/>
                </a:solidFill>
                <a:latin typeface="Arial" panose="020B0604020202020204" pitchFamily="34" charset="0"/>
                <a:cs typeface="Arial" panose="020B0604020202020204" pitchFamily="34" charset="0"/>
                <a:sym typeface="Calibri" panose="020F0502020204030204" pitchFamily="34" charset="0"/>
              </a:rPr>
              <a:t> </a:t>
            </a:r>
            <a:r>
              <a:rPr lang="en-US" sz="2000" b="1" dirty="0" err="1">
                <a:solidFill>
                  <a:srgbClr val="00B0F0"/>
                </a:solidFill>
                <a:latin typeface="Arial" panose="020B0604020202020204" pitchFamily="34" charset="0"/>
                <a:cs typeface="Arial" panose="020B0604020202020204" pitchFamily="34" charset="0"/>
                <a:sym typeface="Calibri" panose="020F0502020204030204" pitchFamily="34" charset="0"/>
              </a:rPr>
              <a:t>dạy</a:t>
            </a:r>
            <a:r>
              <a:rPr lang="en-US" sz="2000" b="1" dirty="0">
                <a:solidFill>
                  <a:srgbClr val="00B0F0"/>
                </a:solidFill>
                <a:latin typeface="Arial" panose="020B0604020202020204" pitchFamily="34" charset="0"/>
                <a:cs typeface="Arial" panose="020B0604020202020204" pitchFamily="34" charset="0"/>
                <a:sym typeface="Calibri" panose="020F0502020204030204" pitchFamily="34" charset="0"/>
              </a:rPr>
              <a:t> </a:t>
            </a:r>
            <a:r>
              <a:rPr lang="en-US" sz="2000" b="1" dirty="0" err="1">
                <a:solidFill>
                  <a:srgbClr val="00B0F0"/>
                </a:solidFill>
                <a:latin typeface="Arial" panose="020B0604020202020204" pitchFamily="34" charset="0"/>
                <a:cs typeface="Arial" panose="020B0604020202020204" pitchFamily="34" charset="0"/>
                <a:sym typeface="Calibri" panose="020F0502020204030204" pitchFamily="34" charset="0"/>
              </a:rPr>
              <a:t>học</a:t>
            </a:r>
            <a:r>
              <a:rPr lang="en-US" sz="2000" b="1" dirty="0">
                <a:solidFill>
                  <a:srgbClr val="00B0F0"/>
                </a:solidFill>
                <a:latin typeface="Arial" panose="020B0604020202020204" pitchFamily="34" charset="0"/>
                <a:cs typeface="Arial" panose="020B0604020202020204" pitchFamily="34" charset="0"/>
                <a:sym typeface="Calibri" panose="020F0502020204030204" pitchFamily="34" charset="0"/>
              </a:rPr>
              <a:t> </a:t>
            </a:r>
            <a:r>
              <a:rPr lang="en-US" sz="2000" b="1" dirty="0" err="1">
                <a:solidFill>
                  <a:srgbClr val="00B0F0"/>
                </a:solidFill>
                <a:latin typeface="Arial" panose="020B0604020202020204" pitchFamily="34" charset="0"/>
                <a:cs typeface="Arial" panose="020B0604020202020204" pitchFamily="34" charset="0"/>
                <a:sym typeface="Calibri" panose="020F0502020204030204" pitchFamily="34" charset="0"/>
              </a:rPr>
              <a:t>được</a:t>
            </a:r>
            <a:r>
              <a:rPr lang="en-US" sz="2000" b="1" dirty="0">
                <a:solidFill>
                  <a:srgbClr val="00B0F0"/>
                </a:solidFill>
                <a:latin typeface="Arial" panose="020B0604020202020204" pitchFamily="34" charset="0"/>
                <a:cs typeface="Arial" panose="020B0604020202020204" pitchFamily="34" charset="0"/>
                <a:sym typeface="Calibri" panose="020F0502020204030204" pitchFamily="34" charset="0"/>
              </a:rPr>
              <a:t> </a:t>
            </a:r>
            <a:r>
              <a:rPr lang="en-US" sz="2000" b="1" dirty="0" err="1">
                <a:solidFill>
                  <a:srgbClr val="00B0F0"/>
                </a:solidFill>
                <a:latin typeface="Arial" panose="020B0604020202020204" pitchFamily="34" charset="0"/>
                <a:cs typeface="Arial" panose="020B0604020202020204" pitchFamily="34" charset="0"/>
                <a:sym typeface="Calibri" panose="020F0502020204030204" pitchFamily="34" charset="0"/>
              </a:rPr>
              <a:t>thiết</a:t>
            </a:r>
            <a:r>
              <a:rPr lang="en-US" sz="2000" b="1" dirty="0">
                <a:solidFill>
                  <a:srgbClr val="00B0F0"/>
                </a:solidFill>
                <a:latin typeface="Arial" panose="020B0604020202020204" pitchFamily="34" charset="0"/>
                <a:cs typeface="Arial" panose="020B0604020202020204" pitchFamily="34" charset="0"/>
                <a:sym typeface="Calibri" panose="020F0502020204030204" pitchFamily="34" charset="0"/>
              </a:rPr>
              <a:t> </a:t>
            </a:r>
            <a:r>
              <a:rPr lang="en-US" sz="2000" b="1" dirty="0" err="1">
                <a:solidFill>
                  <a:srgbClr val="00B0F0"/>
                </a:solidFill>
                <a:latin typeface="Arial" panose="020B0604020202020204" pitchFamily="34" charset="0"/>
                <a:cs typeface="Arial" panose="020B0604020202020204" pitchFamily="34" charset="0"/>
                <a:sym typeface="Calibri" panose="020F0502020204030204" pitchFamily="34" charset="0"/>
              </a:rPr>
              <a:t>kế</a:t>
            </a:r>
            <a:r>
              <a:rPr lang="en-US" sz="2000" b="1" dirty="0">
                <a:solidFill>
                  <a:srgbClr val="00B0F0"/>
                </a:solidFill>
                <a:latin typeface="Arial" panose="020B0604020202020204" pitchFamily="34" charset="0"/>
                <a:cs typeface="Arial" panose="020B0604020202020204" pitchFamily="34" charset="0"/>
                <a:sym typeface="Calibri" panose="020F0502020204030204" pitchFamily="34" charset="0"/>
              </a:rPr>
              <a:t>, </a:t>
            </a:r>
            <a:r>
              <a:rPr lang="en-US" sz="2000" b="1" dirty="0" err="1">
                <a:solidFill>
                  <a:srgbClr val="00B0F0"/>
                </a:solidFill>
                <a:latin typeface="Arial" panose="020B0604020202020204" pitchFamily="34" charset="0"/>
                <a:cs typeface="Arial" panose="020B0604020202020204" pitchFamily="34" charset="0"/>
                <a:sym typeface="Calibri" panose="020F0502020204030204" pitchFamily="34" charset="0"/>
              </a:rPr>
              <a:t>sản</a:t>
            </a:r>
            <a:r>
              <a:rPr lang="en-US" sz="2000" b="1" dirty="0">
                <a:solidFill>
                  <a:srgbClr val="00B0F0"/>
                </a:solidFill>
                <a:latin typeface="Arial" panose="020B0604020202020204" pitchFamily="34" charset="0"/>
                <a:cs typeface="Arial" panose="020B0604020202020204" pitchFamily="34" charset="0"/>
                <a:sym typeface="Calibri" panose="020F0502020204030204" pitchFamily="34" charset="0"/>
              </a:rPr>
              <a:t> </a:t>
            </a:r>
            <a:r>
              <a:rPr lang="en-US" sz="2000" b="1" dirty="0" err="1">
                <a:solidFill>
                  <a:srgbClr val="00B0F0"/>
                </a:solidFill>
                <a:latin typeface="Arial" panose="020B0604020202020204" pitchFamily="34" charset="0"/>
                <a:cs typeface="Arial" panose="020B0604020202020204" pitchFamily="34" charset="0"/>
                <a:sym typeface="Calibri" panose="020F0502020204030204" pitchFamily="34" charset="0"/>
              </a:rPr>
              <a:t>xuất</a:t>
            </a:r>
            <a:r>
              <a:rPr lang="en-US" sz="2000" b="1" dirty="0">
                <a:solidFill>
                  <a:srgbClr val="00B0F0"/>
                </a:solidFill>
                <a:latin typeface="Arial" panose="020B0604020202020204" pitchFamily="34" charset="0"/>
                <a:cs typeface="Arial" panose="020B0604020202020204" pitchFamily="34" charset="0"/>
                <a:sym typeface="Calibri" panose="020F0502020204030204" pitchFamily="34" charset="0"/>
              </a:rPr>
              <a:t> </a:t>
            </a:r>
            <a:r>
              <a:rPr lang="en-US" sz="2000" b="1" dirty="0" err="1">
                <a:solidFill>
                  <a:srgbClr val="00B0F0"/>
                </a:solidFill>
                <a:latin typeface="Arial" panose="020B0604020202020204" pitchFamily="34" charset="0"/>
                <a:cs typeface="Arial" panose="020B0604020202020204" pitchFamily="34" charset="0"/>
                <a:sym typeface="Calibri" panose="020F0502020204030204" pitchFamily="34" charset="0"/>
              </a:rPr>
              <a:t>theo</a:t>
            </a:r>
            <a:r>
              <a:rPr lang="en-US" sz="2000" b="1" dirty="0">
                <a:solidFill>
                  <a:srgbClr val="00B0F0"/>
                </a:solidFill>
                <a:latin typeface="Arial" panose="020B0604020202020204" pitchFamily="34" charset="0"/>
                <a:cs typeface="Arial" panose="020B0604020202020204" pitchFamily="34" charset="0"/>
                <a:sym typeface="Calibri" panose="020F0502020204030204" pitchFamily="34" charset="0"/>
              </a:rPr>
              <a:t> </a:t>
            </a:r>
            <a:r>
              <a:rPr lang="en-US" sz="2000" b="1" dirty="0" err="1">
                <a:solidFill>
                  <a:srgbClr val="00B0F0"/>
                </a:solidFill>
                <a:latin typeface="Arial" panose="020B0604020202020204" pitchFamily="34" charset="0"/>
                <a:cs typeface="Arial" panose="020B0604020202020204" pitchFamily="34" charset="0"/>
                <a:sym typeface="Calibri" panose="020F0502020204030204" pitchFamily="34" charset="0"/>
              </a:rPr>
              <a:t>tiêu</a:t>
            </a:r>
            <a:r>
              <a:rPr lang="en-US" sz="2000" b="1" dirty="0">
                <a:solidFill>
                  <a:srgbClr val="00B0F0"/>
                </a:solidFill>
                <a:latin typeface="Arial" panose="020B0604020202020204" pitchFamily="34" charset="0"/>
                <a:cs typeface="Arial" panose="020B0604020202020204" pitchFamily="34" charset="0"/>
                <a:sym typeface="Calibri" panose="020F0502020204030204" pitchFamily="34" charset="0"/>
              </a:rPr>
              <a:t> </a:t>
            </a:r>
            <a:r>
              <a:rPr lang="en-US" sz="2000" b="1" dirty="0" err="1">
                <a:solidFill>
                  <a:srgbClr val="00B0F0"/>
                </a:solidFill>
                <a:latin typeface="Arial" panose="020B0604020202020204" pitchFamily="34" charset="0"/>
                <a:cs typeface="Arial" panose="020B0604020202020204" pitchFamily="34" charset="0"/>
                <a:sym typeface="Calibri" panose="020F0502020204030204" pitchFamily="34" charset="0"/>
              </a:rPr>
              <a:t>chuẩn</a:t>
            </a:r>
            <a:r>
              <a:rPr lang="en-US" sz="2000" b="1" dirty="0">
                <a:solidFill>
                  <a:srgbClr val="00B0F0"/>
                </a:solidFill>
                <a:latin typeface="Arial" panose="020B0604020202020204" pitchFamily="34" charset="0"/>
                <a:cs typeface="Arial" panose="020B0604020202020204" pitchFamily="34" charset="0"/>
                <a:sym typeface="Calibri" panose="020F0502020204030204" pitchFamily="34" charset="0"/>
              </a:rPr>
              <a:t> </a:t>
            </a:r>
            <a:r>
              <a:rPr lang="en-US" sz="2000" b="1" dirty="0" err="1">
                <a:solidFill>
                  <a:srgbClr val="00B0F0"/>
                </a:solidFill>
                <a:latin typeface="Arial" panose="020B0604020202020204" pitchFamily="34" charset="0"/>
                <a:cs typeface="Arial" panose="020B0604020202020204" pitchFamily="34" charset="0"/>
                <a:sym typeface="Calibri" panose="020F0502020204030204" pitchFamily="34" charset="0"/>
              </a:rPr>
              <a:t>quy</a:t>
            </a:r>
            <a:r>
              <a:rPr lang="en-US" sz="2000" b="1" dirty="0">
                <a:solidFill>
                  <a:srgbClr val="00B0F0"/>
                </a:solidFill>
                <a:latin typeface="Arial" panose="020B0604020202020204" pitchFamily="34" charset="0"/>
                <a:cs typeface="Arial" panose="020B0604020202020204" pitchFamily="34" charset="0"/>
                <a:sym typeface="Calibri" panose="020F0502020204030204" pitchFamily="34" charset="0"/>
              </a:rPr>
              <a:t> </a:t>
            </a:r>
            <a:r>
              <a:rPr lang="en-US" sz="2000" b="1" dirty="0" err="1">
                <a:solidFill>
                  <a:srgbClr val="00B0F0"/>
                </a:solidFill>
                <a:latin typeface="Arial" panose="020B0604020202020204" pitchFamily="34" charset="0"/>
                <a:cs typeface="Arial" panose="020B0604020202020204" pitchFamily="34" charset="0"/>
                <a:sym typeface="Calibri" panose="020F0502020204030204" pitchFamily="34" charset="0"/>
              </a:rPr>
              <a:t>định</a:t>
            </a:r>
            <a:r>
              <a:rPr lang="en-US" sz="2000" b="1" dirty="0">
                <a:solidFill>
                  <a:srgbClr val="00B0F0"/>
                </a:solidFill>
                <a:latin typeface="Arial" panose="020B0604020202020204" pitchFamily="34" charset="0"/>
                <a:cs typeface="Arial" panose="020B0604020202020204" pitchFamily="34" charset="0"/>
                <a:sym typeface="Calibri" panose="020F0502020204030204" pitchFamily="34" charset="0"/>
              </a:rPr>
              <a:t>, </a:t>
            </a:r>
            <a:r>
              <a:rPr lang="en-US" sz="2000" b="1" dirty="0" err="1">
                <a:solidFill>
                  <a:srgbClr val="00B0F0"/>
                </a:solidFill>
                <a:latin typeface="Arial" panose="020B0604020202020204" pitchFamily="34" charset="0"/>
                <a:cs typeface="Arial" panose="020B0604020202020204" pitchFamily="34" charset="0"/>
                <a:sym typeface="Calibri" panose="020F0502020204030204" pitchFamily="34" charset="0"/>
              </a:rPr>
              <a:t>đồng</a:t>
            </a:r>
            <a:r>
              <a:rPr lang="en-US" sz="2000" b="1" dirty="0">
                <a:solidFill>
                  <a:srgbClr val="00B0F0"/>
                </a:solidFill>
                <a:latin typeface="Arial" panose="020B0604020202020204" pitchFamily="34" charset="0"/>
                <a:cs typeface="Arial" panose="020B0604020202020204" pitchFamily="34" charset="0"/>
                <a:sym typeface="Calibri" panose="020F0502020204030204" pitchFamily="34" charset="0"/>
              </a:rPr>
              <a:t> </a:t>
            </a:r>
            <a:r>
              <a:rPr lang="en-US" sz="2000" b="1" dirty="0" err="1">
                <a:solidFill>
                  <a:srgbClr val="00B0F0"/>
                </a:solidFill>
                <a:latin typeface="Arial" panose="020B0604020202020204" pitchFamily="34" charset="0"/>
                <a:cs typeface="Arial" panose="020B0604020202020204" pitchFamily="34" charset="0"/>
                <a:sym typeface="Calibri" panose="020F0502020204030204" pitchFamily="34" charset="0"/>
              </a:rPr>
              <a:t>bộ</a:t>
            </a:r>
            <a:r>
              <a:rPr lang="en-US" sz="2000" b="1" dirty="0">
                <a:solidFill>
                  <a:srgbClr val="00B0F0"/>
                </a:solidFill>
                <a:latin typeface="Arial" panose="020B0604020202020204" pitchFamily="34" charset="0"/>
                <a:cs typeface="Arial" panose="020B0604020202020204" pitchFamily="34" charset="0"/>
                <a:sym typeface="Calibri" panose="020F0502020204030204" pitchFamily="34" charset="0"/>
              </a:rPr>
              <a:t> </a:t>
            </a:r>
            <a:r>
              <a:rPr lang="en-US" sz="2000" b="1" dirty="0" err="1">
                <a:solidFill>
                  <a:srgbClr val="00B0F0"/>
                </a:solidFill>
                <a:latin typeface="Arial" panose="020B0604020202020204" pitchFamily="34" charset="0"/>
                <a:cs typeface="Arial" panose="020B0604020202020204" pitchFamily="34" charset="0"/>
                <a:sym typeface="Calibri" panose="020F0502020204030204" pitchFamily="34" charset="0"/>
              </a:rPr>
              <a:t>với</a:t>
            </a:r>
            <a:r>
              <a:rPr lang="en-US" sz="2000" b="1" dirty="0">
                <a:solidFill>
                  <a:srgbClr val="00B0F0"/>
                </a:solidFill>
                <a:latin typeface="Arial" panose="020B0604020202020204" pitchFamily="34" charset="0"/>
                <a:cs typeface="Arial" panose="020B0604020202020204" pitchFamily="34" charset="0"/>
                <a:sym typeface="Calibri" panose="020F0502020204030204" pitchFamily="34" charset="0"/>
              </a:rPr>
              <a:t> SGK </a:t>
            </a:r>
            <a:r>
              <a:rPr lang="en-US" sz="2000" b="1" dirty="0" err="1">
                <a:solidFill>
                  <a:srgbClr val="00B0F0"/>
                </a:solidFill>
                <a:latin typeface="Arial" panose="020B0604020202020204" pitchFamily="34" charset="0"/>
                <a:cs typeface="Arial" panose="020B0604020202020204" pitchFamily="34" charset="0"/>
                <a:sym typeface="Calibri" panose="020F0502020204030204" pitchFamily="34" charset="0"/>
              </a:rPr>
              <a:t>của</a:t>
            </a:r>
            <a:r>
              <a:rPr lang="en-US" sz="2000" b="1" dirty="0">
                <a:solidFill>
                  <a:srgbClr val="00B0F0"/>
                </a:solidFill>
                <a:latin typeface="Arial" panose="020B0604020202020204" pitchFamily="34" charset="0"/>
                <a:cs typeface="Arial" panose="020B0604020202020204" pitchFamily="34" charset="0"/>
                <a:sym typeface="Calibri" panose="020F0502020204030204" pitchFamily="34" charset="0"/>
              </a:rPr>
              <a:t> NXBGDVN</a:t>
            </a:r>
            <a:endParaRPr kumimoji="0" lang="en-AU" sz="2000" b="1" i="0" u="none" strike="noStrike" kern="1200" cap="none" spc="0" normalizeH="0" baseline="0" noProof="0" dirty="0">
              <a:ln>
                <a:noFill/>
              </a:ln>
              <a:solidFill>
                <a:srgbClr val="00B0F0"/>
              </a:solidFill>
              <a:effectLst/>
              <a:uLnTx/>
              <a:uFillTx/>
              <a:ea typeface="Cambria" panose="02040503050406030204" pitchFamily="18" charset="0"/>
            </a:endParaRPr>
          </a:p>
        </p:txBody>
      </p:sp>
      <p:sp>
        <p:nvSpPr>
          <p:cNvPr id="26" name="TextBox 25">
            <a:extLst>
              <a:ext uri="{FF2B5EF4-FFF2-40B4-BE49-F238E27FC236}">
                <a16:creationId xmlns:a16="http://schemas.microsoft.com/office/drawing/2014/main" id="{3E8CCC6F-76FE-4896-A489-FB4DC2E92185}"/>
              </a:ext>
            </a:extLst>
          </p:cNvPr>
          <p:cNvSpPr txBox="1">
            <a:spLocks noChangeArrowheads="1"/>
          </p:cNvSpPr>
          <p:nvPr/>
        </p:nvSpPr>
        <p:spPr bwMode="auto">
          <a:xfrm>
            <a:off x="576897" y="1947276"/>
            <a:ext cx="3851276"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Open Sans"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Open Sans"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Open Sans"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Open Sans"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Open Sans"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itchFamily="34" charset="0"/>
              </a:defRPr>
            </a:lvl9pPr>
          </a:lstStyle>
          <a:p>
            <a:pPr lvl="0" fontAlgn="base">
              <a:lnSpc>
                <a:spcPct val="100000"/>
              </a:lnSpc>
              <a:spcBef>
                <a:spcPct val="0"/>
              </a:spcBef>
              <a:spcAft>
                <a:spcPct val="0"/>
              </a:spcAft>
              <a:buNone/>
            </a:pPr>
            <a:r>
              <a:rPr lang="en-US" sz="2000" b="1" dirty="0" err="1">
                <a:solidFill>
                  <a:srgbClr val="0070C0"/>
                </a:solidFill>
                <a:latin typeface="Arial" panose="020B0604020202020204" pitchFamily="34" charset="0"/>
                <a:cs typeface="Arial" panose="020B0604020202020204" pitchFamily="34" charset="0"/>
                <a:sym typeface="Calibri" panose="020F0502020204030204" pitchFamily="34" charset="0"/>
              </a:rPr>
              <a:t>Là</a:t>
            </a:r>
            <a:r>
              <a:rPr lang="en-US" sz="2000" b="1" dirty="0">
                <a:solidFill>
                  <a:srgbClr val="0070C0"/>
                </a:solidFill>
                <a:latin typeface="Arial" panose="020B0604020202020204" pitchFamily="34" charset="0"/>
                <a:cs typeface="Arial" panose="020B0604020202020204" pitchFamily="34" charset="0"/>
                <a:sym typeface="Calibri" panose="020F0502020204030204" pitchFamily="34" charset="0"/>
              </a:rPr>
              <a:t> </a:t>
            </a:r>
            <a:r>
              <a:rPr lang="en-US" sz="2000" b="1" dirty="0" err="1">
                <a:solidFill>
                  <a:srgbClr val="0070C0"/>
                </a:solidFill>
                <a:latin typeface="Arial" panose="020B0604020202020204" pitchFamily="34" charset="0"/>
                <a:cs typeface="Arial" panose="020B0604020202020204" pitchFamily="34" charset="0"/>
                <a:sym typeface="Calibri" panose="020F0502020204030204" pitchFamily="34" charset="0"/>
              </a:rPr>
              <a:t>tài</a:t>
            </a:r>
            <a:r>
              <a:rPr lang="en-US" sz="2000" b="1" dirty="0">
                <a:solidFill>
                  <a:srgbClr val="0070C0"/>
                </a:solidFill>
                <a:latin typeface="Arial" panose="020B0604020202020204" pitchFamily="34" charset="0"/>
                <a:cs typeface="Arial" panose="020B0604020202020204" pitchFamily="34" charset="0"/>
                <a:sym typeface="Calibri" panose="020F0502020204030204" pitchFamily="34" charset="0"/>
              </a:rPr>
              <a:t> </a:t>
            </a:r>
            <a:r>
              <a:rPr lang="en-US" sz="2000" b="1" dirty="0" err="1">
                <a:solidFill>
                  <a:srgbClr val="0070C0"/>
                </a:solidFill>
                <a:latin typeface="Arial" panose="020B0604020202020204" pitchFamily="34" charset="0"/>
                <a:cs typeface="Arial" panose="020B0604020202020204" pitchFamily="34" charset="0"/>
                <a:sym typeface="Calibri" panose="020F0502020204030204" pitchFamily="34" charset="0"/>
              </a:rPr>
              <a:t>liệu</a:t>
            </a:r>
            <a:r>
              <a:rPr lang="en-US" sz="2000" b="1" dirty="0">
                <a:solidFill>
                  <a:srgbClr val="0070C0"/>
                </a:solidFill>
                <a:latin typeface="Arial" panose="020B0604020202020204" pitchFamily="34" charset="0"/>
                <a:cs typeface="Arial" panose="020B0604020202020204" pitchFamily="34" charset="0"/>
                <a:sym typeface="Calibri" panose="020F0502020204030204" pitchFamily="34" charset="0"/>
              </a:rPr>
              <a:t> </a:t>
            </a:r>
            <a:r>
              <a:rPr lang="en-US" sz="2000" b="1" dirty="0" err="1">
                <a:solidFill>
                  <a:srgbClr val="0070C0"/>
                </a:solidFill>
                <a:latin typeface="Arial" panose="020B0604020202020204" pitchFamily="34" charset="0"/>
                <a:cs typeface="Arial" panose="020B0604020202020204" pitchFamily="34" charset="0"/>
                <a:sym typeface="Calibri" panose="020F0502020204030204" pitchFamily="34" charset="0"/>
              </a:rPr>
              <a:t>bổ</a:t>
            </a:r>
            <a:r>
              <a:rPr lang="en-US" sz="2000" b="1" dirty="0">
                <a:solidFill>
                  <a:srgbClr val="0070C0"/>
                </a:solidFill>
                <a:latin typeface="Arial" panose="020B0604020202020204" pitchFamily="34" charset="0"/>
                <a:cs typeface="Arial" panose="020B0604020202020204" pitchFamily="34" charset="0"/>
                <a:sym typeface="Calibri" panose="020F0502020204030204" pitchFamily="34" charset="0"/>
              </a:rPr>
              <a:t> </a:t>
            </a:r>
            <a:r>
              <a:rPr lang="en-US" sz="2000" b="1" dirty="0" err="1">
                <a:solidFill>
                  <a:srgbClr val="0070C0"/>
                </a:solidFill>
                <a:latin typeface="Arial" panose="020B0604020202020204" pitchFamily="34" charset="0"/>
                <a:cs typeface="Arial" panose="020B0604020202020204" pitchFamily="34" charset="0"/>
                <a:sym typeface="Calibri" panose="020F0502020204030204" pitchFamily="34" charset="0"/>
              </a:rPr>
              <a:t>ích</a:t>
            </a:r>
            <a:r>
              <a:rPr lang="en-US" sz="2000" b="1" dirty="0">
                <a:solidFill>
                  <a:srgbClr val="0070C0"/>
                </a:solidFill>
                <a:latin typeface="Arial" panose="020B0604020202020204" pitchFamily="34" charset="0"/>
                <a:cs typeface="Arial" panose="020B0604020202020204" pitchFamily="34" charset="0"/>
                <a:sym typeface="Calibri" panose="020F0502020204030204" pitchFamily="34" charset="0"/>
              </a:rPr>
              <a:t>, </a:t>
            </a:r>
            <a:r>
              <a:rPr lang="en-US" sz="2000" b="1" dirty="0" err="1">
                <a:solidFill>
                  <a:srgbClr val="0070C0"/>
                </a:solidFill>
                <a:latin typeface="Arial" panose="020B0604020202020204" pitchFamily="34" charset="0"/>
                <a:cs typeface="Arial" panose="020B0604020202020204" pitchFamily="34" charset="0"/>
                <a:sym typeface="Calibri" panose="020F0502020204030204" pitchFamily="34" charset="0"/>
              </a:rPr>
              <a:t>thiết</a:t>
            </a:r>
            <a:r>
              <a:rPr lang="en-US" sz="2000" b="1" dirty="0">
                <a:solidFill>
                  <a:srgbClr val="0070C0"/>
                </a:solidFill>
                <a:latin typeface="Arial" panose="020B0604020202020204" pitchFamily="34" charset="0"/>
                <a:cs typeface="Arial" panose="020B0604020202020204" pitchFamily="34" charset="0"/>
                <a:sym typeface="Calibri" panose="020F0502020204030204" pitchFamily="34" charset="0"/>
              </a:rPr>
              <a:t> </a:t>
            </a:r>
            <a:r>
              <a:rPr lang="en-US" sz="2000" b="1" dirty="0" err="1">
                <a:solidFill>
                  <a:srgbClr val="0070C0"/>
                </a:solidFill>
                <a:latin typeface="Arial" panose="020B0604020202020204" pitchFamily="34" charset="0"/>
                <a:cs typeface="Arial" panose="020B0604020202020204" pitchFamily="34" charset="0"/>
                <a:sym typeface="Calibri" panose="020F0502020204030204" pitchFamily="34" charset="0"/>
              </a:rPr>
              <a:t>thực</a:t>
            </a:r>
            <a:r>
              <a:rPr lang="en-US" sz="2000" b="1" dirty="0">
                <a:solidFill>
                  <a:srgbClr val="0070C0"/>
                </a:solidFill>
                <a:latin typeface="Arial" panose="020B0604020202020204" pitchFamily="34" charset="0"/>
                <a:cs typeface="Arial" panose="020B0604020202020204" pitchFamily="34" charset="0"/>
                <a:sym typeface="Calibri" panose="020F0502020204030204" pitchFamily="34" charset="0"/>
              </a:rPr>
              <a:t> </a:t>
            </a:r>
            <a:r>
              <a:rPr lang="en-US" sz="2000" b="1" dirty="0" err="1">
                <a:solidFill>
                  <a:srgbClr val="0070C0"/>
                </a:solidFill>
                <a:latin typeface="Arial" panose="020B0604020202020204" pitchFamily="34" charset="0"/>
                <a:cs typeface="Arial" panose="020B0604020202020204" pitchFamily="34" charset="0"/>
                <a:sym typeface="Calibri" panose="020F0502020204030204" pitchFamily="34" charset="0"/>
              </a:rPr>
              <a:t>đi</a:t>
            </a:r>
            <a:r>
              <a:rPr lang="en-US" sz="2000" b="1" dirty="0">
                <a:solidFill>
                  <a:srgbClr val="0070C0"/>
                </a:solidFill>
                <a:latin typeface="Arial" panose="020B0604020202020204" pitchFamily="34" charset="0"/>
                <a:cs typeface="Arial" panose="020B0604020202020204" pitchFamily="34" charset="0"/>
                <a:sym typeface="Calibri" panose="020F0502020204030204" pitchFamily="34" charset="0"/>
              </a:rPr>
              <a:t> </a:t>
            </a:r>
            <a:r>
              <a:rPr lang="en-US" sz="2000" b="1" dirty="0" err="1">
                <a:solidFill>
                  <a:srgbClr val="0070C0"/>
                </a:solidFill>
                <a:latin typeface="Arial" panose="020B0604020202020204" pitchFamily="34" charset="0"/>
                <a:cs typeface="Arial" panose="020B0604020202020204" pitchFamily="34" charset="0"/>
                <a:sym typeface="Calibri" panose="020F0502020204030204" pitchFamily="34" charset="0"/>
              </a:rPr>
              <a:t>cùng</a:t>
            </a:r>
            <a:r>
              <a:rPr lang="en-US" sz="2000" b="1" dirty="0">
                <a:solidFill>
                  <a:srgbClr val="0070C0"/>
                </a:solidFill>
                <a:latin typeface="Arial" panose="020B0604020202020204" pitchFamily="34" charset="0"/>
                <a:cs typeface="Arial" panose="020B0604020202020204" pitchFamily="34" charset="0"/>
                <a:sym typeface="Calibri" panose="020F0502020204030204" pitchFamily="34" charset="0"/>
              </a:rPr>
              <a:t> </a:t>
            </a:r>
            <a:r>
              <a:rPr lang="en-US" sz="2000" b="1" dirty="0" err="1">
                <a:solidFill>
                  <a:srgbClr val="0070C0"/>
                </a:solidFill>
                <a:latin typeface="Arial" panose="020B0604020202020204" pitchFamily="34" charset="0"/>
                <a:cs typeface="Arial" panose="020B0604020202020204" pitchFamily="34" charset="0"/>
                <a:sym typeface="Calibri" panose="020F0502020204030204" pitchFamily="34" charset="0"/>
              </a:rPr>
              <a:t>với</a:t>
            </a:r>
            <a:r>
              <a:rPr lang="en-US" sz="2000" b="1" dirty="0">
                <a:solidFill>
                  <a:srgbClr val="0070C0"/>
                </a:solidFill>
                <a:latin typeface="Arial" panose="020B0604020202020204" pitchFamily="34" charset="0"/>
                <a:cs typeface="Arial" panose="020B0604020202020204" pitchFamily="34" charset="0"/>
                <a:sym typeface="Calibri" panose="020F0502020204030204" pitchFamily="34" charset="0"/>
              </a:rPr>
              <a:t> SGK </a:t>
            </a:r>
            <a:r>
              <a:rPr lang="en-US" sz="2000" b="1" dirty="0" err="1">
                <a:solidFill>
                  <a:srgbClr val="0070C0"/>
                </a:solidFill>
                <a:latin typeface="Arial" panose="020B0604020202020204" pitchFamily="34" charset="0"/>
                <a:cs typeface="Arial" panose="020B0604020202020204" pitchFamily="34" charset="0"/>
                <a:sym typeface="Calibri" panose="020F0502020204030204" pitchFamily="34" charset="0"/>
              </a:rPr>
              <a:t>giúp</a:t>
            </a:r>
            <a:r>
              <a:rPr lang="en-US" sz="2000" b="1" dirty="0">
                <a:solidFill>
                  <a:srgbClr val="0070C0"/>
                </a:solidFill>
                <a:latin typeface="Arial" panose="020B0604020202020204" pitchFamily="34" charset="0"/>
                <a:cs typeface="Arial" panose="020B0604020202020204" pitchFamily="34" charset="0"/>
                <a:sym typeface="Calibri" panose="020F0502020204030204" pitchFamily="34" charset="0"/>
              </a:rPr>
              <a:t> GV </a:t>
            </a:r>
            <a:r>
              <a:rPr lang="en-US" sz="2000" b="1" dirty="0" err="1">
                <a:solidFill>
                  <a:srgbClr val="0070C0"/>
                </a:solidFill>
                <a:latin typeface="Arial" panose="020B0604020202020204" pitchFamily="34" charset="0"/>
                <a:cs typeface="Arial" panose="020B0604020202020204" pitchFamily="34" charset="0"/>
                <a:sym typeface="Calibri" panose="020F0502020204030204" pitchFamily="34" charset="0"/>
              </a:rPr>
              <a:t>và</a:t>
            </a:r>
            <a:r>
              <a:rPr lang="en-US" sz="2000" b="1" dirty="0">
                <a:solidFill>
                  <a:srgbClr val="0070C0"/>
                </a:solidFill>
                <a:latin typeface="Arial" panose="020B0604020202020204" pitchFamily="34" charset="0"/>
                <a:cs typeface="Arial" panose="020B0604020202020204" pitchFamily="34" charset="0"/>
                <a:sym typeface="Calibri" panose="020F0502020204030204" pitchFamily="34" charset="0"/>
              </a:rPr>
              <a:t> HS </a:t>
            </a:r>
            <a:r>
              <a:rPr lang="en-US" sz="2000" b="1" dirty="0" err="1">
                <a:solidFill>
                  <a:srgbClr val="0070C0"/>
                </a:solidFill>
                <a:latin typeface="Arial" panose="020B0604020202020204" pitchFamily="34" charset="0"/>
                <a:cs typeface="Arial" panose="020B0604020202020204" pitchFamily="34" charset="0"/>
                <a:sym typeface="Calibri" panose="020F0502020204030204" pitchFamily="34" charset="0"/>
              </a:rPr>
              <a:t>dạy</a:t>
            </a:r>
            <a:r>
              <a:rPr lang="en-US" sz="2000" b="1" dirty="0">
                <a:solidFill>
                  <a:srgbClr val="0070C0"/>
                </a:solidFill>
                <a:latin typeface="Arial" panose="020B0604020202020204" pitchFamily="34" charset="0"/>
                <a:cs typeface="Arial" panose="020B0604020202020204" pitchFamily="34" charset="0"/>
                <a:sym typeface="Calibri" panose="020F0502020204030204" pitchFamily="34" charset="0"/>
              </a:rPr>
              <a:t>, </a:t>
            </a:r>
            <a:r>
              <a:rPr lang="en-US" sz="2000" b="1" dirty="0" err="1">
                <a:solidFill>
                  <a:srgbClr val="0070C0"/>
                </a:solidFill>
                <a:latin typeface="Arial" panose="020B0604020202020204" pitchFamily="34" charset="0"/>
                <a:cs typeface="Arial" panose="020B0604020202020204" pitchFamily="34" charset="0"/>
                <a:sym typeface="Calibri" panose="020F0502020204030204" pitchFamily="34" charset="0"/>
              </a:rPr>
              <a:t>học</a:t>
            </a:r>
            <a:r>
              <a:rPr lang="en-US" sz="2000" b="1" dirty="0">
                <a:solidFill>
                  <a:srgbClr val="0070C0"/>
                </a:solidFill>
                <a:latin typeface="Arial" panose="020B0604020202020204" pitchFamily="34" charset="0"/>
                <a:cs typeface="Arial" panose="020B0604020202020204" pitchFamily="34" charset="0"/>
                <a:sym typeface="Calibri" panose="020F0502020204030204" pitchFamily="34" charset="0"/>
              </a:rPr>
              <a:t> </a:t>
            </a:r>
            <a:r>
              <a:rPr lang="en-US" sz="2000" b="1" dirty="0" err="1">
                <a:solidFill>
                  <a:srgbClr val="0070C0"/>
                </a:solidFill>
                <a:latin typeface="Arial" panose="020B0604020202020204" pitchFamily="34" charset="0"/>
                <a:cs typeface="Arial" panose="020B0604020202020204" pitchFamily="34" charset="0"/>
                <a:sym typeface="Calibri" panose="020F0502020204030204" pitchFamily="34" charset="0"/>
              </a:rPr>
              <a:t>hiệu</a:t>
            </a:r>
            <a:r>
              <a:rPr lang="en-US" sz="2000" b="1" dirty="0">
                <a:solidFill>
                  <a:srgbClr val="0070C0"/>
                </a:solidFill>
                <a:latin typeface="Arial" panose="020B0604020202020204" pitchFamily="34" charset="0"/>
                <a:cs typeface="Arial" panose="020B0604020202020204" pitchFamily="34" charset="0"/>
                <a:sym typeface="Calibri" panose="020F0502020204030204" pitchFamily="34" charset="0"/>
              </a:rPr>
              <a:t> </a:t>
            </a:r>
            <a:r>
              <a:rPr lang="en-US" sz="2000" b="1" dirty="0" err="1">
                <a:solidFill>
                  <a:srgbClr val="0070C0"/>
                </a:solidFill>
                <a:latin typeface="Arial" panose="020B0604020202020204" pitchFamily="34" charset="0"/>
                <a:cs typeface="Arial" panose="020B0604020202020204" pitchFamily="34" charset="0"/>
                <a:sym typeface="Calibri" panose="020F0502020204030204" pitchFamily="34" charset="0"/>
              </a:rPr>
              <a:t>quả</a:t>
            </a:r>
            <a:endParaRPr kumimoji="0" lang="en-AU" sz="2000" b="1" i="0" u="none" strike="noStrike" kern="1200" cap="none" spc="0" normalizeH="0" baseline="0" noProof="0" dirty="0">
              <a:ln>
                <a:noFill/>
              </a:ln>
              <a:solidFill>
                <a:schemeClr val="accent6">
                  <a:lumMod val="50000"/>
                </a:schemeClr>
              </a:solidFill>
              <a:effectLst/>
              <a:uLnTx/>
              <a:uFillTx/>
              <a:ea typeface="Cambria" panose="02040503050406030204" pitchFamily="18" charset="0"/>
            </a:endParaRPr>
          </a:p>
        </p:txBody>
      </p:sp>
      <p:grpSp>
        <p:nvGrpSpPr>
          <p:cNvPr id="9" name="Group 8">
            <a:extLst>
              <a:ext uri="{FF2B5EF4-FFF2-40B4-BE49-F238E27FC236}">
                <a16:creationId xmlns:a16="http://schemas.microsoft.com/office/drawing/2014/main" id="{0EC9F316-2D15-FE15-ECCD-29A6DE9D3866}"/>
              </a:ext>
            </a:extLst>
          </p:cNvPr>
          <p:cNvGrpSpPr/>
          <p:nvPr/>
        </p:nvGrpSpPr>
        <p:grpSpPr>
          <a:xfrm>
            <a:off x="7480214" y="1456156"/>
            <a:ext cx="4177841" cy="858897"/>
            <a:chOff x="7480214" y="1456156"/>
            <a:chExt cx="4177841" cy="858897"/>
          </a:xfrm>
        </p:grpSpPr>
        <p:sp>
          <p:nvSpPr>
            <p:cNvPr id="27" name="TextBox 26">
              <a:extLst>
                <a:ext uri="{FF2B5EF4-FFF2-40B4-BE49-F238E27FC236}">
                  <a16:creationId xmlns:a16="http://schemas.microsoft.com/office/drawing/2014/main" id="{1B0F0268-6042-4FD5-BA6F-84B13FD15B56}"/>
                </a:ext>
              </a:extLst>
            </p:cNvPr>
            <p:cNvSpPr txBox="1">
              <a:spLocks noChangeArrowheads="1"/>
            </p:cNvSpPr>
            <p:nvPr/>
          </p:nvSpPr>
          <p:spPr bwMode="auto">
            <a:xfrm>
              <a:off x="8306034" y="1456156"/>
              <a:ext cx="3352021" cy="480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Open Sans"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Open Sans"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Open Sans"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Open Sans"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Open Sans"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itchFamily="34" charset="0"/>
                </a:defRPr>
              </a:lvl9pPr>
            </a:lstStyle>
            <a:p>
              <a:pPr>
                <a:buNone/>
              </a:pPr>
              <a:r>
                <a:rPr lang="en-US" b="1" dirty="0" err="1">
                  <a:solidFill>
                    <a:srgbClr val="FF0066"/>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rPr>
                <a:t>Thiết</a:t>
              </a:r>
              <a:r>
                <a:rPr lang="en-US" b="1" dirty="0">
                  <a:solidFill>
                    <a:srgbClr val="FF0066"/>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rPr>
                <a:t> </a:t>
              </a:r>
              <a:r>
                <a:rPr lang="en-US" b="1" dirty="0" err="1">
                  <a:solidFill>
                    <a:srgbClr val="FF0066"/>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rPr>
                <a:t>bị</a:t>
              </a:r>
              <a:r>
                <a:rPr lang="en-US" b="1" dirty="0">
                  <a:solidFill>
                    <a:srgbClr val="FF0066"/>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rPr>
                <a:t> </a:t>
              </a:r>
              <a:r>
                <a:rPr lang="en-US" b="1" dirty="0" err="1">
                  <a:solidFill>
                    <a:srgbClr val="FF0066"/>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rPr>
                <a:t>giáo</a:t>
              </a:r>
              <a:r>
                <a:rPr lang="en-US" b="1" dirty="0">
                  <a:solidFill>
                    <a:srgbClr val="FF0066"/>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rPr>
                <a:t> </a:t>
              </a:r>
              <a:r>
                <a:rPr lang="en-US" b="1" dirty="0" err="1">
                  <a:solidFill>
                    <a:srgbClr val="FF0066"/>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rPr>
                <a:t>dục</a:t>
              </a:r>
              <a:endParaRPr lang="en-US" b="1" dirty="0">
                <a:solidFill>
                  <a:srgbClr val="FF0066"/>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endParaRPr>
            </a:p>
          </p:txBody>
        </p:sp>
        <p:grpSp>
          <p:nvGrpSpPr>
            <p:cNvPr id="13" name="Group 11">
              <a:extLst>
                <a:ext uri="{FF2B5EF4-FFF2-40B4-BE49-F238E27FC236}">
                  <a16:creationId xmlns:a16="http://schemas.microsoft.com/office/drawing/2014/main" id="{7561419B-C5AA-40D9-815C-E74DDD71561B}"/>
                </a:ext>
              </a:extLst>
            </p:cNvPr>
            <p:cNvGrpSpPr>
              <a:grpSpLocks/>
            </p:cNvGrpSpPr>
            <p:nvPr/>
          </p:nvGrpSpPr>
          <p:grpSpPr bwMode="auto">
            <a:xfrm>
              <a:off x="7480214" y="1978503"/>
              <a:ext cx="1513033" cy="336550"/>
              <a:chOff x="6508376" y="1129553"/>
              <a:chExt cx="1514048" cy="336176"/>
            </a:xfrm>
          </p:grpSpPr>
          <p:cxnSp>
            <p:nvCxnSpPr>
              <p:cNvPr id="33" name="Straight Connector 32">
                <a:extLst>
                  <a:ext uri="{FF2B5EF4-FFF2-40B4-BE49-F238E27FC236}">
                    <a16:creationId xmlns:a16="http://schemas.microsoft.com/office/drawing/2014/main" id="{07650B12-8759-4ADC-9DAA-001A448857F4}"/>
                  </a:ext>
                </a:extLst>
              </p:cNvPr>
              <p:cNvCxnSpPr/>
              <p:nvPr/>
            </p:nvCxnSpPr>
            <p:spPr>
              <a:xfrm flipV="1">
                <a:off x="6508376" y="1129553"/>
                <a:ext cx="336776" cy="336176"/>
              </a:xfrm>
              <a:prstGeom prst="line">
                <a:avLst/>
              </a:prstGeom>
              <a:ln w="57150">
                <a:solidFill>
                  <a:srgbClr val="FFCC66"/>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37039CF0-E7DB-4B02-9AC8-3BA724384D8C}"/>
                  </a:ext>
                </a:extLst>
              </p:cNvPr>
              <p:cNvCxnSpPr/>
              <p:nvPr/>
            </p:nvCxnSpPr>
            <p:spPr>
              <a:xfrm>
                <a:off x="6826235" y="1129553"/>
                <a:ext cx="1196189" cy="0"/>
              </a:xfrm>
              <a:prstGeom prst="line">
                <a:avLst/>
              </a:prstGeom>
              <a:ln w="57150">
                <a:solidFill>
                  <a:srgbClr val="FFCC66"/>
                </a:solidFill>
              </a:ln>
            </p:spPr>
            <p:style>
              <a:lnRef idx="1">
                <a:schemeClr val="accent1"/>
              </a:lnRef>
              <a:fillRef idx="0">
                <a:schemeClr val="accent1"/>
              </a:fillRef>
              <a:effectRef idx="0">
                <a:schemeClr val="accent1"/>
              </a:effectRef>
              <a:fontRef idx="minor">
                <a:schemeClr val="tx1"/>
              </a:fontRef>
            </p:style>
          </p:cxnSp>
        </p:grpSp>
      </p:grpSp>
      <p:grpSp>
        <p:nvGrpSpPr>
          <p:cNvPr id="8" name="Group 7">
            <a:extLst>
              <a:ext uri="{FF2B5EF4-FFF2-40B4-BE49-F238E27FC236}">
                <a16:creationId xmlns:a16="http://schemas.microsoft.com/office/drawing/2014/main" id="{42220FCB-CB17-0D66-9ADF-983D41F0B390}"/>
              </a:ext>
            </a:extLst>
          </p:cNvPr>
          <p:cNvGrpSpPr/>
          <p:nvPr/>
        </p:nvGrpSpPr>
        <p:grpSpPr>
          <a:xfrm>
            <a:off x="958911" y="1383303"/>
            <a:ext cx="3987935" cy="862956"/>
            <a:chOff x="958911" y="1383303"/>
            <a:chExt cx="3987935" cy="862956"/>
          </a:xfrm>
        </p:grpSpPr>
        <p:sp>
          <p:nvSpPr>
            <p:cNvPr id="25" name="TextBox 24">
              <a:extLst>
                <a:ext uri="{FF2B5EF4-FFF2-40B4-BE49-F238E27FC236}">
                  <a16:creationId xmlns:a16="http://schemas.microsoft.com/office/drawing/2014/main" id="{3E8CCC6F-76FE-4896-A489-FB4DC2E92185}"/>
                </a:ext>
              </a:extLst>
            </p:cNvPr>
            <p:cNvSpPr txBox="1">
              <a:spLocks noChangeArrowheads="1"/>
            </p:cNvSpPr>
            <p:nvPr/>
          </p:nvSpPr>
          <p:spPr bwMode="auto">
            <a:xfrm>
              <a:off x="958911" y="1383303"/>
              <a:ext cx="3150751" cy="480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Open Sans"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Open Sans"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Open Sans"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Open Sans"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Open Sans"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itchFamily="34" charset="0"/>
                </a:defRPr>
              </a:lvl9pPr>
            </a:lstStyle>
            <a:p>
              <a:pPr>
                <a:buNone/>
              </a:pPr>
              <a:r>
                <a:rPr lang="en-US" b="1" dirty="0">
                  <a:solidFill>
                    <a:srgbClr val="FF0066"/>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rPr>
                <a:t>SGV, </a:t>
              </a:r>
              <a:r>
                <a:rPr lang="en-US" b="1" dirty="0" err="1">
                  <a:solidFill>
                    <a:srgbClr val="FF0066"/>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rPr>
                <a:t>sách</a:t>
              </a:r>
              <a:r>
                <a:rPr lang="en-US" b="1" dirty="0">
                  <a:solidFill>
                    <a:srgbClr val="FF0066"/>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rPr>
                <a:t>/</a:t>
              </a:r>
              <a:r>
                <a:rPr lang="en-US" b="1" dirty="0" err="1">
                  <a:solidFill>
                    <a:srgbClr val="FF0066"/>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rPr>
                <a:t>vở</a:t>
              </a:r>
              <a:r>
                <a:rPr lang="en-US" b="1" dirty="0">
                  <a:solidFill>
                    <a:srgbClr val="FF0066"/>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rPr>
                <a:t> BT</a:t>
              </a:r>
            </a:p>
          </p:txBody>
        </p:sp>
        <p:grpSp>
          <p:nvGrpSpPr>
            <p:cNvPr id="15" name="Group 19">
              <a:extLst>
                <a:ext uri="{FF2B5EF4-FFF2-40B4-BE49-F238E27FC236}">
                  <a16:creationId xmlns:a16="http://schemas.microsoft.com/office/drawing/2014/main" id="{B10C02DF-7675-4E0B-8D31-E29E570B4BA3}"/>
                </a:ext>
              </a:extLst>
            </p:cNvPr>
            <p:cNvGrpSpPr>
              <a:grpSpLocks/>
            </p:cNvGrpSpPr>
            <p:nvPr/>
          </p:nvGrpSpPr>
          <p:grpSpPr bwMode="auto">
            <a:xfrm flipH="1">
              <a:off x="3424235" y="1909709"/>
              <a:ext cx="1522611" cy="336550"/>
              <a:chOff x="6499414" y="1120598"/>
              <a:chExt cx="1522056" cy="336176"/>
            </a:xfrm>
          </p:grpSpPr>
          <p:cxnSp>
            <p:nvCxnSpPr>
              <p:cNvPr id="29" name="Straight Connector 28">
                <a:extLst>
                  <a:ext uri="{FF2B5EF4-FFF2-40B4-BE49-F238E27FC236}">
                    <a16:creationId xmlns:a16="http://schemas.microsoft.com/office/drawing/2014/main" id="{ECF52411-9600-4B5A-89F7-DB5C123A7770}"/>
                  </a:ext>
                </a:extLst>
              </p:cNvPr>
              <p:cNvCxnSpPr/>
              <p:nvPr/>
            </p:nvCxnSpPr>
            <p:spPr>
              <a:xfrm flipV="1">
                <a:off x="6499414" y="1120598"/>
                <a:ext cx="336427" cy="336176"/>
              </a:xfrm>
              <a:prstGeom prst="line">
                <a:avLst/>
              </a:prstGeom>
              <a:ln w="57150">
                <a:solidFill>
                  <a:srgbClr val="FFCC66"/>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16EA4C90-293D-4532-8978-AD414E6A19DC}"/>
                  </a:ext>
                </a:extLst>
              </p:cNvPr>
              <p:cNvCxnSpPr/>
              <p:nvPr/>
            </p:nvCxnSpPr>
            <p:spPr>
              <a:xfrm>
                <a:off x="6824932" y="1129553"/>
                <a:ext cx="1196538" cy="0"/>
              </a:xfrm>
              <a:prstGeom prst="line">
                <a:avLst/>
              </a:prstGeom>
              <a:ln w="57150">
                <a:solidFill>
                  <a:srgbClr val="FFCC66"/>
                </a:solidFill>
              </a:ln>
            </p:spPr>
            <p:style>
              <a:lnRef idx="1">
                <a:schemeClr val="accent1"/>
              </a:lnRef>
              <a:fillRef idx="0">
                <a:schemeClr val="accent1"/>
              </a:fillRef>
              <a:effectRef idx="0">
                <a:schemeClr val="accent1"/>
              </a:effectRef>
              <a:fontRef idx="minor">
                <a:schemeClr val="tx1"/>
              </a:fontRef>
            </p:style>
          </p:cxnSp>
        </p:grpSp>
      </p:grpSp>
      <p:grpSp>
        <p:nvGrpSpPr>
          <p:cNvPr id="7" name="Group 6">
            <a:extLst>
              <a:ext uri="{FF2B5EF4-FFF2-40B4-BE49-F238E27FC236}">
                <a16:creationId xmlns:a16="http://schemas.microsoft.com/office/drawing/2014/main" id="{05772965-B8D3-CAC4-15EC-583CF15676D8}"/>
              </a:ext>
            </a:extLst>
          </p:cNvPr>
          <p:cNvGrpSpPr/>
          <p:nvPr/>
        </p:nvGrpSpPr>
        <p:grpSpPr>
          <a:xfrm>
            <a:off x="4773524" y="1588013"/>
            <a:ext cx="3048089" cy="2976758"/>
            <a:chOff x="4773524" y="1588013"/>
            <a:chExt cx="3048089" cy="2976758"/>
          </a:xfrm>
        </p:grpSpPr>
        <p:sp>
          <p:nvSpPr>
            <p:cNvPr id="10" name="Freeform 9">
              <a:extLst>
                <a:ext uri="{FF2B5EF4-FFF2-40B4-BE49-F238E27FC236}">
                  <a16:creationId xmlns:a16="http://schemas.microsoft.com/office/drawing/2014/main" id="{323BF33C-6E01-4E09-9606-590A0AFAC41C}"/>
                </a:ext>
              </a:extLst>
            </p:cNvPr>
            <p:cNvSpPr>
              <a:spLocks noChangeArrowheads="1"/>
            </p:cNvSpPr>
            <p:nvPr/>
          </p:nvSpPr>
          <p:spPr bwMode="auto">
            <a:xfrm rot="19397468">
              <a:off x="4857750" y="1588013"/>
              <a:ext cx="1730375" cy="1755775"/>
            </a:xfrm>
            <a:custGeom>
              <a:avLst/>
              <a:gdLst>
                <a:gd name="T0" fmla="*/ 3563 w 10688"/>
                <a:gd name="T1" fmla="*/ 7062 h 10844"/>
                <a:gd name="T2" fmla="*/ 3563 w 10688"/>
                <a:gd name="T3" fmla="*/ 7062 h 10844"/>
                <a:gd name="T4" fmla="*/ 4563 w 10688"/>
                <a:gd name="T5" fmla="*/ 10749 h 10844"/>
                <a:gd name="T6" fmla="*/ 7937 w 10688"/>
                <a:gd name="T7" fmla="*/ 9812 h 10844"/>
                <a:gd name="T8" fmla="*/ 9062 w 10688"/>
                <a:gd name="T9" fmla="*/ 2782 h 10844"/>
                <a:gd name="T10" fmla="*/ 2032 w 10688"/>
                <a:gd name="T11" fmla="*/ 1626 h 10844"/>
                <a:gd name="T12" fmla="*/ 0 w 10688"/>
                <a:gd name="T13" fmla="*/ 4907 h 10844"/>
                <a:gd name="T14" fmla="*/ 3563 w 10688"/>
                <a:gd name="T15" fmla="*/ 7062 h 108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688" h="10844">
                  <a:moveTo>
                    <a:pt x="3563" y="7062"/>
                  </a:moveTo>
                  <a:lnTo>
                    <a:pt x="3563" y="7062"/>
                  </a:lnTo>
                  <a:cubicBezTo>
                    <a:pt x="4375" y="8187"/>
                    <a:pt x="4688" y="9500"/>
                    <a:pt x="4563" y="10749"/>
                  </a:cubicBezTo>
                  <a:cubicBezTo>
                    <a:pt x="5718" y="10843"/>
                    <a:pt x="6906" y="10562"/>
                    <a:pt x="7937" y="9812"/>
                  </a:cubicBezTo>
                  <a:cubicBezTo>
                    <a:pt x="10187" y="8187"/>
                    <a:pt x="10687" y="5032"/>
                    <a:pt x="9062" y="2782"/>
                  </a:cubicBezTo>
                  <a:cubicBezTo>
                    <a:pt x="7437" y="500"/>
                    <a:pt x="4282" y="0"/>
                    <a:pt x="2032" y="1626"/>
                  </a:cubicBezTo>
                  <a:cubicBezTo>
                    <a:pt x="907" y="2438"/>
                    <a:pt x="219" y="3657"/>
                    <a:pt x="0" y="4907"/>
                  </a:cubicBezTo>
                  <a:cubicBezTo>
                    <a:pt x="1375" y="5126"/>
                    <a:pt x="2688" y="5843"/>
                    <a:pt x="3563" y="7062"/>
                  </a:cubicBezTo>
                </a:path>
              </a:pathLst>
            </a:custGeom>
            <a:solidFill>
              <a:srgbClr val="FF0000"/>
            </a:solidFill>
            <a:ln>
              <a:noFill/>
            </a:ln>
            <a:effectLst/>
          </p:spPr>
          <p:txBody>
            <a:bodyPr wrap="none" lIns="91433" tIns="45716" rIns="91433" bIns="45716"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5" b="0" i="0" u="none" strike="noStrike" kern="1200" cap="none" spc="0" normalizeH="0" baseline="0" noProof="0">
                <a:ln>
                  <a:noFill/>
                </a:ln>
                <a:solidFill>
                  <a:srgbClr val="7E7E7E"/>
                </a:solidFill>
                <a:effectLst/>
                <a:uLnTx/>
                <a:uFillTx/>
                <a:latin typeface="Open Sans"/>
                <a:ea typeface="+mn-ea"/>
                <a:cs typeface="+mn-cs"/>
              </a:endParaRPr>
            </a:p>
          </p:txBody>
        </p:sp>
        <p:sp>
          <p:nvSpPr>
            <p:cNvPr id="11" name="Freeform 3">
              <a:extLst>
                <a:ext uri="{FF2B5EF4-FFF2-40B4-BE49-F238E27FC236}">
                  <a16:creationId xmlns:a16="http://schemas.microsoft.com/office/drawing/2014/main" id="{F8D2A50A-CDB0-4DAA-B202-93D7791697C1}"/>
                </a:ext>
              </a:extLst>
            </p:cNvPr>
            <p:cNvSpPr>
              <a:spLocks noChangeArrowheads="1"/>
            </p:cNvSpPr>
            <p:nvPr/>
          </p:nvSpPr>
          <p:spPr bwMode="auto">
            <a:xfrm rot="3202081">
              <a:off x="6078538" y="1997588"/>
              <a:ext cx="1730375" cy="1755775"/>
            </a:xfrm>
            <a:custGeom>
              <a:avLst/>
              <a:gdLst>
                <a:gd name="T0" fmla="*/ 3563 w 10688"/>
                <a:gd name="T1" fmla="*/ 7062 h 10844"/>
                <a:gd name="T2" fmla="*/ 3563 w 10688"/>
                <a:gd name="T3" fmla="*/ 7062 h 10844"/>
                <a:gd name="T4" fmla="*/ 4563 w 10688"/>
                <a:gd name="T5" fmla="*/ 10749 h 10844"/>
                <a:gd name="T6" fmla="*/ 7937 w 10688"/>
                <a:gd name="T7" fmla="*/ 9812 h 10844"/>
                <a:gd name="T8" fmla="*/ 9062 w 10688"/>
                <a:gd name="T9" fmla="*/ 2782 h 10844"/>
                <a:gd name="T10" fmla="*/ 2032 w 10688"/>
                <a:gd name="T11" fmla="*/ 1626 h 10844"/>
                <a:gd name="T12" fmla="*/ 0 w 10688"/>
                <a:gd name="T13" fmla="*/ 4907 h 10844"/>
                <a:gd name="T14" fmla="*/ 3563 w 10688"/>
                <a:gd name="T15" fmla="*/ 7062 h 108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688" h="10844">
                  <a:moveTo>
                    <a:pt x="3563" y="7062"/>
                  </a:moveTo>
                  <a:lnTo>
                    <a:pt x="3563" y="7062"/>
                  </a:lnTo>
                  <a:cubicBezTo>
                    <a:pt x="4375" y="8187"/>
                    <a:pt x="4688" y="9500"/>
                    <a:pt x="4563" y="10749"/>
                  </a:cubicBezTo>
                  <a:cubicBezTo>
                    <a:pt x="5718" y="10843"/>
                    <a:pt x="6906" y="10562"/>
                    <a:pt x="7937" y="9812"/>
                  </a:cubicBezTo>
                  <a:cubicBezTo>
                    <a:pt x="10187" y="8187"/>
                    <a:pt x="10687" y="5032"/>
                    <a:pt x="9062" y="2782"/>
                  </a:cubicBezTo>
                  <a:cubicBezTo>
                    <a:pt x="7437" y="500"/>
                    <a:pt x="4282" y="0"/>
                    <a:pt x="2032" y="1626"/>
                  </a:cubicBezTo>
                  <a:cubicBezTo>
                    <a:pt x="907" y="2438"/>
                    <a:pt x="219" y="3657"/>
                    <a:pt x="0" y="4907"/>
                  </a:cubicBezTo>
                  <a:cubicBezTo>
                    <a:pt x="1375" y="5126"/>
                    <a:pt x="2688" y="5843"/>
                    <a:pt x="3563" y="7062"/>
                  </a:cubicBezTo>
                </a:path>
              </a:pathLst>
            </a:custGeom>
            <a:solidFill>
              <a:schemeClr val="accent6">
                <a:lumMod val="75000"/>
              </a:schemeClr>
            </a:solidFill>
            <a:ln>
              <a:noFill/>
            </a:ln>
            <a:effectLst/>
          </p:spPr>
          <p:txBody>
            <a:bodyPr wrap="none" lIns="91433" tIns="45716" rIns="91433" bIns="45716"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5" b="0" i="0" u="none" strike="noStrike" kern="1200" cap="none" spc="0" normalizeH="0" baseline="0" noProof="0">
                <a:ln>
                  <a:noFill/>
                </a:ln>
                <a:solidFill>
                  <a:srgbClr val="7E7E7E"/>
                </a:solidFill>
                <a:effectLst/>
                <a:uLnTx/>
                <a:uFillTx/>
                <a:latin typeface="Open Sans"/>
                <a:ea typeface="+mn-ea"/>
                <a:cs typeface="+mn-cs"/>
              </a:endParaRPr>
            </a:p>
          </p:txBody>
        </p:sp>
        <p:sp>
          <p:nvSpPr>
            <p:cNvPr id="12" name="Freeform 3">
              <a:extLst>
                <a:ext uri="{FF2B5EF4-FFF2-40B4-BE49-F238E27FC236}">
                  <a16:creationId xmlns:a16="http://schemas.microsoft.com/office/drawing/2014/main" id="{B08EA389-0B5B-4AA7-8FD9-CF63CEC0A487}"/>
                </a:ext>
              </a:extLst>
            </p:cNvPr>
            <p:cNvSpPr>
              <a:spLocks noChangeArrowheads="1"/>
            </p:cNvSpPr>
            <p:nvPr/>
          </p:nvSpPr>
          <p:spPr bwMode="auto">
            <a:xfrm rot="9900017">
              <a:off x="4773524" y="2808996"/>
              <a:ext cx="1730375" cy="1755775"/>
            </a:xfrm>
            <a:custGeom>
              <a:avLst/>
              <a:gdLst>
                <a:gd name="T0" fmla="*/ 3563 w 10688"/>
                <a:gd name="T1" fmla="*/ 7062 h 10844"/>
                <a:gd name="T2" fmla="*/ 3563 w 10688"/>
                <a:gd name="T3" fmla="*/ 7062 h 10844"/>
                <a:gd name="T4" fmla="*/ 4563 w 10688"/>
                <a:gd name="T5" fmla="*/ 10749 h 10844"/>
                <a:gd name="T6" fmla="*/ 7937 w 10688"/>
                <a:gd name="T7" fmla="*/ 9812 h 10844"/>
                <a:gd name="T8" fmla="*/ 9062 w 10688"/>
                <a:gd name="T9" fmla="*/ 2782 h 10844"/>
                <a:gd name="T10" fmla="*/ 2032 w 10688"/>
                <a:gd name="T11" fmla="*/ 1626 h 10844"/>
                <a:gd name="T12" fmla="*/ 0 w 10688"/>
                <a:gd name="T13" fmla="*/ 4907 h 10844"/>
                <a:gd name="T14" fmla="*/ 3563 w 10688"/>
                <a:gd name="T15" fmla="*/ 7062 h 108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688" h="10844">
                  <a:moveTo>
                    <a:pt x="3563" y="7062"/>
                  </a:moveTo>
                  <a:lnTo>
                    <a:pt x="3563" y="7062"/>
                  </a:lnTo>
                  <a:cubicBezTo>
                    <a:pt x="4375" y="8187"/>
                    <a:pt x="4688" y="9500"/>
                    <a:pt x="4563" y="10749"/>
                  </a:cubicBezTo>
                  <a:cubicBezTo>
                    <a:pt x="5718" y="10843"/>
                    <a:pt x="6906" y="10562"/>
                    <a:pt x="7937" y="9812"/>
                  </a:cubicBezTo>
                  <a:cubicBezTo>
                    <a:pt x="10187" y="8187"/>
                    <a:pt x="10687" y="5032"/>
                    <a:pt x="9062" y="2782"/>
                  </a:cubicBezTo>
                  <a:cubicBezTo>
                    <a:pt x="7437" y="500"/>
                    <a:pt x="4282" y="0"/>
                    <a:pt x="2032" y="1626"/>
                  </a:cubicBezTo>
                  <a:cubicBezTo>
                    <a:pt x="907" y="2438"/>
                    <a:pt x="219" y="3657"/>
                    <a:pt x="0" y="4907"/>
                  </a:cubicBezTo>
                  <a:cubicBezTo>
                    <a:pt x="1375" y="5126"/>
                    <a:pt x="2688" y="5843"/>
                    <a:pt x="3563" y="7062"/>
                  </a:cubicBezTo>
                </a:path>
              </a:pathLst>
            </a:custGeom>
            <a:solidFill>
              <a:srgbClr val="FF6600"/>
            </a:solidFill>
            <a:ln>
              <a:noFill/>
            </a:ln>
            <a:effectLst/>
          </p:spPr>
          <p:txBody>
            <a:bodyPr wrap="none" lIns="91433" tIns="45716" rIns="91433" bIns="45716"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5" b="0" i="0" u="none" strike="noStrike" kern="1200" cap="none" spc="0" normalizeH="0" baseline="0" noProof="0">
                <a:ln>
                  <a:noFill/>
                </a:ln>
                <a:solidFill>
                  <a:srgbClr val="7E7E7E"/>
                </a:solidFill>
                <a:effectLst/>
                <a:uLnTx/>
                <a:uFillTx/>
                <a:latin typeface="Open Sans"/>
                <a:ea typeface="+mn-ea"/>
                <a:cs typeface="+mn-cs"/>
              </a:endParaRPr>
            </a:p>
          </p:txBody>
        </p:sp>
        <p:pic>
          <p:nvPicPr>
            <p:cNvPr id="20" name="Graphic 34" descr="Books with solid fill">
              <a:extLst>
                <a:ext uri="{FF2B5EF4-FFF2-40B4-BE49-F238E27FC236}">
                  <a16:creationId xmlns:a16="http://schemas.microsoft.com/office/drawing/2014/main" id="{74F5F5DB-7763-47FE-80AD-1EC17840281B}"/>
                </a:ext>
              </a:extLst>
            </p:cNvPr>
            <p:cNvPicPr>
              <a:picLocks/>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5355693" y="1976977"/>
              <a:ext cx="692428" cy="706040"/>
            </a:xfrm>
            <a:prstGeom prst="rect">
              <a:avLst/>
            </a:prstGeom>
            <a:solidFill>
              <a:schemeClr val="accent2">
                <a:lumMod val="40000"/>
                <a:lumOff val="60000"/>
              </a:schemeClr>
            </a:solidFill>
          </p:spPr>
        </p:pic>
        <p:pic>
          <p:nvPicPr>
            <p:cNvPr id="21" name="Graphic 36" descr="Laptop outline">
              <a:extLst>
                <a:ext uri="{FF2B5EF4-FFF2-40B4-BE49-F238E27FC236}">
                  <a16:creationId xmlns:a16="http://schemas.microsoft.com/office/drawing/2014/main" id="{8F833E96-8FEE-4C2C-B7B1-7A7282C7A122}"/>
                </a:ext>
              </a:extLst>
            </p:cNvPr>
            <p:cNvPicPr>
              <a:picLocks/>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5252355" y="3496956"/>
              <a:ext cx="772926" cy="701210"/>
            </a:xfrm>
            <a:prstGeom prst="rect">
              <a:avLst/>
            </a:prstGeom>
            <a:solidFill>
              <a:schemeClr val="accent1">
                <a:lumMod val="40000"/>
                <a:lumOff val="60000"/>
              </a:schemeClr>
            </a:solidFill>
          </p:spPr>
        </p:pic>
        <p:pic>
          <p:nvPicPr>
            <p:cNvPr id="22" name="Graphic 38" descr="Drum with solid fill">
              <a:extLst>
                <a:ext uri="{FF2B5EF4-FFF2-40B4-BE49-F238E27FC236}">
                  <a16:creationId xmlns:a16="http://schemas.microsoft.com/office/drawing/2014/main" id="{14C27200-AB67-4791-9933-1B584559A438}"/>
                </a:ext>
              </a:extLst>
            </p:cNvPr>
            <p:cNvPicPr>
              <a:picLocks/>
            </p:cNvPicPr>
            <p:nvPr/>
          </p:nvPicPr>
          <p:blipFill>
            <a:blip r:embed="rId9" cstate="print">
              <a:extLst>
                <a:ext uri="{BEBA8EAE-BF5A-486C-A8C5-ECC9F3942E4B}">
                  <a14:imgProps xmlns:a14="http://schemas.microsoft.com/office/drawing/2010/main">
                    <a14:imgLayer r:embed="rId10">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6691432" y="2489850"/>
              <a:ext cx="702705" cy="701210"/>
            </a:xfrm>
            <a:prstGeom prst="rect">
              <a:avLst/>
            </a:prstGeom>
            <a:solidFill>
              <a:schemeClr val="bg1">
                <a:lumMod val="85000"/>
              </a:schemeClr>
            </a:solidFill>
          </p:spPr>
        </p:pic>
      </p:grpSp>
      <p:grpSp>
        <p:nvGrpSpPr>
          <p:cNvPr id="6" name="Group 5">
            <a:extLst>
              <a:ext uri="{FF2B5EF4-FFF2-40B4-BE49-F238E27FC236}">
                <a16:creationId xmlns:a16="http://schemas.microsoft.com/office/drawing/2014/main" id="{82811674-8719-1F37-D8F7-D02718EE8EF0}"/>
              </a:ext>
            </a:extLst>
          </p:cNvPr>
          <p:cNvGrpSpPr/>
          <p:nvPr/>
        </p:nvGrpSpPr>
        <p:grpSpPr>
          <a:xfrm>
            <a:off x="129125" y="4439686"/>
            <a:ext cx="11087923" cy="1784548"/>
            <a:chOff x="129125" y="4439686"/>
            <a:chExt cx="11087923" cy="1784548"/>
          </a:xfrm>
        </p:grpSpPr>
        <p:grpSp>
          <p:nvGrpSpPr>
            <p:cNvPr id="5" name="Group 4">
              <a:extLst>
                <a:ext uri="{FF2B5EF4-FFF2-40B4-BE49-F238E27FC236}">
                  <a16:creationId xmlns:a16="http://schemas.microsoft.com/office/drawing/2014/main" id="{7D37E294-564E-3775-2982-980D135C12E9}"/>
                </a:ext>
              </a:extLst>
            </p:cNvPr>
            <p:cNvGrpSpPr/>
            <p:nvPr/>
          </p:nvGrpSpPr>
          <p:grpSpPr>
            <a:xfrm>
              <a:off x="129125" y="4439686"/>
              <a:ext cx="11087923" cy="687332"/>
              <a:chOff x="129125" y="4439686"/>
              <a:chExt cx="11087923" cy="687332"/>
            </a:xfrm>
          </p:grpSpPr>
          <p:cxnSp>
            <p:nvCxnSpPr>
              <p:cNvPr id="31" name="Straight Connector 30">
                <a:extLst>
                  <a:ext uri="{FF2B5EF4-FFF2-40B4-BE49-F238E27FC236}">
                    <a16:creationId xmlns:a16="http://schemas.microsoft.com/office/drawing/2014/main" id="{45413D65-BD69-4F1B-8F0A-62CA1AAF96F1}"/>
                  </a:ext>
                </a:extLst>
              </p:cNvPr>
              <p:cNvCxnSpPr>
                <a:cxnSpLocks/>
              </p:cNvCxnSpPr>
              <p:nvPr/>
            </p:nvCxnSpPr>
            <p:spPr bwMode="auto">
              <a:xfrm flipH="1">
                <a:off x="5656964" y="4439686"/>
                <a:ext cx="3710" cy="278846"/>
              </a:xfrm>
              <a:prstGeom prst="line">
                <a:avLst/>
              </a:prstGeom>
              <a:ln w="57150">
                <a:solidFill>
                  <a:srgbClr val="FFCC66"/>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749DAF43-18EC-4953-9151-FD5A5C540330}"/>
                  </a:ext>
                </a:extLst>
              </p:cNvPr>
              <p:cNvSpPr txBox="1">
                <a:spLocks noChangeArrowheads="1"/>
              </p:cNvSpPr>
              <p:nvPr/>
            </p:nvSpPr>
            <p:spPr bwMode="auto">
              <a:xfrm>
                <a:off x="129125" y="4702286"/>
                <a:ext cx="11087923" cy="424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Open Sans"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Open Sans"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Open Sans"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Open Sans"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Open Sans"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itchFamily="34" charset="0"/>
                  </a:defRPr>
                </a:lvl9pPr>
              </a:lstStyle>
              <a:p>
                <a:pPr>
                  <a:buNone/>
                </a:pPr>
                <a:r>
                  <a:rPr lang="en-US" sz="2400" b="1" dirty="0" err="1">
                    <a:solidFill>
                      <a:srgbClr val="FF0066"/>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rPr>
                  <a:t>Học</a:t>
                </a:r>
                <a:r>
                  <a:rPr lang="en-US" sz="2400" b="1" dirty="0">
                    <a:solidFill>
                      <a:srgbClr val="FF0066"/>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rPr>
                  <a:t> </a:t>
                </a:r>
                <a:r>
                  <a:rPr lang="en-US" sz="2400" b="1" dirty="0" err="1">
                    <a:solidFill>
                      <a:srgbClr val="FF0066"/>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rPr>
                  <a:t>liệu</a:t>
                </a:r>
                <a:r>
                  <a:rPr lang="en-US" sz="2400" b="1" dirty="0">
                    <a:solidFill>
                      <a:srgbClr val="FF0066"/>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rPr>
                  <a:t> </a:t>
                </a:r>
                <a:r>
                  <a:rPr lang="en-US" sz="2400" b="1" dirty="0" err="1">
                    <a:solidFill>
                      <a:srgbClr val="FF0066"/>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rPr>
                  <a:t>điện</a:t>
                </a:r>
                <a:r>
                  <a:rPr lang="en-US" sz="2400" b="1" dirty="0">
                    <a:solidFill>
                      <a:srgbClr val="FF0066"/>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rPr>
                  <a:t> </a:t>
                </a:r>
                <a:r>
                  <a:rPr lang="en-US" sz="2400" b="1" dirty="0" err="1">
                    <a:solidFill>
                      <a:srgbClr val="FF0066"/>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rPr>
                  <a:t>tử</a:t>
                </a:r>
                <a:r>
                  <a:rPr lang="en-US" sz="2400" b="1" dirty="0">
                    <a:solidFill>
                      <a:srgbClr val="FF0066"/>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rPr>
                  <a:t> </a:t>
                </a:r>
                <a:r>
                  <a:rPr lang="en-US" sz="2400" b="1" dirty="0" err="1">
                    <a:solidFill>
                      <a:srgbClr val="FF0066"/>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rPr>
                  <a:t>trên</a:t>
                </a:r>
                <a:r>
                  <a:rPr lang="en-US" sz="2400" b="1" dirty="0">
                    <a:solidFill>
                      <a:srgbClr val="FF0066"/>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rPr>
                  <a:t> </a:t>
                </a:r>
                <a:r>
                  <a:rPr lang="en-US" sz="2400" b="1" dirty="0" err="1">
                    <a:solidFill>
                      <a:srgbClr val="FF0066"/>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rPr>
                  <a:t>trang</a:t>
                </a:r>
                <a:r>
                  <a:rPr lang="en-US" sz="2400" b="1" dirty="0">
                    <a:solidFill>
                      <a:srgbClr val="FF0066"/>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rPr>
                  <a:t>: </a:t>
                </a:r>
                <a:r>
                  <a:rPr lang="en-US" sz="2400" b="1" dirty="0">
                    <a:solidFill>
                      <a:srgbClr val="00B050"/>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rPr>
                  <a:t>taphuan.nxbgd.vn/hanhtrangso.nxbgd.vn</a:t>
                </a:r>
              </a:p>
            </p:txBody>
          </p:sp>
        </p:grpSp>
        <p:sp>
          <p:nvSpPr>
            <p:cNvPr id="24" name="TextBox 23">
              <a:extLst>
                <a:ext uri="{FF2B5EF4-FFF2-40B4-BE49-F238E27FC236}">
                  <a16:creationId xmlns:a16="http://schemas.microsoft.com/office/drawing/2014/main" id="{3E8CCC6F-76FE-4896-A489-FB4DC2E92185}"/>
                </a:ext>
              </a:extLst>
            </p:cNvPr>
            <p:cNvSpPr txBox="1">
              <a:spLocks noChangeArrowheads="1"/>
            </p:cNvSpPr>
            <p:nvPr/>
          </p:nvSpPr>
          <p:spPr bwMode="auto">
            <a:xfrm>
              <a:off x="2021898" y="5208571"/>
              <a:ext cx="371565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Open Sans"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Open Sans"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Open Sans"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Open Sans"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Open Sans"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itchFamily="34" charset="0"/>
                </a:defRPr>
              </a:lvl9pPr>
            </a:lstStyle>
            <a:p>
              <a:pPr lvl="0" algn="just" fontAlgn="base">
                <a:lnSpc>
                  <a:spcPct val="100000"/>
                </a:lnSpc>
                <a:spcBef>
                  <a:spcPct val="0"/>
                </a:spcBef>
                <a:spcAft>
                  <a:spcPct val="0"/>
                </a:spcAft>
                <a:buNone/>
              </a:pPr>
              <a:r>
                <a:rPr kumimoji="0" lang="en-AU" sz="2000" b="1" i="0" u="none" strike="noStrike" kern="1200" cap="none" spc="0" normalizeH="0" baseline="0" noProof="0" dirty="0">
                  <a:ln>
                    <a:noFill/>
                  </a:ln>
                  <a:solidFill>
                    <a:srgbClr val="0000FF"/>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AU" sz="2000" b="1" i="0" u="none" strike="noStrike" kern="1200" cap="none" spc="0" normalizeH="0" baseline="0" noProof="0" dirty="0" err="1">
                  <a:ln>
                    <a:noFill/>
                  </a:ln>
                  <a:solidFill>
                    <a:srgbClr val="0000FF"/>
                  </a:solidFill>
                  <a:effectLst/>
                  <a:uLnTx/>
                  <a:uFillTx/>
                  <a:latin typeface="Arial" panose="020B0604020202020204" pitchFamily="34" charset="0"/>
                  <a:ea typeface="Cambria" panose="02040503050406030204" pitchFamily="18" charset="0"/>
                  <a:cs typeface="Arial" panose="020B0604020202020204" pitchFamily="34" charset="0"/>
                </a:rPr>
                <a:t>Sách</a:t>
              </a:r>
              <a:r>
                <a:rPr kumimoji="0" lang="en-AU" sz="2000" b="1" i="0" u="none" strike="noStrike" kern="1200" cap="none" spc="0" normalizeH="0" baseline="0" noProof="0" dirty="0">
                  <a:ln>
                    <a:noFill/>
                  </a:ln>
                  <a:solidFill>
                    <a:srgbClr val="0000FF"/>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AU" sz="2000" b="1" i="0" u="none" strike="noStrike" kern="1200" cap="none" spc="0" normalizeH="0" baseline="0" noProof="0" dirty="0" err="1">
                  <a:ln>
                    <a:noFill/>
                  </a:ln>
                  <a:solidFill>
                    <a:srgbClr val="0000FF"/>
                  </a:solidFill>
                  <a:effectLst/>
                  <a:uLnTx/>
                  <a:uFillTx/>
                  <a:latin typeface="Arial" panose="020B0604020202020204" pitchFamily="34" charset="0"/>
                  <a:ea typeface="Cambria" panose="02040503050406030204" pitchFamily="18" charset="0"/>
                  <a:cs typeface="Arial" panose="020B0604020202020204" pitchFamily="34" charset="0"/>
                </a:rPr>
                <a:t>mềm</a:t>
              </a:r>
              <a:r>
                <a:rPr kumimoji="0" lang="en-AU" sz="2000" b="1" i="0" u="none" strike="noStrike" kern="1200" cap="none" spc="0" normalizeH="0" baseline="0" noProof="0" dirty="0">
                  <a:ln>
                    <a:noFill/>
                  </a:ln>
                  <a:solidFill>
                    <a:srgbClr val="0000FF"/>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AU" sz="2000" b="1" i="0" u="none" strike="noStrike" kern="1200" cap="none" spc="0" normalizeH="0" baseline="0" noProof="0" dirty="0" err="1">
                  <a:ln>
                    <a:noFill/>
                  </a:ln>
                  <a:solidFill>
                    <a:srgbClr val="0000FF"/>
                  </a:solidFill>
                  <a:effectLst/>
                  <a:uLnTx/>
                  <a:uFillTx/>
                  <a:latin typeface="Arial" panose="020B0604020202020204" pitchFamily="34" charset="0"/>
                  <a:ea typeface="Cambria" panose="02040503050406030204" pitchFamily="18" charset="0"/>
                  <a:cs typeface="Arial" panose="020B0604020202020204" pitchFamily="34" charset="0"/>
                </a:rPr>
                <a:t>các</a:t>
              </a:r>
              <a:r>
                <a:rPr kumimoji="0" lang="en-AU" sz="2000" b="1" i="0" u="none" strike="noStrike" kern="1200" cap="none" spc="0" normalizeH="0" baseline="0" noProof="0" dirty="0">
                  <a:ln>
                    <a:noFill/>
                  </a:ln>
                  <a:solidFill>
                    <a:srgbClr val="0000FF"/>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AU" sz="2000" b="1" i="0" u="none" strike="noStrike" kern="1200" cap="none" spc="0" normalizeH="0" baseline="0" noProof="0" dirty="0" err="1">
                  <a:ln>
                    <a:noFill/>
                  </a:ln>
                  <a:solidFill>
                    <a:srgbClr val="0000FF"/>
                  </a:solidFill>
                  <a:effectLst/>
                  <a:uLnTx/>
                  <a:uFillTx/>
                  <a:latin typeface="Arial" panose="020B0604020202020204" pitchFamily="34" charset="0"/>
                  <a:ea typeface="Cambria" panose="02040503050406030204" pitchFamily="18" charset="0"/>
                  <a:cs typeface="Arial" panose="020B0604020202020204" pitchFamily="34" charset="0"/>
                </a:rPr>
                <a:t>môn</a:t>
              </a:r>
              <a:r>
                <a:rPr kumimoji="0" lang="en-AU" sz="2000" b="1" i="0" u="none" strike="noStrike" kern="1200" cap="none" spc="0" normalizeH="0" baseline="0" noProof="0" dirty="0">
                  <a:ln>
                    <a:noFill/>
                  </a:ln>
                  <a:solidFill>
                    <a:srgbClr val="0000FF"/>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AU" sz="2000" b="1" i="0" u="none" strike="noStrike" kern="1200" cap="none" spc="0" normalizeH="0" baseline="0" noProof="0" dirty="0" err="1">
                  <a:ln>
                    <a:noFill/>
                  </a:ln>
                  <a:solidFill>
                    <a:srgbClr val="0000FF"/>
                  </a:solidFill>
                  <a:effectLst/>
                  <a:uLnTx/>
                  <a:uFillTx/>
                  <a:latin typeface="Arial" panose="020B0604020202020204" pitchFamily="34" charset="0"/>
                  <a:ea typeface="Cambria" panose="02040503050406030204" pitchFamily="18" charset="0"/>
                  <a:cs typeface="Arial" panose="020B0604020202020204" pitchFamily="34" charset="0"/>
                </a:rPr>
                <a:t>học</a:t>
              </a:r>
              <a:endParaRPr kumimoji="0" lang="en-AU" sz="2000" b="1" i="0" u="none" strike="noStrike" kern="1200" cap="none" spc="0" normalizeH="0" baseline="0" noProof="0" dirty="0">
                <a:ln>
                  <a:noFill/>
                </a:ln>
                <a:solidFill>
                  <a:srgbClr val="0000FF"/>
                </a:solidFill>
                <a:effectLst/>
                <a:uLnTx/>
                <a:uFillTx/>
                <a:latin typeface="Arial" panose="020B0604020202020204" pitchFamily="34" charset="0"/>
                <a:ea typeface="Cambria" panose="02040503050406030204" pitchFamily="18" charset="0"/>
                <a:cs typeface="Arial" panose="020B0604020202020204" pitchFamily="34" charset="0"/>
              </a:endParaRPr>
            </a:p>
            <a:p>
              <a:pPr lvl="0" algn="just" fontAlgn="base">
                <a:lnSpc>
                  <a:spcPct val="100000"/>
                </a:lnSpc>
                <a:spcBef>
                  <a:spcPct val="0"/>
                </a:spcBef>
                <a:spcAft>
                  <a:spcPct val="0"/>
                </a:spcAft>
                <a:buNone/>
              </a:pPr>
              <a:r>
                <a:rPr kumimoji="0" lang="en-AU" sz="2000" b="1" i="0" u="none" strike="noStrike" kern="1200" cap="none" spc="0" normalizeH="0" baseline="0" noProof="0" dirty="0">
                  <a:ln>
                    <a:noFill/>
                  </a:ln>
                  <a:solidFill>
                    <a:srgbClr val="0000FF"/>
                  </a:solidFill>
                  <a:effectLst/>
                  <a:uLnTx/>
                  <a:uFillTx/>
                  <a:latin typeface="Arial" panose="020B0604020202020204" pitchFamily="34" charset="0"/>
                  <a:ea typeface="Cambria" panose="02040503050406030204" pitchFamily="18" charset="0"/>
                  <a:cs typeface="Arial" panose="020B0604020202020204" pitchFamily="34" charset="0"/>
                </a:rPr>
                <a:t>- Slide </a:t>
              </a:r>
              <a:r>
                <a:rPr kumimoji="0" lang="en-AU" sz="2000" b="1" i="0" u="none" strike="noStrike" kern="1200" cap="none" spc="0" normalizeH="0" baseline="0" noProof="0" dirty="0" err="1">
                  <a:ln>
                    <a:noFill/>
                  </a:ln>
                  <a:solidFill>
                    <a:srgbClr val="0000FF"/>
                  </a:solidFill>
                  <a:effectLst/>
                  <a:uLnTx/>
                  <a:uFillTx/>
                  <a:latin typeface="Arial" panose="020B0604020202020204" pitchFamily="34" charset="0"/>
                  <a:ea typeface="Cambria" panose="02040503050406030204" pitchFamily="18" charset="0"/>
                  <a:cs typeface="Arial" panose="020B0604020202020204" pitchFamily="34" charset="0"/>
                </a:rPr>
                <a:t>giới</a:t>
              </a:r>
              <a:r>
                <a:rPr kumimoji="0" lang="en-AU" sz="2000" b="1" i="0" u="none" strike="noStrike" kern="1200" cap="none" spc="0" normalizeH="0" baseline="0" noProof="0" dirty="0">
                  <a:ln>
                    <a:noFill/>
                  </a:ln>
                  <a:solidFill>
                    <a:srgbClr val="0000FF"/>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AU" sz="2000" b="1" i="0" u="none" strike="noStrike" kern="1200" cap="none" spc="0" normalizeH="0" baseline="0" noProof="0" dirty="0" err="1">
                  <a:ln>
                    <a:noFill/>
                  </a:ln>
                  <a:solidFill>
                    <a:srgbClr val="0000FF"/>
                  </a:solidFill>
                  <a:effectLst/>
                  <a:uLnTx/>
                  <a:uFillTx/>
                  <a:latin typeface="Arial" panose="020B0604020202020204" pitchFamily="34" charset="0"/>
                  <a:ea typeface="Cambria" panose="02040503050406030204" pitchFamily="18" charset="0"/>
                  <a:cs typeface="Arial" panose="020B0604020202020204" pitchFamily="34" charset="0"/>
                </a:rPr>
                <a:t>thiệu</a:t>
              </a:r>
              <a:r>
                <a:rPr kumimoji="0" lang="en-AU" sz="2000" b="1" i="0" u="none" strike="noStrike" kern="1200" cap="none" spc="0" normalizeH="0" baseline="0" noProof="0" dirty="0">
                  <a:ln>
                    <a:noFill/>
                  </a:ln>
                  <a:solidFill>
                    <a:srgbClr val="0000FF"/>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AU" sz="2000" b="1" i="0" u="none" strike="noStrike" kern="1200" cap="none" spc="0" normalizeH="0" baseline="0" noProof="0" dirty="0" err="1">
                  <a:ln>
                    <a:noFill/>
                  </a:ln>
                  <a:solidFill>
                    <a:srgbClr val="0000FF"/>
                  </a:solidFill>
                  <a:effectLst/>
                  <a:uLnTx/>
                  <a:uFillTx/>
                  <a:latin typeface="Arial" panose="020B0604020202020204" pitchFamily="34" charset="0"/>
                  <a:ea typeface="Cambria" panose="02040503050406030204" pitchFamily="18" charset="0"/>
                  <a:cs typeface="Arial" panose="020B0604020202020204" pitchFamily="34" charset="0"/>
                </a:rPr>
                <a:t>môn</a:t>
              </a:r>
              <a:r>
                <a:rPr kumimoji="0" lang="en-AU" sz="2000" b="1" i="0" u="none" strike="noStrike" kern="1200" cap="none" spc="0" normalizeH="0" baseline="0" noProof="0" dirty="0">
                  <a:ln>
                    <a:noFill/>
                  </a:ln>
                  <a:solidFill>
                    <a:srgbClr val="0000FF"/>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AU" sz="2000" b="1" i="0" u="none" strike="noStrike" kern="1200" cap="none" spc="0" normalizeH="0" baseline="0" noProof="0" dirty="0" err="1">
                  <a:ln>
                    <a:noFill/>
                  </a:ln>
                  <a:solidFill>
                    <a:srgbClr val="0000FF"/>
                  </a:solidFill>
                  <a:effectLst/>
                  <a:uLnTx/>
                  <a:uFillTx/>
                  <a:latin typeface="Arial" panose="020B0604020202020204" pitchFamily="34" charset="0"/>
                  <a:ea typeface="Cambria" panose="02040503050406030204" pitchFamily="18" charset="0"/>
                  <a:cs typeface="Arial" panose="020B0604020202020204" pitchFamily="34" charset="0"/>
                </a:rPr>
                <a:t>học</a:t>
              </a:r>
              <a:endParaRPr kumimoji="0" lang="en-AU" sz="2000" b="1" i="0" u="none" strike="noStrike" kern="1200" cap="none" spc="0" normalizeH="0" baseline="0" noProof="0" dirty="0">
                <a:ln>
                  <a:noFill/>
                </a:ln>
                <a:solidFill>
                  <a:srgbClr val="0000FF"/>
                </a:solidFill>
                <a:effectLst/>
                <a:uLnTx/>
                <a:uFillTx/>
                <a:latin typeface="Arial" panose="020B0604020202020204" pitchFamily="34" charset="0"/>
                <a:ea typeface="Cambria" panose="02040503050406030204" pitchFamily="18" charset="0"/>
                <a:cs typeface="Arial" panose="020B0604020202020204" pitchFamily="34" charset="0"/>
              </a:endParaRPr>
            </a:p>
            <a:p>
              <a:pPr lvl="0" algn="just" fontAlgn="base">
                <a:lnSpc>
                  <a:spcPct val="100000"/>
                </a:lnSpc>
                <a:spcBef>
                  <a:spcPct val="0"/>
                </a:spcBef>
                <a:spcAft>
                  <a:spcPct val="0"/>
                </a:spcAft>
                <a:buNone/>
              </a:pPr>
              <a:r>
                <a:rPr lang="en-AU" sz="2000" b="1" dirty="0">
                  <a:solidFill>
                    <a:srgbClr val="0000FF"/>
                  </a:solidFill>
                  <a:latin typeface="Arial" panose="020B0604020202020204" pitchFamily="34" charset="0"/>
                  <a:ea typeface="Cambria" panose="02040503050406030204" pitchFamily="18" charset="0"/>
                  <a:cs typeface="Arial" panose="020B0604020202020204" pitchFamily="34" charset="0"/>
                </a:rPr>
                <a:t>- Slide </a:t>
              </a:r>
              <a:r>
                <a:rPr lang="en-AU" sz="2000" b="1" dirty="0" err="1">
                  <a:solidFill>
                    <a:srgbClr val="0000FF"/>
                  </a:solidFill>
                  <a:latin typeface="Arial" panose="020B0604020202020204" pitchFamily="34" charset="0"/>
                  <a:ea typeface="Cambria" panose="02040503050406030204" pitchFamily="18" charset="0"/>
                  <a:cs typeface="Arial" panose="020B0604020202020204" pitchFamily="34" charset="0"/>
                </a:rPr>
                <a:t>tập</a:t>
              </a:r>
              <a:r>
                <a:rPr lang="en-AU" sz="2000" b="1" dirty="0">
                  <a:solidFill>
                    <a:srgbClr val="0000FF"/>
                  </a:solidFill>
                  <a:latin typeface="Arial" panose="020B0604020202020204" pitchFamily="34" charset="0"/>
                  <a:ea typeface="Cambria" panose="02040503050406030204" pitchFamily="18" charset="0"/>
                  <a:cs typeface="Arial" panose="020B0604020202020204" pitchFamily="34" charset="0"/>
                </a:rPr>
                <a:t> </a:t>
              </a:r>
              <a:r>
                <a:rPr lang="en-AU" sz="2000" b="1" dirty="0" err="1">
                  <a:solidFill>
                    <a:srgbClr val="0000FF"/>
                  </a:solidFill>
                  <a:latin typeface="Arial" panose="020B0604020202020204" pitchFamily="34" charset="0"/>
                  <a:ea typeface="Cambria" panose="02040503050406030204" pitchFamily="18" charset="0"/>
                  <a:cs typeface="Arial" panose="020B0604020202020204" pitchFamily="34" charset="0"/>
                </a:rPr>
                <a:t>huấn</a:t>
              </a:r>
              <a:endParaRPr lang="en-AU" sz="2000" b="1" dirty="0">
                <a:solidFill>
                  <a:srgbClr val="0000FF"/>
                </a:solidFill>
                <a:latin typeface="Arial" panose="020B0604020202020204" pitchFamily="34" charset="0"/>
                <a:ea typeface="Cambria" panose="02040503050406030204" pitchFamily="18" charset="0"/>
                <a:cs typeface="Arial" panose="020B0604020202020204" pitchFamily="34" charset="0"/>
              </a:endParaRPr>
            </a:p>
          </p:txBody>
        </p:sp>
        <p:sp>
          <p:nvSpPr>
            <p:cNvPr id="2" name="TextBox 1">
              <a:extLst>
                <a:ext uri="{FF2B5EF4-FFF2-40B4-BE49-F238E27FC236}">
                  <a16:creationId xmlns:a16="http://schemas.microsoft.com/office/drawing/2014/main" id="{84A8A4A6-A78C-C621-2350-9E329DF49928}"/>
                </a:ext>
              </a:extLst>
            </p:cNvPr>
            <p:cNvSpPr txBox="1">
              <a:spLocks noChangeArrowheads="1"/>
            </p:cNvSpPr>
            <p:nvPr/>
          </p:nvSpPr>
          <p:spPr bwMode="auto">
            <a:xfrm>
              <a:off x="5701907" y="5195989"/>
              <a:ext cx="3594499"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Open Sans"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Open Sans"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Open Sans"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Open Sans"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Open Sans"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itchFamily="34" charset="0"/>
                </a:defRPr>
              </a:lvl9pPr>
            </a:lstStyle>
            <a:p>
              <a:pPr lvl="0" algn="just" fontAlgn="base">
                <a:lnSpc>
                  <a:spcPct val="100000"/>
                </a:lnSpc>
                <a:spcBef>
                  <a:spcPct val="0"/>
                </a:spcBef>
                <a:spcAft>
                  <a:spcPct val="0"/>
                </a:spcAft>
                <a:buNone/>
              </a:pPr>
              <a:r>
                <a:rPr kumimoji="0" lang="en-AU" sz="2000" b="1" i="0" u="none" strike="noStrike" kern="1200" cap="none" spc="0" normalizeH="0" baseline="0" noProof="0" dirty="0">
                  <a:ln>
                    <a:noFill/>
                  </a:ln>
                  <a:solidFill>
                    <a:srgbClr val="0000FF"/>
                  </a:solidFill>
                  <a:effectLst/>
                  <a:uLnTx/>
                  <a:uFillTx/>
                  <a:latin typeface="Arial" panose="020B0604020202020204" pitchFamily="34" charset="0"/>
                  <a:ea typeface="Cambria" panose="02040503050406030204" pitchFamily="18" charset="0"/>
                  <a:cs typeface="Arial" panose="020B0604020202020204" pitchFamily="34" charset="0"/>
                </a:rPr>
                <a:t>- Video </a:t>
              </a:r>
              <a:r>
                <a:rPr kumimoji="0" lang="en-AU" sz="2000" b="1" i="0" u="none" strike="noStrike" kern="1200" cap="none" spc="0" normalizeH="0" baseline="0" noProof="0" dirty="0" err="1">
                  <a:ln>
                    <a:noFill/>
                  </a:ln>
                  <a:solidFill>
                    <a:srgbClr val="0000FF"/>
                  </a:solidFill>
                  <a:effectLst/>
                  <a:uLnTx/>
                  <a:uFillTx/>
                  <a:latin typeface="Arial" panose="020B0604020202020204" pitchFamily="34" charset="0"/>
                  <a:ea typeface="Cambria" panose="02040503050406030204" pitchFamily="18" charset="0"/>
                  <a:cs typeface="Arial" panose="020B0604020202020204" pitchFamily="34" charset="0"/>
                </a:rPr>
                <a:t>tiết</a:t>
              </a:r>
              <a:r>
                <a:rPr kumimoji="0" lang="en-AU" sz="2000" b="1" i="0" u="none" strike="noStrike" kern="1200" cap="none" spc="0" normalizeH="0" baseline="0" noProof="0" dirty="0">
                  <a:ln>
                    <a:noFill/>
                  </a:ln>
                  <a:solidFill>
                    <a:srgbClr val="0000FF"/>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AU" sz="2000" b="1" i="0" u="none" strike="noStrike" kern="1200" cap="none" spc="0" normalizeH="0" baseline="0" noProof="0" dirty="0" err="1">
                  <a:ln>
                    <a:noFill/>
                  </a:ln>
                  <a:solidFill>
                    <a:srgbClr val="0000FF"/>
                  </a:solidFill>
                  <a:effectLst/>
                  <a:uLnTx/>
                  <a:uFillTx/>
                  <a:latin typeface="Arial" panose="020B0604020202020204" pitchFamily="34" charset="0"/>
                  <a:ea typeface="Cambria" panose="02040503050406030204" pitchFamily="18" charset="0"/>
                  <a:cs typeface="Arial" panose="020B0604020202020204" pitchFamily="34" charset="0"/>
                </a:rPr>
                <a:t>dạy</a:t>
              </a:r>
              <a:r>
                <a:rPr kumimoji="0" lang="en-AU" sz="2000" b="1" i="0" u="none" strike="noStrike" kern="1200" cap="none" spc="0" normalizeH="0" baseline="0" noProof="0" dirty="0">
                  <a:ln>
                    <a:noFill/>
                  </a:ln>
                  <a:solidFill>
                    <a:srgbClr val="0000FF"/>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AU" sz="2000" b="1" i="0" u="none" strike="noStrike" kern="1200" cap="none" spc="0" normalizeH="0" baseline="0" noProof="0" dirty="0" err="1">
                  <a:ln>
                    <a:noFill/>
                  </a:ln>
                  <a:solidFill>
                    <a:srgbClr val="0000FF"/>
                  </a:solidFill>
                  <a:effectLst/>
                  <a:uLnTx/>
                  <a:uFillTx/>
                  <a:latin typeface="Arial" panose="020B0604020202020204" pitchFamily="34" charset="0"/>
                  <a:ea typeface="Cambria" panose="02040503050406030204" pitchFamily="18" charset="0"/>
                  <a:cs typeface="Arial" panose="020B0604020202020204" pitchFamily="34" charset="0"/>
                </a:rPr>
                <a:t>minh</a:t>
              </a:r>
              <a:r>
                <a:rPr kumimoji="0" lang="en-AU" sz="2000" b="1" i="0" u="none" strike="noStrike" kern="1200" cap="none" spc="0" normalizeH="0" baseline="0" noProof="0" dirty="0">
                  <a:ln>
                    <a:noFill/>
                  </a:ln>
                  <a:solidFill>
                    <a:srgbClr val="0000FF"/>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AU" sz="2000" b="1" i="0" u="none" strike="noStrike" kern="1200" cap="none" spc="0" normalizeH="0" baseline="0" noProof="0" dirty="0" err="1">
                  <a:ln>
                    <a:noFill/>
                  </a:ln>
                  <a:solidFill>
                    <a:srgbClr val="0000FF"/>
                  </a:solidFill>
                  <a:effectLst/>
                  <a:uLnTx/>
                  <a:uFillTx/>
                  <a:latin typeface="Arial" panose="020B0604020202020204" pitchFamily="34" charset="0"/>
                  <a:ea typeface="Cambria" panose="02040503050406030204" pitchFamily="18" charset="0"/>
                  <a:cs typeface="Arial" panose="020B0604020202020204" pitchFamily="34" charset="0"/>
                </a:rPr>
                <a:t>họa</a:t>
              </a:r>
              <a:endParaRPr kumimoji="0" lang="en-AU" sz="2000" b="1" i="0" u="none" strike="noStrike" kern="1200" cap="none" spc="0" normalizeH="0" baseline="0" noProof="0" dirty="0">
                <a:ln>
                  <a:noFill/>
                </a:ln>
                <a:solidFill>
                  <a:srgbClr val="0000FF"/>
                </a:solidFill>
                <a:effectLst/>
                <a:uLnTx/>
                <a:uFillTx/>
                <a:latin typeface="Arial" panose="020B0604020202020204" pitchFamily="34" charset="0"/>
                <a:ea typeface="Cambria" panose="02040503050406030204" pitchFamily="18" charset="0"/>
                <a:cs typeface="Arial" panose="020B0604020202020204" pitchFamily="34" charset="0"/>
              </a:endParaRPr>
            </a:p>
            <a:p>
              <a:pPr lvl="0" algn="just" fontAlgn="base">
                <a:lnSpc>
                  <a:spcPct val="100000"/>
                </a:lnSpc>
                <a:spcBef>
                  <a:spcPct val="0"/>
                </a:spcBef>
                <a:spcAft>
                  <a:spcPct val="0"/>
                </a:spcAft>
                <a:buNone/>
              </a:pPr>
              <a:r>
                <a:rPr kumimoji="0" lang="en-AU" sz="2000" b="1" i="0" u="none" strike="noStrike" kern="1200" cap="none" spc="0" normalizeH="0" baseline="0" noProof="0" dirty="0">
                  <a:ln>
                    <a:noFill/>
                  </a:ln>
                  <a:solidFill>
                    <a:srgbClr val="0000FF"/>
                  </a:solidFill>
                  <a:effectLst/>
                  <a:uLnTx/>
                  <a:uFillTx/>
                  <a:latin typeface="Arial" panose="020B0604020202020204" pitchFamily="34" charset="0"/>
                  <a:ea typeface="Cambria" panose="02040503050406030204" pitchFamily="18" charset="0"/>
                  <a:cs typeface="Arial" panose="020B0604020202020204" pitchFamily="34" charset="0"/>
                </a:rPr>
                <a:t>- Infographic </a:t>
              </a:r>
              <a:r>
                <a:rPr kumimoji="0" lang="en-AU" sz="2000" b="1" i="0" u="none" strike="noStrike" kern="1200" cap="none" spc="0" normalizeH="0" baseline="0" noProof="0" dirty="0" err="1">
                  <a:ln>
                    <a:noFill/>
                  </a:ln>
                  <a:solidFill>
                    <a:srgbClr val="0000FF"/>
                  </a:solidFill>
                  <a:effectLst/>
                  <a:uLnTx/>
                  <a:uFillTx/>
                  <a:latin typeface="Arial" panose="020B0604020202020204" pitchFamily="34" charset="0"/>
                  <a:ea typeface="Cambria" panose="02040503050406030204" pitchFamily="18" charset="0"/>
                  <a:cs typeface="Arial" panose="020B0604020202020204" pitchFamily="34" charset="0"/>
                </a:rPr>
                <a:t>các</a:t>
              </a:r>
              <a:r>
                <a:rPr kumimoji="0" lang="en-AU" sz="2000" b="1" i="0" u="none" strike="noStrike" kern="1200" cap="none" spc="0" normalizeH="0" baseline="0" noProof="0" dirty="0">
                  <a:ln>
                    <a:noFill/>
                  </a:ln>
                  <a:solidFill>
                    <a:srgbClr val="0000FF"/>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AU" sz="2000" b="1" i="0" u="none" strike="noStrike" kern="1200" cap="none" spc="0" normalizeH="0" baseline="0" noProof="0" dirty="0" err="1">
                  <a:ln>
                    <a:noFill/>
                  </a:ln>
                  <a:solidFill>
                    <a:srgbClr val="0000FF"/>
                  </a:solidFill>
                  <a:effectLst/>
                  <a:uLnTx/>
                  <a:uFillTx/>
                  <a:latin typeface="Arial" panose="020B0604020202020204" pitchFamily="34" charset="0"/>
                  <a:ea typeface="Cambria" panose="02040503050406030204" pitchFamily="18" charset="0"/>
                  <a:cs typeface="Arial" panose="020B0604020202020204" pitchFamily="34" charset="0"/>
                </a:rPr>
                <a:t>môn</a:t>
              </a:r>
              <a:r>
                <a:rPr kumimoji="0" lang="en-AU" sz="2000" b="1" i="0" u="none" strike="noStrike" kern="1200" cap="none" spc="0" normalizeH="0" baseline="0" noProof="0" dirty="0">
                  <a:ln>
                    <a:noFill/>
                  </a:ln>
                  <a:solidFill>
                    <a:srgbClr val="0000FF"/>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AU" sz="2000" b="1" i="0" u="none" strike="noStrike" kern="1200" cap="none" spc="0" normalizeH="0" baseline="0" noProof="0" dirty="0" err="1">
                  <a:ln>
                    <a:noFill/>
                  </a:ln>
                  <a:solidFill>
                    <a:srgbClr val="0000FF"/>
                  </a:solidFill>
                  <a:effectLst/>
                  <a:uLnTx/>
                  <a:uFillTx/>
                  <a:latin typeface="Arial" panose="020B0604020202020204" pitchFamily="34" charset="0"/>
                  <a:ea typeface="Cambria" panose="02040503050406030204" pitchFamily="18" charset="0"/>
                  <a:cs typeface="Arial" panose="020B0604020202020204" pitchFamily="34" charset="0"/>
                </a:rPr>
                <a:t>học</a:t>
              </a:r>
              <a:endParaRPr kumimoji="0" lang="en-AU" sz="2000" b="1" i="0" u="none" strike="noStrike" kern="1200" cap="none" spc="0" normalizeH="0" baseline="0" noProof="0" dirty="0">
                <a:ln>
                  <a:noFill/>
                </a:ln>
                <a:solidFill>
                  <a:srgbClr val="0000FF"/>
                </a:solidFill>
                <a:effectLst/>
                <a:uLnTx/>
                <a:uFillTx/>
                <a:latin typeface="Arial" panose="020B0604020202020204" pitchFamily="34" charset="0"/>
                <a:ea typeface="Cambria" panose="02040503050406030204" pitchFamily="18" charset="0"/>
                <a:cs typeface="Arial" panose="020B0604020202020204" pitchFamily="34" charset="0"/>
              </a:endParaRPr>
            </a:p>
            <a:p>
              <a:pPr algn="just" fontAlgn="base">
                <a:lnSpc>
                  <a:spcPct val="100000"/>
                </a:lnSpc>
                <a:spcBef>
                  <a:spcPct val="0"/>
                </a:spcBef>
                <a:spcAft>
                  <a:spcPct val="0"/>
                </a:spcAft>
                <a:buNone/>
              </a:pPr>
              <a:r>
                <a:rPr lang="en-AU" sz="2000" b="1" dirty="0">
                  <a:solidFill>
                    <a:srgbClr val="0000FF"/>
                  </a:solidFill>
                  <a:latin typeface="Arial" panose="020B0604020202020204" pitchFamily="34" charset="0"/>
                  <a:ea typeface="Cambria" panose="02040503050406030204" pitchFamily="18" charset="0"/>
                  <a:cs typeface="Arial" panose="020B0604020202020204" pitchFamily="34" charset="0"/>
                </a:rPr>
                <a:t>- </a:t>
              </a:r>
              <a:r>
                <a:rPr kumimoji="0" lang="en-AU" sz="2000" b="1" i="0" u="none" strike="noStrike" kern="1200" cap="none" spc="0" normalizeH="0" baseline="0" noProof="0" dirty="0" err="1">
                  <a:ln>
                    <a:noFill/>
                  </a:ln>
                  <a:solidFill>
                    <a:srgbClr val="0000FF"/>
                  </a:solidFill>
                  <a:effectLst/>
                  <a:uLnTx/>
                  <a:uFillTx/>
                  <a:latin typeface="Arial" panose="020B0604020202020204" pitchFamily="34" charset="0"/>
                  <a:ea typeface="Cambria" panose="02040503050406030204" pitchFamily="18" charset="0"/>
                  <a:cs typeface="Arial" panose="020B0604020202020204" pitchFamily="34" charset="0"/>
                </a:rPr>
                <a:t>Kế</a:t>
              </a:r>
              <a:r>
                <a:rPr kumimoji="0" lang="en-AU" sz="2000" b="1" i="0" u="none" strike="noStrike" kern="1200" cap="none" spc="0" normalizeH="0" baseline="0" noProof="0" dirty="0">
                  <a:ln>
                    <a:noFill/>
                  </a:ln>
                  <a:solidFill>
                    <a:srgbClr val="0000FF"/>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AU" sz="2000" b="1" i="0" u="none" strike="noStrike" kern="1200" cap="none" spc="0" normalizeH="0" baseline="0" noProof="0" dirty="0" err="1">
                  <a:ln>
                    <a:noFill/>
                  </a:ln>
                  <a:solidFill>
                    <a:srgbClr val="0000FF"/>
                  </a:solidFill>
                  <a:effectLst/>
                  <a:uLnTx/>
                  <a:uFillTx/>
                  <a:latin typeface="Arial" panose="020B0604020202020204" pitchFamily="34" charset="0"/>
                  <a:ea typeface="Cambria" panose="02040503050406030204" pitchFamily="18" charset="0"/>
                  <a:cs typeface="Arial" panose="020B0604020202020204" pitchFamily="34" charset="0"/>
                </a:rPr>
                <a:t>hoạch</a:t>
              </a:r>
              <a:r>
                <a:rPr kumimoji="0" lang="en-AU" sz="2000" b="1" i="0" u="none" strike="noStrike" kern="1200" cap="none" spc="0" normalizeH="0" baseline="0" noProof="0" dirty="0">
                  <a:ln>
                    <a:noFill/>
                  </a:ln>
                  <a:solidFill>
                    <a:srgbClr val="0000FF"/>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AU" sz="2000" b="1" i="0" u="none" strike="noStrike" kern="1200" cap="none" spc="0" normalizeH="0" baseline="0" noProof="0" dirty="0" err="1">
                  <a:ln>
                    <a:noFill/>
                  </a:ln>
                  <a:solidFill>
                    <a:srgbClr val="0000FF"/>
                  </a:solidFill>
                  <a:effectLst/>
                  <a:uLnTx/>
                  <a:uFillTx/>
                  <a:latin typeface="Arial" panose="020B0604020202020204" pitchFamily="34" charset="0"/>
                  <a:ea typeface="Cambria" panose="02040503050406030204" pitchFamily="18" charset="0"/>
                  <a:cs typeface="Arial" panose="020B0604020202020204" pitchFamily="34" charset="0"/>
                </a:rPr>
                <a:t>bài</a:t>
              </a:r>
              <a:r>
                <a:rPr kumimoji="0" lang="en-AU" sz="2000" b="1" i="0" u="none" strike="noStrike" kern="1200" cap="none" spc="0" normalizeH="0" baseline="0" noProof="0" dirty="0">
                  <a:ln>
                    <a:noFill/>
                  </a:ln>
                  <a:solidFill>
                    <a:srgbClr val="0000FF"/>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AU" sz="2000" b="1" i="0" u="none" strike="noStrike" kern="1200" cap="none" spc="0" normalizeH="0" baseline="0" noProof="0" dirty="0" err="1">
                  <a:ln>
                    <a:noFill/>
                  </a:ln>
                  <a:solidFill>
                    <a:srgbClr val="0000FF"/>
                  </a:solidFill>
                  <a:effectLst/>
                  <a:uLnTx/>
                  <a:uFillTx/>
                  <a:latin typeface="Arial" panose="020B0604020202020204" pitchFamily="34" charset="0"/>
                  <a:ea typeface="Cambria" panose="02040503050406030204" pitchFamily="18" charset="0"/>
                  <a:cs typeface="Arial" panose="020B0604020202020204" pitchFamily="34" charset="0"/>
                </a:rPr>
                <a:t>dạy</a:t>
              </a:r>
              <a:r>
                <a:rPr lang="en-AU" sz="2000" b="1" dirty="0">
                  <a:solidFill>
                    <a:srgbClr val="0000FF"/>
                  </a:solidFill>
                  <a:latin typeface="Arial" panose="020B0604020202020204" pitchFamily="34" charset="0"/>
                  <a:ea typeface="Cambria" panose="02040503050406030204" pitchFamily="18" charset="0"/>
                  <a:cs typeface="Arial" panose="020B0604020202020204" pitchFamily="34" charset="0"/>
                </a:rPr>
                <a:t>…</a:t>
              </a:r>
            </a:p>
          </p:txBody>
        </p:sp>
      </p:grpSp>
      <p:pic>
        <p:nvPicPr>
          <p:cNvPr id="3" name="Picture 2">
            <a:extLst>
              <a:ext uri="{FF2B5EF4-FFF2-40B4-BE49-F238E27FC236}">
                <a16:creationId xmlns:a16="http://schemas.microsoft.com/office/drawing/2014/main" id="{AC18D270-4BEA-4F3E-7BC9-39680E07E67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553692" y="229027"/>
            <a:ext cx="1326712" cy="1097280"/>
          </a:xfrm>
          <a:prstGeom prst="rect">
            <a:avLst/>
          </a:prstGeom>
        </p:spPr>
      </p:pic>
    </p:spTree>
    <p:extLst>
      <p:ext uri="{BB962C8B-B14F-4D97-AF65-F5344CB8AC3E}">
        <p14:creationId xmlns:p14="http://schemas.microsoft.com/office/powerpoint/2010/main" val="1511465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barn(inVertical)">
                                      <p:cBhvr>
                                        <p:cTn id="15" dur="500"/>
                                        <p:tgtEl>
                                          <p:spTgt spid="2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barn(inVertical)">
                                      <p:cBhvr>
                                        <p:cTn id="23" dur="500"/>
                                        <p:tgtEl>
                                          <p:spTgt spid="28"/>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barn(inVertical)">
                                      <p:cBhvr>
                                        <p:cTn id="2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6" grpId="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602958-D88B-5095-4F1F-C8D1E720F76C}"/>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6F280C37-132A-BBF9-0022-D88545F6B0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665" y="0"/>
            <a:ext cx="12205665" cy="6858000"/>
          </a:xfrm>
          <a:prstGeom prst="rect">
            <a:avLst/>
          </a:prstGeom>
        </p:spPr>
      </p:pic>
      <p:pic>
        <p:nvPicPr>
          <p:cNvPr id="5" name="Picture 4">
            <a:extLst>
              <a:ext uri="{FF2B5EF4-FFF2-40B4-BE49-F238E27FC236}">
                <a16:creationId xmlns:a16="http://schemas.microsoft.com/office/drawing/2014/main" id="{C7E3A02F-E8AA-68C3-26DD-71520CACCEA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1596" y="357585"/>
            <a:ext cx="2273924" cy="420082"/>
          </a:xfrm>
          <a:prstGeom prst="rect">
            <a:avLst/>
          </a:prstGeom>
        </p:spPr>
      </p:pic>
      <p:pic>
        <p:nvPicPr>
          <p:cNvPr id="3" name="Picture 2">
            <a:extLst>
              <a:ext uri="{FF2B5EF4-FFF2-40B4-BE49-F238E27FC236}">
                <a16:creationId xmlns:a16="http://schemas.microsoft.com/office/drawing/2014/main" id="{83D6A89D-360B-3B01-499B-D378403137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53692" y="229027"/>
            <a:ext cx="1326712" cy="1097280"/>
          </a:xfrm>
          <a:prstGeom prst="rect">
            <a:avLst/>
          </a:prstGeom>
        </p:spPr>
      </p:pic>
      <p:sp>
        <p:nvSpPr>
          <p:cNvPr id="11" name="Rectangle 10">
            <a:extLst>
              <a:ext uri="{FF2B5EF4-FFF2-40B4-BE49-F238E27FC236}">
                <a16:creationId xmlns:a16="http://schemas.microsoft.com/office/drawing/2014/main" id="{8CAF7B72-CD6C-EAAA-5CC7-152669B9B645}"/>
              </a:ext>
            </a:extLst>
          </p:cNvPr>
          <p:cNvSpPr/>
          <p:nvPr/>
        </p:nvSpPr>
        <p:spPr>
          <a:xfrm>
            <a:off x="916894" y="808660"/>
            <a:ext cx="9876612" cy="523220"/>
          </a:xfrm>
          <a:prstGeom prst="rect">
            <a:avLst/>
          </a:prstGeom>
        </p:spPr>
        <p:txBody>
          <a:bodyPr wrap="square">
            <a:spAutoFit/>
          </a:bodyPr>
          <a:lstStyle/>
          <a:p>
            <a:pPr fontAlgn="ctr">
              <a:lnSpc>
                <a:spcPct val="100000"/>
              </a:lnSpc>
              <a:buNone/>
              <a:defRPr/>
            </a:pPr>
            <a:r>
              <a:rPr lang="en-US" altLang="en-US" sz="2800" b="1" dirty="0">
                <a:solidFill>
                  <a:srgbClr val="00B050"/>
                </a:solidFill>
                <a:latin typeface="Tahoma" panose="020B0604030504040204" pitchFamily="34" charset="0"/>
                <a:ea typeface="Tahoma" panose="020B0604030504040204" pitchFamily="34" charset="0"/>
                <a:cs typeface="Tahoma" panose="020B0604030504040204" pitchFamily="34" charset="0"/>
              </a:rPr>
              <a:t>VII. XÂY DỰNG KHBD VÀ KTĐG </a:t>
            </a:r>
            <a:r>
              <a:rPr lang="en-US" alt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a:t>
            </a:r>
            <a:r>
              <a:rPr lang="en-US" altLang="en-US" sz="2800" b="1" dirty="0" err="1">
                <a:solidFill>
                  <a:srgbClr val="FF0000"/>
                </a:solidFill>
                <a:latin typeface="Tahoma" panose="020B0604030504040204" pitchFamily="34" charset="0"/>
                <a:ea typeface="Tahoma" panose="020B0604030504040204" pitchFamily="34" charset="0"/>
                <a:cs typeface="Tahoma" panose="020B0604030504040204" pitchFamily="34" charset="0"/>
              </a:rPr>
              <a:t>Tập</a:t>
            </a:r>
            <a:r>
              <a:rPr lang="en-US" alt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altLang="en-US" sz="2800" b="1" dirty="0" err="1">
                <a:solidFill>
                  <a:srgbClr val="FF0000"/>
                </a:solidFill>
                <a:latin typeface="Tahoma" panose="020B0604030504040204" pitchFamily="34" charset="0"/>
                <a:ea typeface="Tahoma" panose="020B0604030504040204" pitchFamily="34" charset="0"/>
                <a:cs typeface="Tahoma" panose="020B0604030504040204" pitchFamily="34" charset="0"/>
              </a:rPr>
              <a:t>huấn</a:t>
            </a:r>
            <a:r>
              <a:rPr lang="en-US" alt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altLang="en-US" sz="2800" b="1" dirty="0" err="1">
                <a:solidFill>
                  <a:srgbClr val="FF0000"/>
                </a:solidFill>
                <a:latin typeface="Tahoma" panose="020B0604030504040204" pitchFamily="34" charset="0"/>
                <a:ea typeface="Tahoma" panose="020B0604030504040204" pitchFamily="34" charset="0"/>
                <a:cs typeface="Tahoma" panose="020B0604030504040204" pitchFamily="34" charset="0"/>
              </a:rPr>
              <a:t>buổi</a:t>
            </a:r>
            <a:r>
              <a:rPr lang="en-US" alt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altLang="en-US" sz="2800" b="1" dirty="0" err="1">
                <a:solidFill>
                  <a:srgbClr val="FF0000"/>
                </a:solidFill>
                <a:latin typeface="Tahoma" panose="020B0604030504040204" pitchFamily="34" charset="0"/>
                <a:ea typeface="Tahoma" panose="020B0604030504040204" pitchFamily="34" charset="0"/>
                <a:cs typeface="Tahoma" panose="020B0604030504040204" pitchFamily="34" charset="0"/>
              </a:rPr>
              <a:t>chiều</a:t>
            </a:r>
            <a:r>
              <a:rPr lang="en-US" alt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a:t>
            </a:r>
          </a:p>
        </p:txBody>
      </p:sp>
      <p:sp>
        <p:nvSpPr>
          <p:cNvPr id="2" name="Rectangle 1">
            <a:extLst>
              <a:ext uri="{FF2B5EF4-FFF2-40B4-BE49-F238E27FC236}">
                <a16:creationId xmlns:a16="http://schemas.microsoft.com/office/drawing/2014/main" id="{441A7705-21B5-7760-651D-576DF4C26C07}"/>
              </a:ext>
            </a:extLst>
          </p:cNvPr>
          <p:cNvSpPr/>
          <p:nvPr/>
        </p:nvSpPr>
        <p:spPr>
          <a:xfrm>
            <a:off x="1244548" y="2403908"/>
            <a:ext cx="9221304" cy="523220"/>
          </a:xfrm>
          <a:prstGeom prst="rect">
            <a:avLst/>
          </a:prstGeom>
        </p:spPr>
        <p:txBody>
          <a:bodyPr wrap="square">
            <a:spAutoFit/>
          </a:bodyPr>
          <a:lstStyle/>
          <a:p>
            <a:pPr algn="ctr" fontAlgn="ctr">
              <a:lnSpc>
                <a:spcPct val="100000"/>
              </a:lnSpc>
              <a:buNone/>
              <a:defRPr/>
            </a:pPr>
            <a:r>
              <a:rPr lang="en-US" altLang="en-US" sz="2800" b="1" dirty="0" err="1">
                <a:solidFill>
                  <a:srgbClr val="FF0000"/>
                </a:solidFill>
                <a:latin typeface="Tahoma" panose="020B0604030504040204" pitchFamily="34" charset="0"/>
                <a:ea typeface="Tahoma" panose="020B0604030504040204" pitchFamily="34" charset="0"/>
                <a:cs typeface="Tahoma" panose="020B0604030504040204" pitchFamily="34" charset="0"/>
              </a:rPr>
              <a:t>Phần</a:t>
            </a:r>
            <a:r>
              <a:rPr lang="en-US" alt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altLang="en-US" sz="2800" b="1" dirty="0" err="1">
                <a:solidFill>
                  <a:srgbClr val="FF0000"/>
                </a:solidFill>
                <a:latin typeface="Tahoma" panose="020B0604030504040204" pitchFamily="34" charset="0"/>
                <a:ea typeface="Tahoma" panose="020B0604030504040204" pitchFamily="34" charset="0"/>
                <a:cs typeface="Tahoma" panose="020B0604030504040204" pitchFamily="34" charset="0"/>
              </a:rPr>
              <a:t>này</a:t>
            </a:r>
            <a:r>
              <a:rPr lang="en-US" alt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 do </a:t>
            </a:r>
            <a:r>
              <a:rPr lang="en-US" altLang="en-US" sz="2800" b="1" dirty="0" err="1">
                <a:solidFill>
                  <a:srgbClr val="FF0000"/>
                </a:solidFill>
                <a:latin typeface="Tahoma" panose="020B0604030504040204" pitchFamily="34" charset="0"/>
                <a:ea typeface="Tahoma" panose="020B0604030504040204" pitchFamily="34" charset="0"/>
                <a:cs typeface="Tahoma" panose="020B0604030504040204" pitchFamily="34" charset="0"/>
              </a:rPr>
              <a:t>thầy</a:t>
            </a:r>
            <a:r>
              <a:rPr lang="en-US" alt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altLang="en-US" sz="2800" b="1" dirty="0" err="1">
                <a:solidFill>
                  <a:srgbClr val="FF0000"/>
                </a:solidFill>
                <a:latin typeface="Tahoma" panose="020B0604030504040204" pitchFamily="34" charset="0"/>
                <a:ea typeface="Tahoma" panose="020B0604030504040204" pitchFamily="34" charset="0"/>
                <a:cs typeface="Tahoma" panose="020B0604030504040204" pitchFamily="34" charset="0"/>
              </a:rPr>
              <a:t>Biên</a:t>
            </a:r>
            <a:r>
              <a:rPr lang="en-US" alt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altLang="en-US" sz="2800" b="1" dirty="0" err="1">
                <a:solidFill>
                  <a:srgbClr val="FF0000"/>
                </a:solidFill>
                <a:latin typeface="Tahoma" panose="020B0604030504040204" pitchFamily="34" charset="0"/>
                <a:ea typeface="Tahoma" panose="020B0604030504040204" pitchFamily="34" charset="0"/>
                <a:cs typeface="Tahoma" panose="020B0604030504040204" pitchFamily="34" charset="0"/>
              </a:rPr>
              <a:t>chủ</a:t>
            </a:r>
            <a:r>
              <a:rPr lang="en-US" alt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altLang="en-US" sz="2800" b="1" dirty="0" err="1">
                <a:solidFill>
                  <a:srgbClr val="FF0000"/>
                </a:solidFill>
                <a:latin typeface="Tahoma" panose="020B0604030504040204" pitchFamily="34" charset="0"/>
                <a:ea typeface="Tahoma" panose="020B0604030504040204" pitchFamily="34" charset="0"/>
                <a:cs typeface="Tahoma" panose="020B0604030504040204" pitchFamily="34" charset="0"/>
              </a:rPr>
              <a:t>trì</a:t>
            </a:r>
            <a:r>
              <a:rPr lang="en-US" alt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altLang="en-US" sz="2800" b="1" dirty="0" err="1">
                <a:solidFill>
                  <a:srgbClr val="FF0000"/>
                </a:solidFill>
                <a:latin typeface="Tahoma" panose="020B0604030504040204" pitchFamily="34" charset="0"/>
                <a:ea typeface="Tahoma" panose="020B0604030504040204" pitchFamily="34" charset="0"/>
                <a:cs typeface="Tahoma" panose="020B0604030504040204" pitchFamily="34" charset="0"/>
              </a:rPr>
              <a:t>biên</a:t>
            </a:r>
            <a:r>
              <a:rPr lang="en-US" alt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altLang="en-US" sz="2800" b="1" dirty="0" err="1">
                <a:solidFill>
                  <a:srgbClr val="FF0000"/>
                </a:solidFill>
                <a:latin typeface="Tahoma" panose="020B0604030504040204" pitchFamily="34" charset="0"/>
                <a:ea typeface="Tahoma" panose="020B0604030504040204" pitchFamily="34" charset="0"/>
                <a:cs typeface="Tahoma" panose="020B0604030504040204" pitchFamily="34" charset="0"/>
              </a:rPr>
              <a:t>soạn</a:t>
            </a:r>
            <a:endParaRPr lang="en-US" altLang="en-US" sz="28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01499759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8284" cy="6858000"/>
          </a:xfrm>
          <a:prstGeom prst="rect">
            <a:avLst/>
          </a:prstGeom>
        </p:spPr>
      </p:pic>
      <p:sp>
        <p:nvSpPr>
          <p:cNvPr id="5" name="TextBox 4"/>
          <p:cNvSpPr txBox="1"/>
          <p:nvPr/>
        </p:nvSpPr>
        <p:spPr>
          <a:xfrm>
            <a:off x="3326472" y="3261164"/>
            <a:ext cx="5118931" cy="584775"/>
          </a:xfrm>
          <a:prstGeom prst="rect">
            <a:avLst/>
          </a:prstGeom>
          <a:noFill/>
        </p:spPr>
        <p:txBody>
          <a:bodyPr wrap="square" rtlCol="0">
            <a:spAutoFit/>
          </a:bodyPr>
          <a:lstStyle/>
          <a:p>
            <a:r>
              <a:rPr lang="en-US" sz="3200" b="1" dirty="0">
                <a:solidFill>
                  <a:srgbClr val="0000FF"/>
                </a:solidFill>
                <a:latin typeface="Arial" panose="020B0604020202020204" pitchFamily="34" charset="0"/>
                <a:ea typeface="Oswald"/>
                <a:cs typeface="Arial" panose="020B0604020202020204" pitchFamily="34" charset="0"/>
                <a:sym typeface="Oswald"/>
              </a:rPr>
              <a:t>TRÂN TRỌNG CẢM ƠN!</a:t>
            </a:r>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6422" t="3575" r="6752" b="11426"/>
          <a:stretch/>
        </p:blipFill>
        <p:spPr>
          <a:xfrm>
            <a:off x="2173576" y="2805344"/>
            <a:ext cx="1129352" cy="914399"/>
          </a:xfrm>
          <a:prstGeom prst="rect">
            <a:avLst/>
          </a:prstGeom>
        </p:spPr>
      </p:pic>
    </p:spTree>
    <p:extLst>
      <p:ext uri="{BB962C8B-B14F-4D97-AF65-F5344CB8AC3E}">
        <p14:creationId xmlns:p14="http://schemas.microsoft.com/office/powerpoint/2010/main" val="29548433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205665" cy="68580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1596" y="357585"/>
            <a:ext cx="2273924" cy="420082"/>
          </a:xfrm>
          <a:prstGeom prst="rect">
            <a:avLst/>
          </a:prstGeom>
        </p:spPr>
      </p:pic>
      <p:sp>
        <p:nvSpPr>
          <p:cNvPr id="19" name="Content Placeholder 2"/>
          <p:cNvSpPr txBox="1">
            <a:spLocks/>
          </p:cNvSpPr>
          <p:nvPr/>
        </p:nvSpPr>
        <p:spPr>
          <a:xfrm>
            <a:off x="1074546" y="2387091"/>
            <a:ext cx="9596501" cy="193366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fontAlgn="ctr">
              <a:lnSpc>
                <a:spcPct val="130000"/>
              </a:lnSpc>
              <a:spcBef>
                <a:spcPts val="600"/>
              </a:spcBef>
              <a:spcAft>
                <a:spcPts val="600"/>
              </a:spcAft>
              <a:defRPr/>
            </a:pPr>
            <a:r>
              <a:rPr lang="en-US" altLang="en-US" b="1" dirty="0">
                <a:latin typeface="Tahoma" panose="020B0604030504040204" pitchFamily="34" charset="0"/>
                <a:ea typeface="Tahoma" panose="020B0604030504040204" pitchFamily="34" charset="0"/>
                <a:cs typeface="Tahoma" panose="020B0604030504040204" pitchFamily="34" charset="0"/>
              </a:rPr>
              <a:t>- </a:t>
            </a:r>
            <a:r>
              <a:rPr lang="en-US" altLang="en-US" b="1" dirty="0" err="1">
                <a:latin typeface="Tahoma" panose="020B0604030504040204" pitchFamily="34" charset="0"/>
                <a:ea typeface="Tahoma" panose="020B0604030504040204" pitchFamily="34" charset="0"/>
                <a:cs typeface="Tahoma" panose="020B0604030504040204" pitchFamily="34" charset="0"/>
              </a:rPr>
              <a:t>Phù</a:t>
            </a:r>
            <a:r>
              <a:rPr lang="en-US" altLang="en-US" b="1" dirty="0">
                <a:latin typeface="Tahoma" panose="020B0604030504040204" pitchFamily="34" charset="0"/>
                <a:ea typeface="Tahoma" panose="020B0604030504040204" pitchFamily="34" charset="0"/>
                <a:cs typeface="Tahoma" panose="020B0604030504040204" pitchFamily="34" charset="0"/>
              </a:rPr>
              <a:t> </a:t>
            </a:r>
            <a:r>
              <a:rPr lang="en-US" altLang="en-US" b="1" dirty="0" err="1">
                <a:latin typeface="Tahoma" panose="020B0604030504040204" pitchFamily="34" charset="0"/>
                <a:ea typeface="Tahoma" panose="020B0604030504040204" pitchFamily="34" charset="0"/>
                <a:cs typeface="Tahoma" panose="020B0604030504040204" pitchFamily="34" charset="0"/>
              </a:rPr>
              <a:t>hợp</a:t>
            </a:r>
            <a:r>
              <a:rPr lang="en-US" altLang="en-US" b="1" dirty="0">
                <a:latin typeface="Tahoma" panose="020B0604030504040204" pitchFamily="34" charset="0"/>
                <a:ea typeface="Tahoma" panose="020B0604030504040204" pitchFamily="34" charset="0"/>
                <a:cs typeface="Tahoma" panose="020B0604030504040204" pitchFamily="34" charset="0"/>
              </a:rPr>
              <a:t> </a:t>
            </a:r>
            <a:r>
              <a:rPr lang="en-US" altLang="en-US" b="1" dirty="0" err="1">
                <a:latin typeface="Tahoma" panose="020B0604030504040204" pitchFamily="34" charset="0"/>
                <a:ea typeface="Tahoma" panose="020B0604030504040204" pitchFamily="34" charset="0"/>
                <a:cs typeface="Tahoma" panose="020B0604030504040204" pitchFamily="34" charset="0"/>
              </a:rPr>
              <a:t>với</a:t>
            </a:r>
            <a:r>
              <a:rPr lang="en-US" altLang="en-US" b="1" dirty="0">
                <a:latin typeface="Tahoma" panose="020B0604030504040204" pitchFamily="34" charset="0"/>
                <a:ea typeface="Tahoma" panose="020B0604030504040204" pitchFamily="34" charset="0"/>
                <a:cs typeface="Tahoma" panose="020B0604030504040204" pitchFamily="34" charset="0"/>
              </a:rPr>
              <a:t> </a:t>
            </a:r>
            <a:r>
              <a:rPr lang="en-US" altLang="en-US" b="1" dirty="0" err="1">
                <a:solidFill>
                  <a:srgbClr val="FF0000"/>
                </a:solidFill>
                <a:latin typeface="Tahoma" panose="020B0604030504040204" pitchFamily="34" charset="0"/>
                <a:ea typeface="Tahoma" panose="020B0604030504040204" pitchFamily="34" charset="0"/>
                <a:cs typeface="Tahoma" panose="020B0604030504040204" pitchFamily="34" charset="0"/>
              </a:rPr>
              <a:t>đặc</a:t>
            </a:r>
            <a:r>
              <a:rPr lang="en-US" altLang="en-US"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altLang="en-US" b="1" dirty="0" err="1">
                <a:solidFill>
                  <a:srgbClr val="FF0000"/>
                </a:solidFill>
                <a:latin typeface="Tahoma" panose="020B0604030504040204" pitchFamily="34" charset="0"/>
                <a:ea typeface="Tahoma" panose="020B0604030504040204" pitchFamily="34" charset="0"/>
                <a:cs typeface="Tahoma" panose="020B0604030504040204" pitchFamily="34" charset="0"/>
              </a:rPr>
              <a:t>điểm</a:t>
            </a:r>
            <a:r>
              <a:rPr lang="en-US" altLang="en-US"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altLang="en-US" b="1" dirty="0" err="1">
                <a:solidFill>
                  <a:srgbClr val="FF0000"/>
                </a:solidFill>
                <a:latin typeface="Tahoma" panose="020B0604030504040204" pitchFamily="34" charset="0"/>
                <a:ea typeface="Tahoma" panose="020B0604030504040204" pitchFamily="34" charset="0"/>
                <a:cs typeface="Tahoma" panose="020B0604030504040204" pitchFamily="34" charset="0"/>
              </a:rPr>
              <a:t>tâm</a:t>
            </a:r>
            <a:r>
              <a:rPr lang="en-US" altLang="en-US"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altLang="en-US" b="1" dirty="0" err="1">
                <a:solidFill>
                  <a:srgbClr val="FF0000"/>
                </a:solidFill>
                <a:latin typeface="Tahoma" panose="020B0604030504040204" pitchFamily="34" charset="0"/>
                <a:ea typeface="Tahoma" panose="020B0604030504040204" pitchFamily="34" charset="0"/>
                <a:cs typeface="Tahoma" panose="020B0604030504040204" pitchFamily="34" charset="0"/>
              </a:rPr>
              <a:t>sinh</a:t>
            </a:r>
            <a:r>
              <a:rPr lang="en-US" altLang="en-US"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altLang="en-US" b="1" dirty="0" err="1">
                <a:solidFill>
                  <a:srgbClr val="FF0000"/>
                </a:solidFill>
                <a:latin typeface="Tahoma" panose="020B0604030504040204" pitchFamily="34" charset="0"/>
                <a:ea typeface="Tahoma" panose="020B0604030504040204" pitchFamily="34" charset="0"/>
                <a:cs typeface="Tahoma" panose="020B0604030504040204" pitchFamily="34" charset="0"/>
              </a:rPr>
              <a:t>lí</a:t>
            </a:r>
            <a:r>
              <a:rPr lang="en-US" altLang="en-US"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altLang="en-US" b="1" dirty="0" err="1">
                <a:latin typeface="Tahoma" panose="020B0604030504040204" pitchFamily="34" charset="0"/>
                <a:ea typeface="Tahoma" panose="020B0604030504040204" pitchFamily="34" charset="0"/>
                <a:cs typeface="Tahoma" panose="020B0604030504040204" pitchFamily="34" charset="0"/>
              </a:rPr>
              <a:t>và</a:t>
            </a:r>
            <a:r>
              <a:rPr lang="en-US" altLang="en-US" b="1" dirty="0">
                <a:latin typeface="Tahoma" panose="020B0604030504040204" pitchFamily="34" charset="0"/>
                <a:ea typeface="Tahoma" panose="020B0604030504040204" pitchFamily="34" charset="0"/>
                <a:cs typeface="Tahoma" panose="020B0604030504040204" pitchFamily="34" charset="0"/>
              </a:rPr>
              <a:t> </a:t>
            </a:r>
            <a:r>
              <a:rPr lang="en-US" altLang="en-US" b="1" dirty="0" err="1">
                <a:solidFill>
                  <a:srgbClr val="FF0000"/>
                </a:solidFill>
                <a:latin typeface="Tahoma" panose="020B0604030504040204" pitchFamily="34" charset="0"/>
                <a:ea typeface="Tahoma" panose="020B0604030504040204" pitchFamily="34" charset="0"/>
                <a:cs typeface="Tahoma" panose="020B0604030504040204" pitchFamily="34" charset="0"/>
              </a:rPr>
              <a:t>trải</a:t>
            </a:r>
            <a:r>
              <a:rPr lang="en-US" altLang="en-US"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altLang="en-US" b="1" dirty="0" err="1">
                <a:solidFill>
                  <a:srgbClr val="FF0000"/>
                </a:solidFill>
                <a:latin typeface="Tahoma" panose="020B0604030504040204" pitchFamily="34" charset="0"/>
                <a:ea typeface="Tahoma" panose="020B0604030504040204" pitchFamily="34" charset="0"/>
                <a:cs typeface="Tahoma" panose="020B0604030504040204" pitchFamily="34" charset="0"/>
              </a:rPr>
              <a:t>nghiệm</a:t>
            </a:r>
            <a:r>
              <a:rPr lang="en-US" altLang="en-US" b="1" dirty="0">
                <a:latin typeface="Tahoma" panose="020B0604030504040204" pitchFamily="34" charset="0"/>
                <a:ea typeface="Tahoma" panose="020B0604030504040204" pitchFamily="34" charset="0"/>
                <a:cs typeface="Tahoma" panose="020B0604030504040204" pitchFamily="34" charset="0"/>
              </a:rPr>
              <a:t> </a:t>
            </a:r>
            <a:r>
              <a:rPr lang="en-US" altLang="en-US" b="1" dirty="0" err="1">
                <a:latin typeface="Tahoma" panose="020B0604030504040204" pitchFamily="34" charset="0"/>
                <a:ea typeface="Tahoma" panose="020B0604030504040204" pitchFamily="34" charset="0"/>
                <a:cs typeface="Tahoma" panose="020B0604030504040204" pitchFamily="34" charset="0"/>
              </a:rPr>
              <a:t>của</a:t>
            </a:r>
            <a:r>
              <a:rPr lang="en-US" altLang="en-US" b="1" dirty="0">
                <a:latin typeface="Tahoma" panose="020B0604030504040204" pitchFamily="34" charset="0"/>
                <a:ea typeface="Tahoma" panose="020B0604030504040204" pitchFamily="34" charset="0"/>
                <a:cs typeface="Tahoma" panose="020B0604030504040204" pitchFamily="34" charset="0"/>
              </a:rPr>
              <a:t> HS.</a:t>
            </a:r>
          </a:p>
          <a:p>
            <a:pPr algn="just" fontAlgn="ctr">
              <a:lnSpc>
                <a:spcPct val="130000"/>
              </a:lnSpc>
              <a:spcBef>
                <a:spcPts val="600"/>
              </a:spcBef>
              <a:spcAft>
                <a:spcPts val="600"/>
              </a:spcAft>
              <a:defRPr/>
            </a:pPr>
            <a:r>
              <a:rPr lang="en-US" altLang="en-US" b="1" dirty="0">
                <a:latin typeface="Tahoma" panose="020B0604030504040204" pitchFamily="34" charset="0"/>
                <a:ea typeface="Tahoma" panose="020B0604030504040204" pitchFamily="34" charset="0"/>
                <a:cs typeface="Tahoma" panose="020B0604030504040204" pitchFamily="34" charset="0"/>
              </a:rPr>
              <a:t>- </a:t>
            </a:r>
            <a:r>
              <a:rPr lang="en-US" altLang="en-US" b="1" dirty="0" err="1">
                <a:latin typeface="Tahoma" panose="020B0604030504040204" pitchFamily="34" charset="0"/>
                <a:ea typeface="Tahoma" panose="020B0604030504040204" pitchFamily="34" charset="0"/>
                <a:cs typeface="Tahoma" panose="020B0604030504040204" pitchFamily="34" charset="0"/>
              </a:rPr>
              <a:t>Phản</a:t>
            </a:r>
            <a:r>
              <a:rPr lang="en-US" altLang="en-US" b="1" dirty="0">
                <a:latin typeface="Tahoma" panose="020B0604030504040204" pitchFamily="34" charset="0"/>
                <a:ea typeface="Tahoma" panose="020B0604030504040204" pitchFamily="34" charset="0"/>
                <a:cs typeface="Tahoma" panose="020B0604030504040204" pitchFamily="34" charset="0"/>
              </a:rPr>
              <a:t> </a:t>
            </a:r>
            <a:r>
              <a:rPr lang="en-US" altLang="en-US" b="1" dirty="0" err="1">
                <a:latin typeface="Tahoma" panose="020B0604030504040204" pitchFamily="34" charset="0"/>
                <a:ea typeface="Tahoma" panose="020B0604030504040204" pitchFamily="34" charset="0"/>
                <a:cs typeface="Tahoma" panose="020B0604030504040204" pitchFamily="34" charset="0"/>
              </a:rPr>
              <a:t>ánh</a:t>
            </a:r>
            <a:r>
              <a:rPr lang="en-US" altLang="en-US" b="1" dirty="0">
                <a:latin typeface="Tahoma" panose="020B0604030504040204" pitchFamily="34" charset="0"/>
                <a:ea typeface="Tahoma" panose="020B0604030504040204" pitchFamily="34" charset="0"/>
                <a:cs typeface="Tahoma" panose="020B0604030504040204" pitchFamily="34" charset="0"/>
              </a:rPr>
              <a:t> </a:t>
            </a:r>
            <a:r>
              <a:rPr lang="en-US" altLang="en-US" b="1" dirty="0" err="1">
                <a:latin typeface="Tahoma" panose="020B0604030504040204" pitchFamily="34" charset="0"/>
                <a:ea typeface="Tahoma" panose="020B0604030504040204" pitchFamily="34" charset="0"/>
                <a:cs typeface="Tahoma" panose="020B0604030504040204" pitchFamily="34" charset="0"/>
              </a:rPr>
              <a:t>những</a:t>
            </a:r>
            <a:r>
              <a:rPr lang="en-US" altLang="en-US" b="1" dirty="0">
                <a:latin typeface="Tahoma" panose="020B0604030504040204" pitchFamily="34" charset="0"/>
                <a:ea typeface="Tahoma" panose="020B0604030504040204" pitchFamily="34" charset="0"/>
                <a:cs typeface="Tahoma" panose="020B0604030504040204" pitchFamily="34" charset="0"/>
              </a:rPr>
              <a:t> </a:t>
            </a:r>
            <a:r>
              <a:rPr lang="en-US" altLang="en-US" b="1" dirty="0" err="1">
                <a:solidFill>
                  <a:srgbClr val="FF0000"/>
                </a:solidFill>
                <a:latin typeface="Tahoma" panose="020B0604030504040204" pitchFamily="34" charset="0"/>
                <a:ea typeface="Tahoma" panose="020B0604030504040204" pitchFamily="34" charset="0"/>
                <a:cs typeface="Tahoma" panose="020B0604030504040204" pitchFamily="34" charset="0"/>
              </a:rPr>
              <a:t>vấn</a:t>
            </a:r>
            <a:r>
              <a:rPr lang="en-US" altLang="en-US"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altLang="en-US" b="1" dirty="0" err="1">
                <a:solidFill>
                  <a:srgbClr val="FF0000"/>
                </a:solidFill>
                <a:latin typeface="Tahoma" panose="020B0604030504040204" pitchFamily="34" charset="0"/>
                <a:ea typeface="Tahoma" panose="020B0604030504040204" pitchFamily="34" charset="0"/>
                <a:cs typeface="Tahoma" panose="020B0604030504040204" pitchFamily="34" charset="0"/>
              </a:rPr>
              <a:t>đề</a:t>
            </a:r>
            <a:r>
              <a:rPr lang="en-US" altLang="en-US"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altLang="en-US" b="1" dirty="0" err="1">
                <a:latin typeface="Tahoma" panose="020B0604030504040204" pitchFamily="34" charset="0"/>
                <a:ea typeface="Tahoma" panose="020B0604030504040204" pitchFamily="34" charset="0"/>
                <a:cs typeface="Tahoma" panose="020B0604030504040204" pitchFamily="34" charset="0"/>
              </a:rPr>
              <a:t>của</a:t>
            </a:r>
            <a:r>
              <a:rPr lang="en-US" altLang="en-US" b="1" dirty="0">
                <a:latin typeface="Tahoma" panose="020B0604030504040204" pitchFamily="34" charset="0"/>
                <a:ea typeface="Tahoma" panose="020B0604030504040204" pitchFamily="34" charset="0"/>
                <a:cs typeface="Tahoma" panose="020B0604030504040204" pitchFamily="34" charset="0"/>
              </a:rPr>
              <a:t> </a:t>
            </a:r>
            <a:r>
              <a:rPr lang="en-US" altLang="en-US" b="1" dirty="0" err="1">
                <a:latin typeface="Tahoma" panose="020B0604030504040204" pitchFamily="34" charset="0"/>
                <a:ea typeface="Tahoma" panose="020B0604030504040204" pitchFamily="34" charset="0"/>
                <a:cs typeface="Tahoma" panose="020B0604030504040204" pitchFamily="34" charset="0"/>
              </a:rPr>
              <a:t>cuộc</a:t>
            </a:r>
            <a:r>
              <a:rPr lang="en-US" altLang="en-US" b="1" dirty="0">
                <a:latin typeface="Tahoma" panose="020B0604030504040204" pitchFamily="34" charset="0"/>
                <a:ea typeface="Tahoma" panose="020B0604030504040204" pitchFamily="34" charset="0"/>
                <a:cs typeface="Tahoma" panose="020B0604030504040204" pitchFamily="34" charset="0"/>
              </a:rPr>
              <a:t> </a:t>
            </a:r>
            <a:r>
              <a:rPr lang="en-US" altLang="en-US" b="1" dirty="0" err="1">
                <a:latin typeface="Tahoma" panose="020B0604030504040204" pitchFamily="34" charset="0"/>
                <a:ea typeface="Tahoma" panose="020B0604030504040204" pitchFamily="34" charset="0"/>
                <a:cs typeface="Tahoma" panose="020B0604030504040204" pitchFamily="34" charset="0"/>
              </a:rPr>
              <a:t>sống</a:t>
            </a:r>
            <a:r>
              <a:rPr lang="en-US" altLang="en-US" b="1" dirty="0">
                <a:latin typeface="Tahoma" panose="020B0604030504040204" pitchFamily="34" charset="0"/>
                <a:ea typeface="Tahoma" panose="020B0604030504040204" pitchFamily="34" charset="0"/>
                <a:cs typeface="Tahoma" panose="020B0604030504040204" pitchFamily="34" charset="0"/>
              </a:rPr>
              <a:t>.</a:t>
            </a:r>
          </a:p>
          <a:p>
            <a:pPr algn="just" fontAlgn="ctr">
              <a:lnSpc>
                <a:spcPct val="130000"/>
              </a:lnSpc>
              <a:spcBef>
                <a:spcPts val="600"/>
              </a:spcBef>
              <a:spcAft>
                <a:spcPts val="600"/>
              </a:spcAft>
              <a:defRPr/>
            </a:pPr>
            <a:r>
              <a:rPr lang="en-US" altLang="en-US" b="1" dirty="0">
                <a:latin typeface="Tahoma" panose="020B0604030504040204" pitchFamily="34" charset="0"/>
                <a:ea typeface="Tahoma" panose="020B0604030504040204" pitchFamily="34" charset="0"/>
                <a:cs typeface="Tahoma" panose="020B0604030504040204" pitchFamily="34" charset="0"/>
              </a:rPr>
              <a:t>- </a:t>
            </a:r>
            <a:r>
              <a:rPr lang="en-US" altLang="en-US" b="1" dirty="0" err="1">
                <a:latin typeface="Tahoma" panose="020B0604030504040204" pitchFamily="34" charset="0"/>
                <a:ea typeface="Tahoma" panose="020B0604030504040204" pitchFamily="34" charset="0"/>
                <a:cs typeface="Tahoma" panose="020B0604030504040204" pitchFamily="34" charset="0"/>
              </a:rPr>
              <a:t>Vận</a:t>
            </a:r>
            <a:r>
              <a:rPr lang="en-US" altLang="en-US" b="1" dirty="0">
                <a:latin typeface="Tahoma" panose="020B0604030504040204" pitchFamily="34" charset="0"/>
                <a:ea typeface="Tahoma" panose="020B0604030504040204" pitchFamily="34" charset="0"/>
                <a:cs typeface="Tahoma" panose="020B0604030504040204" pitchFamily="34" charset="0"/>
              </a:rPr>
              <a:t> </a:t>
            </a:r>
            <a:r>
              <a:rPr lang="en-US" altLang="en-US" b="1" dirty="0" err="1">
                <a:latin typeface="Tahoma" panose="020B0604030504040204" pitchFamily="34" charset="0"/>
                <a:ea typeface="Tahoma" panose="020B0604030504040204" pitchFamily="34" charset="0"/>
                <a:cs typeface="Tahoma" panose="020B0604030504040204" pitchFamily="34" charset="0"/>
              </a:rPr>
              <a:t>dụng</a:t>
            </a:r>
            <a:r>
              <a:rPr lang="en-US" altLang="en-US" b="1" dirty="0">
                <a:latin typeface="Tahoma" panose="020B0604030504040204" pitchFamily="34" charset="0"/>
                <a:ea typeface="Tahoma" panose="020B0604030504040204" pitchFamily="34" charset="0"/>
                <a:cs typeface="Tahoma" panose="020B0604030504040204" pitchFamily="34" charset="0"/>
              </a:rPr>
              <a:t> </a:t>
            </a:r>
            <a:r>
              <a:rPr lang="en-US" altLang="en-US" b="1" dirty="0" err="1">
                <a:solidFill>
                  <a:srgbClr val="FF0000"/>
                </a:solidFill>
                <a:latin typeface="Tahoma" panose="020B0604030504040204" pitchFamily="34" charset="0"/>
                <a:ea typeface="Tahoma" panose="020B0604030504040204" pitchFamily="34" charset="0"/>
                <a:cs typeface="Tahoma" panose="020B0604030504040204" pitchFamily="34" charset="0"/>
              </a:rPr>
              <a:t>giải</a:t>
            </a:r>
            <a:r>
              <a:rPr lang="en-US" altLang="en-US"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altLang="en-US" b="1" dirty="0" err="1">
                <a:solidFill>
                  <a:srgbClr val="FF0000"/>
                </a:solidFill>
                <a:latin typeface="Tahoma" panose="020B0604030504040204" pitchFamily="34" charset="0"/>
                <a:ea typeface="Tahoma" panose="020B0604030504040204" pitchFamily="34" charset="0"/>
                <a:cs typeface="Tahoma" panose="020B0604030504040204" pitchFamily="34" charset="0"/>
              </a:rPr>
              <a:t>quyết</a:t>
            </a:r>
            <a:r>
              <a:rPr lang="en-US" altLang="en-US"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altLang="en-US" b="1" dirty="0" err="1">
                <a:solidFill>
                  <a:srgbClr val="FF0000"/>
                </a:solidFill>
                <a:latin typeface="Tahoma" panose="020B0604030504040204" pitchFamily="34" charset="0"/>
                <a:ea typeface="Tahoma" panose="020B0604030504040204" pitchFamily="34" charset="0"/>
                <a:cs typeface="Tahoma" panose="020B0604030504040204" pitchFamily="34" charset="0"/>
              </a:rPr>
              <a:t>những</a:t>
            </a:r>
            <a:r>
              <a:rPr lang="en-US" altLang="en-US"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altLang="en-US" b="1" dirty="0" err="1">
                <a:solidFill>
                  <a:srgbClr val="FF0000"/>
                </a:solidFill>
                <a:latin typeface="Tahoma" panose="020B0604030504040204" pitchFamily="34" charset="0"/>
                <a:ea typeface="Tahoma" panose="020B0604030504040204" pitchFamily="34" charset="0"/>
                <a:cs typeface="Tahoma" panose="020B0604030504040204" pitchFamily="34" charset="0"/>
              </a:rPr>
              <a:t>vấn</a:t>
            </a:r>
            <a:r>
              <a:rPr lang="en-US" altLang="en-US"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altLang="en-US" b="1" dirty="0" err="1">
                <a:solidFill>
                  <a:srgbClr val="FF0000"/>
                </a:solidFill>
                <a:latin typeface="Tahoma" panose="020B0604030504040204" pitchFamily="34" charset="0"/>
                <a:ea typeface="Tahoma" panose="020B0604030504040204" pitchFamily="34" charset="0"/>
                <a:cs typeface="Tahoma" panose="020B0604030504040204" pitchFamily="34" charset="0"/>
              </a:rPr>
              <a:t>đề</a:t>
            </a:r>
            <a:r>
              <a:rPr lang="en-US" altLang="en-US"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altLang="en-US" b="1" dirty="0" err="1">
                <a:latin typeface="Tahoma" panose="020B0604030504040204" pitchFamily="34" charset="0"/>
                <a:ea typeface="Tahoma" panose="020B0604030504040204" pitchFamily="34" charset="0"/>
                <a:cs typeface="Tahoma" panose="020B0604030504040204" pitchFamily="34" charset="0"/>
              </a:rPr>
              <a:t>của</a:t>
            </a:r>
            <a:r>
              <a:rPr lang="en-US" altLang="en-US" b="1" dirty="0">
                <a:latin typeface="Tahoma" panose="020B0604030504040204" pitchFamily="34" charset="0"/>
                <a:ea typeface="Tahoma" panose="020B0604030504040204" pitchFamily="34" charset="0"/>
                <a:cs typeface="Tahoma" panose="020B0604030504040204" pitchFamily="34" charset="0"/>
              </a:rPr>
              <a:t> </a:t>
            </a:r>
            <a:r>
              <a:rPr lang="en-US" altLang="en-US" b="1" dirty="0" err="1">
                <a:latin typeface="Tahoma" panose="020B0604030504040204" pitchFamily="34" charset="0"/>
                <a:ea typeface="Tahoma" panose="020B0604030504040204" pitchFamily="34" charset="0"/>
                <a:cs typeface="Tahoma" panose="020B0604030504040204" pitchFamily="34" charset="0"/>
              </a:rPr>
              <a:t>cuộc</a:t>
            </a:r>
            <a:r>
              <a:rPr lang="en-US" altLang="en-US" b="1" dirty="0">
                <a:latin typeface="Tahoma" panose="020B0604030504040204" pitchFamily="34" charset="0"/>
                <a:ea typeface="Tahoma" panose="020B0604030504040204" pitchFamily="34" charset="0"/>
                <a:cs typeface="Tahoma" panose="020B0604030504040204" pitchFamily="34" charset="0"/>
              </a:rPr>
              <a:t> </a:t>
            </a:r>
            <a:r>
              <a:rPr lang="en-US" altLang="en-US" b="1" dirty="0" err="1">
                <a:latin typeface="Tahoma" panose="020B0604030504040204" pitchFamily="34" charset="0"/>
                <a:ea typeface="Tahoma" panose="020B0604030504040204" pitchFamily="34" charset="0"/>
                <a:cs typeface="Tahoma" panose="020B0604030504040204" pitchFamily="34" charset="0"/>
              </a:rPr>
              <a:t>sống</a:t>
            </a:r>
            <a:r>
              <a:rPr lang="en-US" altLang="en-US" b="1" dirty="0">
                <a:latin typeface="Tahoma" panose="020B0604030504040204" pitchFamily="34" charset="0"/>
                <a:ea typeface="Tahoma" panose="020B0604030504040204" pitchFamily="34" charset="0"/>
                <a:cs typeface="Tahoma" panose="020B0604030504040204" pitchFamily="34" charset="0"/>
              </a:rPr>
              <a:t>.</a:t>
            </a:r>
          </a:p>
        </p:txBody>
      </p:sp>
      <p:sp>
        <p:nvSpPr>
          <p:cNvPr id="23" name="Rectangle 22"/>
          <p:cNvSpPr/>
          <p:nvPr/>
        </p:nvSpPr>
        <p:spPr>
          <a:xfrm>
            <a:off x="931612" y="961537"/>
            <a:ext cx="5065810" cy="523220"/>
          </a:xfrm>
          <a:prstGeom prst="rect">
            <a:avLst/>
          </a:prstGeom>
        </p:spPr>
        <p:txBody>
          <a:bodyPr wrap="none">
            <a:spAutoFit/>
          </a:bodyPr>
          <a:lstStyle/>
          <a:p>
            <a:pPr>
              <a:defRPr/>
            </a:pPr>
            <a:r>
              <a:rPr lang="en-US" altLang="en-US" sz="2800" b="1" dirty="0">
                <a:solidFill>
                  <a:srgbClr val="00B050"/>
                </a:solidFill>
                <a:latin typeface="Tahoma" panose="020B0604030504040204" pitchFamily="34" charset="0"/>
                <a:ea typeface="Tahoma" panose="020B0604030504040204" pitchFamily="34" charset="0"/>
                <a:cs typeface="Tahoma" panose="020B0604030504040204" pitchFamily="34" charset="0"/>
              </a:rPr>
              <a:t>I</a:t>
            </a:r>
            <a:r>
              <a:rPr lang="vi-VN" altLang="en-US" sz="2800" b="1" dirty="0">
                <a:solidFill>
                  <a:srgbClr val="00B050"/>
                </a:solidFill>
                <a:latin typeface="Tahoma" panose="020B0604030504040204" pitchFamily="34" charset="0"/>
                <a:ea typeface="Tahoma" panose="020B0604030504040204" pitchFamily="34" charset="0"/>
                <a:cs typeface="Tahoma" panose="020B0604030504040204" pitchFamily="34" charset="0"/>
              </a:rPr>
              <a:t>I</a:t>
            </a:r>
            <a:r>
              <a:rPr lang="en-US" altLang="en-US" sz="2800" b="1" dirty="0">
                <a:solidFill>
                  <a:srgbClr val="00B050"/>
                </a:solidFill>
                <a:latin typeface="Tahoma" panose="020B0604030504040204" pitchFamily="34" charset="0"/>
                <a:ea typeface="Tahoma" panose="020B0604030504040204" pitchFamily="34" charset="0"/>
                <a:cs typeface="Tahoma" panose="020B0604030504040204" pitchFamily="34" charset="0"/>
              </a:rPr>
              <a:t>. QUAN ĐIỂM BIÊN SOẠN</a:t>
            </a:r>
          </a:p>
        </p:txBody>
      </p:sp>
      <p:grpSp>
        <p:nvGrpSpPr>
          <p:cNvPr id="2" name="Group 1"/>
          <p:cNvGrpSpPr/>
          <p:nvPr/>
        </p:nvGrpSpPr>
        <p:grpSpPr>
          <a:xfrm>
            <a:off x="880219" y="1686576"/>
            <a:ext cx="7994650" cy="455126"/>
            <a:chOff x="880219" y="1686576"/>
            <a:chExt cx="7994650" cy="455126"/>
          </a:xfrm>
        </p:grpSpPr>
        <p:sp>
          <p:nvSpPr>
            <p:cNvPr id="22" name="Content Placeholder 2"/>
            <p:cNvSpPr txBox="1">
              <a:spLocks/>
            </p:cNvSpPr>
            <p:nvPr/>
          </p:nvSpPr>
          <p:spPr>
            <a:xfrm>
              <a:off x="880219" y="1686576"/>
              <a:ext cx="7994650" cy="45512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09600" indent="-609600" algn="just" fontAlgn="ctr">
                <a:lnSpc>
                  <a:spcPct val="100000"/>
                </a:lnSpc>
                <a:spcBef>
                  <a:spcPts val="0"/>
                </a:spcBef>
                <a:buNone/>
                <a:defRPr/>
              </a:pPr>
              <a:r>
                <a:rPr lang="en-US" altLang="en-US" sz="2200" b="1" dirty="0">
                  <a:solidFill>
                    <a:srgbClr val="0000FF"/>
                  </a:solidFill>
                  <a:latin typeface="Arial" pitchFamily="34" charset="0"/>
                  <a:cs typeface="Arial" pitchFamily="34" charset="0"/>
                </a:rPr>
                <a:t> </a:t>
              </a:r>
              <a:r>
                <a:rPr lang="en-US" altLang="en-US" sz="2400" b="1" dirty="0">
                  <a:solidFill>
                    <a:srgbClr val="0000FF"/>
                  </a:solidFill>
                  <a:latin typeface="Arial" pitchFamily="34" charset="0"/>
                  <a:cs typeface="Arial" pitchFamily="34" charset="0"/>
                </a:rPr>
                <a:t>      </a:t>
              </a:r>
              <a:r>
                <a:rPr lang="en-US" altLang="en-US" sz="2400" b="1" dirty="0" err="1">
                  <a:solidFill>
                    <a:srgbClr val="0000FF"/>
                  </a:solidFill>
                  <a:latin typeface="Tahoma" panose="020B0604030504040204" pitchFamily="34" charset="0"/>
                  <a:ea typeface="Tahoma" panose="020B0604030504040204" pitchFamily="34" charset="0"/>
                  <a:cs typeface="Tahoma" panose="020B0604030504040204" pitchFamily="34" charset="0"/>
                </a:rPr>
                <a:t>Kiến</a:t>
              </a:r>
              <a:r>
                <a:rPr lang="en-US" altLang="en-US" sz="2400" b="1" dirty="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rgbClr val="0000FF"/>
                  </a:solidFill>
                  <a:latin typeface="Tahoma" panose="020B0604030504040204" pitchFamily="34" charset="0"/>
                  <a:ea typeface="Tahoma" panose="020B0604030504040204" pitchFamily="34" charset="0"/>
                  <a:cs typeface="Tahoma" panose="020B0604030504040204" pitchFamily="34" charset="0"/>
                </a:rPr>
                <a:t>thức</a:t>
              </a:r>
              <a:r>
                <a:rPr lang="en-US" altLang="en-US" sz="2400" b="1" dirty="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rgbClr val="0000FF"/>
                  </a:solidFill>
                  <a:latin typeface="Tahoma" panose="020B0604030504040204" pitchFamily="34" charset="0"/>
                  <a:ea typeface="Tahoma" panose="020B0604030504040204" pitchFamily="34" charset="0"/>
                  <a:cs typeface="Tahoma" panose="020B0604030504040204" pitchFamily="34" charset="0"/>
                </a:rPr>
                <a:t>được</a:t>
              </a:r>
              <a:r>
                <a:rPr lang="en-US" altLang="en-US" sz="2400" b="1" dirty="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rgbClr val="0000FF"/>
                  </a:solidFill>
                  <a:latin typeface="Tahoma" panose="020B0604030504040204" pitchFamily="34" charset="0"/>
                  <a:ea typeface="Tahoma" panose="020B0604030504040204" pitchFamily="34" charset="0"/>
                  <a:cs typeface="Tahoma" panose="020B0604030504040204" pitchFamily="34" charset="0"/>
                </a:rPr>
                <a:t>lựa</a:t>
              </a:r>
              <a:r>
                <a:rPr lang="en-US" altLang="en-US" sz="2400" b="1" dirty="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rgbClr val="0000FF"/>
                  </a:solidFill>
                  <a:latin typeface="Tahoma" panose="020B0604030504040204" pitchFamily="34" charset="0"/>
                  <a:ea typeface="Tahoma" panose="020B0604030504040204" pitchFamily="34" charset="0"/>
                  <a:cs typeface="Tahoma" panose="020B0604030504040204" pitchFamily="34" charset="0"/>
                </a:rPr>
                <a:t>chọn</a:t>
              </a:r>
              <a:r>
                <a:rPr lang="en-US" altLang="en-US" sz="2400" b="1" dirty="0">
                  <a:solidFill>
                    <a:srgbClr val="0000FF"/>
                  </a:solidFill>
                  <a:latin typeface="Tahoma" panose="020B0604030504040204" pitchFamily="34" charset="0"/>
                  <a:ea typeface="Tahoma" panose="020B0604030504040204" pitchFamily="34" charset="0"/>
                  <a:cs typeface="Tahoma" panose="020B0604030504040204" pitchFamily="34" charset="0"/>
                </a:rPr>
                <a:t>:</a:t>
              </a:r>
            </a:p>
          </p:txBody>
        </p:sp>
        <p:sp>
          <p:nvSpPr>
            <p:cNvPr id="8" name="Snip Diagonal Corner Rectangle 7"/>
            <p:cNvSpPr/>
            <p:nvPr/>
          </p:nvSpPr>
          <p:spPr>
            <a:xfrm>
              <a:off x="1043188" y="1751462"/>
              <a:ext cx="420624" cy="329184"/>
            </a:xfrm>
            <a:prstGeom prst="snip2Diag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Tahoma" panose="020B0604030504040204" pitchFamily="34" charset="0"/>
                  <a:ea typeface="Tahoma" panose="020B0604030504040204" pitchFamily="34" charset="0"/>
                  <a:cs typeface="Tahoma" panose="020B0604030504040204" pitchFamily="34" charset="0"/>
                </a:rPr>
                <a:t>3</a:t>
              </a:r>
            </a:p>
          </p:txBody>
        </p:sp>
      </p:grpSp>
      <p:pic>
        <p:nvPicPr>
          <p:cNvPr id="3" name="Picture 2">
            <a:extLst>
              <a:ext uri="{FF2B5EF4-FFF2-40B4-BE49-F238E27FC236}">
                <a16:creationId xmlns:a16="http://schemas.microsoft.com/office/drawing/2014/main" id="{CD5299AF-1E69-A02E-2023-C14D3B97C3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53692" y="229027"/>
            <a:ext cx="1326712" cy="1097280"/>
          </a:xfrm>
          <a:prstGeom prst="rect">
            <a:avLst/>
          </a:prstGeom>
        </p:spPr>
      </p:pic>
    </p:spTree>
    <p:extLst>
      <p:ext uri="{BB962C8B-B14F-4D97-AF65-F5344CB8AC3E}">
        <p14:creationId xmlns:p14="http://schemas.microsoft.com/office/powerpoint/2010/main" val="3486493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barn(inVertical)">
                                      <p:cBhvr>
                                        <p:cTn id="7" dur="500"/>
                                        <p:tgtEl>
                                          <p:spTgt spid="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xEl>
                                              <p:pRg st="1" end="1"/>
                                            </p:txEl>
                                          </p:spTgt>
                                        </p:tgtEl>
                                        <p:attrNameLst>
                                          <p:attrName>style.visibility</p:attrName>
                                        </p:attrNameLst>
                                      </p:cBhvr>
                                      <p:to>
                                        <p:strVal val="visible"/>
                                      </p:to>
                                    </p:set>
                                    <p:animEffect transition="in" filter="barn(inVertical)">
                                      <p:cBhvr>
                                        <p:cTn id="12" dur="500"/>
                                        <p:tgtEl>
                                          <p:spTgt spid="1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9">
                                            <p:txEl>
                                              <p:pRg st="2" end="2"/>
                                            </p:txEl>
                                          </p:spTgt>
                                        </p:tgtEl>
                                        <p:attrNameLst>
                                          <p:attrName>style.visibility</p:attrName>
                                        </p:attrNameLst>
                                      </p:cBhvr>
                                      <p:to>
                                        <p:strVal val="visible"/>
                                      </p:to>
                                    </p:set>
                                    <p:animEffect transition="in" filter="barn(inVertical)">
                                      <p:cBhvr>
                                        <p:cTn id="17" dur="500"/>
                                        <p:tgtEl>
                                          <p:spTgt spid="1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68492" y="186669"/>
            <a:ext cx="898668" cy="761914"/>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69709" y="186669"/>
            <a:ext cx="921223" cy="761914"/>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76911"/>
            <a:ext cx="12205665" cy="6858000"/>
          </a:xfrm>
          <a:prstGeom prst="rect">
            <a:avLst/>
          </a:prstGeom>
        </p:spPr>
      </p:pic>
      <p:sp>
        <p:nvSpPr>
          <p:cNvPr id="14" name="TextBox 13"/>
          <p:cNvSpPr txBox="1"/>
          <p:nvPr/>
        </p:nvSpPr>
        <p:spPr>
          <a:xfrm>
            <a:off x="1056544" y="2375763"/>
            <a:ext cx="10730072" cy="572464"/>
          </a:xfrm>
          <a:prstGeom prst="rect">
            <a:avLst/>
          </a:prstGeom>
          <a:noFill/>
        </p:spPr>
        <p:txBody>
          <a:bodyPr wrap="square" rtlCol="0">
            <a:spAutoFit/>
          </a:bodyPr>
          <a:lstStyle/>
          <a:p>
            <a:pPr fontAlgn="ctr">
              <a:lnSpc>
                <a:spcPct val="130000"/>
              </a:lnSpc>
            </a:pPr>
            <a:r>
              <a:rPr lang="en-US" altLang="en-US" sz="2400" b="1" dirty="0">
                <a:latin typeface="Tahoma" panose="020B0604030504040204" pitchFamily="34" charset="0"/>
                <a:ea typeface="Tahoma" panose="020B0604030504040204" pitchFamily="34" charset="0"/>
                <a:cs typeface="Tahoma" panose="020B0604030504040204" pitchFamily="34" charset="0"/>
              </a:rPr>
              <a:t>- </a:t>
            </a:r>
            <a:r>
              <a:rPr lang="en-US" altLang="en-US" sz="2400" b="1" dirty="0" err="1">
                <a:latin typeface="Tahoma" panose="020B0604030504040204" pitchFamily="34" charset="0"/>
                <a:ea typeface="Tahoma" panose="020B0604030504040204" pitchFamily="34" charset="0"/>
                <a:cs typeface="Tahoma" panose="020B0604030504040204" pitchFamily="34" charset="0"/>
              </a:rPr>
              <a:t>Các</a:t>
            </a:r>
            <a:r>
              <a:rPr lang="en-US" altLang="en-US" sz="2400" b="1" dirty="0">
                <a:latin typeface="Tahoma" panose="020B0604030504040204" pitchFamily="34" charset="0"/>
                <a:ea typeface="Tahoma" panose="020B0604030504040204" pitchFamily="34" charset="0"/>
                <a:cs typeface="Tahoma" panose="020B0604030504040204" pitchFamily="34" charset="0"/>
              </a:rPr>
              <a:t> </a:t>
            </a:r>
            <a:r>
              <a:rPr lang="en-US" altLang="en-US" sz="2400" b="1" dirty="0" err="1">
                <a:latin typeface="Tahoma" panose="020B0604030504040204" pitchFamily="34" charset="0"/>
                <a:ea typeface="Tahoma" panose="020B0604030504040204" pitchFamily="34" charset="0"/>
                <a:cs typeface="Tahoma" panose="020B0604030504040204" pitchFamily="34" charset="0"/>
              </a:rPr>
              <a:t>bài</a:t>
            </a:r>
            <a:r>
              <a:rPr lang="en-US" altLang="en-US" sz="2400" b="1" dirty="0">
                <a:latin typeface="Tahoma" panose="020B0604030504040204" pitchFamily="34" charset="0"/>
                <a:ea typeface="Tahoma" panose="020B0604030504040204" pitchFamily="34" charset="0"/>
                <a:cs typeface="Tahoma" panose="020B0604030504040204" pitchFamily="34" charset="0"/>
              </a:rPr>
              <a:t> </a:t>
            </a:r>
            <a:r>
              <a:rPr lang="en-US" altLang="en-US" sz="2400" b="1" dirty="0" err="1">
                <a:latin typeface="Tahoma" panose="020B0604030504040204" pitchFamily="34" charset="0"/>
                <a:ea typeface="Tahoma" panose="020B0604030504040204" pitchFamily="34" charset="0"/>
                <a:cs typeface="Tahoma" panose="020B0604030504040204" pitchFamily="34" charset="0"/>
              </a:rPr>
              <a:t>học</a:t>
            </a:r>
            <a:r>
              <a:rPr lang="en-US" altLang="en-US" sz="2400" b="1" dirty="0">
                <a:latin typeface="Tahoma" panose="020B0604030504040204" pitchFamily="34" charset="0"/>
                <a:ea typeface="Tahoma" panose="020B0604030504040204" pitchFamily="34" charset="0"/>
                <a:cs typeface="Tahoma" panose="020B0604030504040204" pitchFamily="34" charset="0"/>
              </a:rPr>
              <a:t> </a:t>
            </a:r>
            <a:r>
              <a:rPr lang="en-US" altLang="en-US" sz="2400" b="1" dirty="0" err="1">
                <a:latin typeface="Tahoma" panose="020B0604030504040204" pitchFamily="34" charset="0"/>
                <a:ea typeface="Tahoma" panose="020B0604030504040204" pitchFamily="34" charset="0"/>
                <a:cs typeface="Tahoma" panose="020B0604030504040204" pitchFamily="34" charset="0"/>
              </a:rPr>
              <a:t>trong</a:t>
            </a:r>
            <a:r>
              <a:rPr lang="en-US" altLang="en-US" sz="2400" b="1" dirty="0">
                <a:latin typeface="Tahoma" panose="020B0604030504040204" pitchFamily="34" charset="0"/>
                <a:ea typeface="Tahoma" panose="020B0604030504040204" pitchFamily="34" charset="0"/>
                <a:cs typeface="Tahoma" panose="020B0604030504040204" pitchFamily="34" charset="0"/>
              </a:rPr>
              <a:t> </a:t>
            </a:r>
            <a:r>
              <a:rPr lang="en-US" altLang="en-US" sz="2400" b="1" dirty="0" err="1">
                <a:latin typeface="Tahoma" panose="020B0604030504040204" pitchFamily="34" charset="0"/>
                <a:ea typeface="Tahoma" panose="020B0604030504040204" pitchFamily="34" charset="0"/>
                <a:cs typeface="Tahoma" panose="020B0604030504040204" pitchFamily="34" charset="0"/>
              </a:rPr>
              <a:t>sách</a:t>
            </a:r>
            <a:r>
              <a:rPr lang="en-US" altLang="en-US" sz="2400" b="1" dirty="0">
                <a:latin typeface="Tahoma" panose="020B0604030504040204" pitchFamily="34" charset="0"/>
                <a:ea typeface="Tahoma" panose="020B0604030504040204" pitchFamily="34" charset="0"/>
                <a:cs typeface="Tahoma" panose="020B0604030504040204" pitchFamily="34" charset="0"/>
              </a:rPr>
              <a:t> </a:t>
            </a:r>
            <a:r>
              <a:rPr lang="en-US" altLang="en-US" sz="2400" b="1" dirty="0" err="1">
                <a:latin typeface="Tahoma" panose="020B0604030504040204" pitchFamily="34" charset="0"/>
                <a:ea typeface="Tahoma" panose="020B0604030504040204" pitchFamily="34" charset="0"/>
                <a:cs typeface="Tahoma" panose="020B0604030504040204" pitchFamily="34" charset="0"/>
              </a:rPr>
              <a:t>được</a:t>
            </a:r>
            <a:r>
              <a:rPr lang="en-US" altLang="en-US" sz="2400" b="1" dirty="0">
                <a:latin typeface="Tahoma" panose="020B0604030504040204" pitchFamily="34" charset="0"/>
                <a:ea typeface="Tahoma" panose="020B0604030504040204" pitchFamily="34" charset="0"/>
                <a:cs typeface="Tahoma" panose="020B0604030504040204" pitchFamily="34" charset="0"/>
              </a:rPr>
              <a:t> </a:t>
            </a:r>
            <a:r>
              <a:rPr lang="en-US" altLang="en-US" sz="2400" b="1" dirty="0" err="1">
                <a:latin typeface="Tahoma" panose="020B0604030504040204" pitchFamily="34" charset="0"/>
                <a:ea typeface="Tahoma" panose="020B0604030504040204" pitchFamily="34" charset="0"/>
                <a:cs typeface="Tahoma" panose="020B0604030504040204" pitchFamily="34" charset="0"/>
              </a:rPr>
              <a:t>thiết</a:t>
            </a:r>
            <a:r>
              <a:rPr lang="en-US" altLang="en-US" sz="2400" b="1" dirty="0">
                <a:latin typeface="Tahoma" panose="020B0604030504040204" pitchFamily="34" charset="0"/>
                <a:ea typeface="Tahoma" panose="020B0604030504040204" pitchFamily="34" charset="0"/>
                <a:cs typeface="Tahoma" panose="020B0604030504040204" pitchFamily="34" charset="0"/>
              </a:rPr>
              <a:t> </a:t>
            </a:r>
            <a:r>
              <a:rPr lang="en-US" altLang="en-US" sz="2400" b="1" dirty="0" err="1">
                <a:latin typeface="Tahoma" panose="020B0604030504040204" pitchFamily="34" charset="0"/>
                <a:ea typeface="Tahoma" panose="020B0604030504040204" pitchFamily="34" charset="0"/>
                <a:cs typeface="Tahoma" panose="020B0604030504040204" pitchFamily="34" charset="0"/>
              </a:rPr>
              <a:t>kế</a:t>
            </a:r>
            <a:r>
              <a:rPr lang="en-US" altLang="en-US" sz="2400" b="1" dirty="0">
                <a:latin typeface="Tahoma" panose="020B0604030504040204" pitchFamily="34" charset="0"/>
                <a:ea typeface="Tahoma" panose="020B0604030504040204" pitchFamily="34" charset="0"/>
                <a:cs typeface="Tahoma" panose="020B0604030504040204" pitchFamily="34" charset="0"/>
              </a:rPr>
              <a:t> </a:t>
            </a:r>
            <a:r>
              <a:rPr lang="en-US" altLang="en-US" sz="2400" b="1" dirty="0" err="1">
                <a:latin typeface="Tahoma" panose="020B0604030504040204" pitchFamily="34" charset="0"/>
                <a:ea typeface="Tahoma" panose="020B0604030504040204" pitchFamily="34" charset="0"/>
                <a:cs typeface="Tahoma" panose="020B0604030504040204" pitchFamily="34" charset="0"/>
              </a:rPr>
              <a:t>gồm</a:t>
            </a:r>
            <a:r>
              <a:rPr lang="en-US" altLang="en-US" sz="2400" b="1" dirty="0">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rgbClr val="FF0000"/>
                </a:solidFill>
                <a:latin typeface="Tahoma" panose="020B0604030504040204" pitchFamily="34" charset="0"/>
                <a:ea typeface="Tahoma" panose="020B0604030504040204" pitchFamily="34" charset="0"/>
                <a:cs typeface="Tahoma" panose="020B0604030504040204" pitchFamily="34" charset="0"/>
              </a:rPr>
              <a:t>hệ</a:t>
            </a:r>
            <a:r>
              <a:rPr lang="en-US" altLang="en-US" sz="24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rgbClr val="FF0000"/>
                </a:solidFill>
                <a:latin typeface="Tahoma" panose="020B0604030504040204" pitchFamily="34" charset="0"/>
                <a:ea typeface="Tahoma" panose="020B0604030504040204" pitchFamily="34" charset="0"/>
                <a:cs typeface="Tahoma" panose="020B0604030504040204" pitchFamily="34" charset="0"/>
              </a:rPr>
              <a:t>thống</a:t>
            </a:r>
            <a:r>
              <a:rPr lang="en-US" altLang="en-US" sz="24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rgbClr val="FF0000"/>
                </a:solidFill>
                <a:latin typeface="Tahoma" panose="020B0604030504040204" pitchFamily="34" charset="0"/>
                <a:ea typeface="Tahoma" panose="020B0604030504040204" pitchFamily="34" charset="0"/>
                <a:cs typeface="Tahoma" panose="020B0604030504040204" pitchFamily="34" charset="0"/>
              </a:rPr>
              <a:t>các</a:t>
            </a:r>
            <a:r>
              <a:rPr lang="en-US" altLang="en-US" sz="24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rgbClr val="FF0000"/>
                </a:solidFill>
                <a:latin typeface="Tahoma" panose="020B0604030504040204" pitchFamily="34" charset="0"/>
                <a:ea typeface="Tahoma" panose="020B0604030504040204" pitchFamily="34" charset="0"/>
                <a:cs typeface="Tahoma" panose="020B0604030504040204" pitchFamily="34" charset="0"/>
              </a:rPr>
              <a:t>hoạt</a:t>
            </a:r>
            <a:r>
              <a:rPr lang="en-US" altLang="en-US" sz="24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rgbClr val="FF0000"/>
                </a:solidFill>
                <a:latin typeface="Tahoma" panose="020B0604030504040204" pitchFamily="34" charset="0"/>
                <a:ea typeface="Tahoma" panose="020B0604030504040204" pitchFamily="34" charset="0"/>
                <a:cs typeface="Tahoma" panose="020B0604030504040204" pitchFamily="34" charset="0"/>
              </a:rPr>
              <a:t>động</a:t>
            </a:r>
            <a:r>
              <a:rPr lang="en-US" altLang="en-US" sz="2400" b="1" dirty="0">
                <a:latin typeface="Tahoma" panose="020B0604030504040204" pitchFamily="34" charset="0"/>
                <a:ea typeface="Tahoma" panose="020B0604030504040204" pitchFamily="34" charset="0"/>
                <a:cs typeface="Tahoma" panose="020B0604030504040204" pitchFamily="34" charset="0"/>
              </a:rPr>
              <a:t>.</a:t>
            </a:r>
          </a:p>
        </p:txBody>
      </p:sp>
      <p:sp>
        <p:nvSpPr>
          <p:cNvPr id="15" name="TextBox 14"/>
          <p:cNvSpPr txBox="1"/>
          <p:nvPr/>
        </p:nvSpPr>
        <p:spPr>
          <a:xfrm>
            <a:off x="1060536" y="3112867"/>
            <a:ext cx="10367115" cy="1754326"/>
          </a:xfrm>
          <a:prstGeom prst="rect">
            <a:avLst/>
          </a:prstGeom>
          <a:noFill/>
        </p:spPr>
        <p:txBody>
          <a:bodyPr wrap="square" rtlCol="0">
            <a:spAutoFit/>
          </a:bodyPr>
          <a:lstStyle/>
          <a:p>
            <a:pPr marL="228600" indent="-228600" algn="just" fontAlgn="ctr">
              <a:lnSpc>
                <a:spcPct val="150000"/>
              </a:lnSpc>
            </a:pPr>
            <a:r>
              <a:rPr lang="en-US" altLang="en-US" sz="2400" b="1" dirty="0">
                <a:latin typeface="Tahoma" panose="020B0604030504040204" pitchFamily="34" charset="0"/>
                <a:ea typeface="Tahoma" panose="020B0604030504040204" pitchFamily="34" charset="0"/>
                <a:cs typeface="Tahoma" panose="020B0604030504040204" pitchFamily="34" charset="0"/>
              </a:rPr>
              <a:t>- </a:t>
            </a:r>
            <a:r>
              <a:rPr lang="en-US" altLang="en-US" sz="2400" b="1" dirty="0" err="1">
                <a:latin typeface="Tahoma" panose="020B0604030504040204" pitchFamily="34" charset="0"/>
                <a:ea typeface="Tahoma" panose="020B0604030504040204" pitchFamily="34" charset="0"/>
                <a:cs typeface="Tahoma" panose="020B0604030504040204" pitchFamily="34" charset="0"/>
              </a:rPr>
              <a:t>Thông</a:t>
            </a:r>
            <a:r>
              <a:rPr lang="en-US" altLang="en-US" sz="2400" b="1" dirty="0">
                <a:latin typeface="Tahoma" panose="020B0604030504040204" pitchFamily="34" charset="0"/>
                <a:ea typeface="Tahoma" panose="020B0604030504040204" pitchFamily="34" charset="0"/>
                <a:cs typeface="Tahoma" panose="020B0604030504040204" pitchFamily="34" charset="0"/>
              </a:rPr>
              <a:t> qua </a:t>
            </a:r>
            <a:r>
              <a:rPr lang="en-US" altLang="en-US" sz="2400" b="1" dirty="0" err="1">
                <a:latin typeface="Tahoma" panose="020B0604030504040204" pitchFamily="34" charset="0"/>
                <a:ea typeface="Tahoma" panose="020B0604030504040204" pitchFamily="34" charset="0"/>
                <a:cs typeface="Tahoma" panose="020B0604030504040204" pitchFamily="34" charset="0"/>
              </a:rPr>
              <a:t>các</a:t>
            </a:r>
            <a:r>
              <a:rPr lang="en-US" altLang="en-US" sz="2400" b="1" dirty="0">
                <a:latin typeface="Tahoma" panose="020B0604030504040204" pitchFamily="34" charset="0"/>
                <a:ea typeface="Tahoma" panose="020B0604030504040204" pitchFamily="34" charset="0"/>
                <a:cs typeface="Tahoma" panose="020B0604030504040204" pitchFamily="34" charset="0"/>
              </a:rPr>
              <a:t> </a:t>
            </a:r>
            <a:r>
              <a:rPr lang="en-US" altLang="en-US" sz="2400" b="1" dirty="0" err="1">
                <a:latin typeface="Tahoma" panose="020B0604030504040204" pitchFamily="34" charset="0"/>
                <a:ea typeface="Tahoma" panose="020B0604030504040204" pitchFamily="34" charset="0"/>
                <a:cs typeface="Tahoma" panose="020B0604030504040204" pitchFamily="34" charset="0"/>
              </a:rPr>
              <a:t>hoạt</a:t>
            </a:r>
            <a:r>
              <a:rPr lang="en-US" altLang="en-US" sz="2400" b="1" dirty="0">
                <a:latin typeface="Tahoma" panose="020B0604030504040204" pitchFamily="34" charset="0"/>
                <a:ea typeface="Tahoma" panose="020B0604030504040204" pitchFamily="34" charset="0"/>
                <a:cs typeface="Tahoma" panose="020B0604030504040204" pitchFamily="34" charset="0"/>
              </a:rPr>
              <a:t> </a:t>
            </a:r>
            <a:r>
              <a:rPr lang="en-US" altLang="en-US" sz="2400" b="1" dirty="0" err="1">
                <a:latin typeface="Tahoma" panose="020B0604030504040204" pitchFamily="34" charset="0"/>
                <a:ea typeface="Tahoma" panose="020B0604030504040204" pitchFamily="34" charset="0"/>
                <a:cs typeface="Tahoma" panose="020B0604030504040204" pitchFamily="34" charset="0"/>
              </a:rPr>
              <a:t>động</a:t>
            </a:r>
            <a:r>
              <a:rPr lang="en-US" altLang="en-US" sz="2400" b="1" dirty="0">
                <a:latin typeface="Tahoma" panose="020B0604030504040204" pitchFamily="34" charset="0"/>
                <a:ea typeface="Tahoma" panose="020B0604030504040204" pitchFamily="34" charset="0"/>
                <a:cs typeface="Tahoma" panose="020B0604030504040204" pitchFamily="34" charset="0"/>
              </a:rPr>
              <a:t> </a:t>
            </a:r>
            <a:r>
              <a:rPr lang="en-US" altLang="en-US" sz="2400" b="1" dirty="0" err="1">
                <a:latin typeface="Tahoma" panose="020B0604030504040204" pitchFamily="34" charset="0"/>
                <a:ea typeface="Tahoma" panose="020B0604030504040204" pitchFamily="34" charset="0"/>
                <a:cs typeface="Tahoma" panose="020B0604030504040204" pitchFamily="34" charset="0"/>
              </a:rPr>
              <a:t>đa</a:t>
            </a:r>
            <a:r>
              <a:rPr lang="en-US" altLang="en-US" sz="2400" b="1" dirty="0">
                <a:latin typeface="Tahoma" panose="020B0604030504040204" pitchFamily="34" charset="0"/>
                <a:ea typeface="Tahoma" panose="020B0604030504040204" pitchFamily="34" charset="0"/>
                <a:cs typeface="Tahoma" panose="020B0604030504040204" pitchFamily="34" charset="0"/>
              </a:rPr>
              <a:t> </a:t>
            </a:r>
            <a:r>
              <a:rPr lang="en-US" altLang="en-US" sz="2400" b="1" dirty="0" err="1">
                <a:latin typeface="Tahoma" panose="020B0604030504040204" pitchFamily="34" charset="0"/>
                <a:ea typeface="Tahoma" panose="020B0604030504040204" pitchFamily="34" charset="0"/>
                <a:cs typeface="Tahoma" panose="020B0604030504040204" pitchFamily="34" charset="0"/>
              </a:rPr>
              <a:t>dạng</a:t>
            </a:r>
            <a:r>
              <a:rPr lang="en-US" altLang="en-US" sz="2400" b="1" dirty="0">
                <a:latin typeface="Tahoma" panose="020B0604030504040204" pitchFamily="34" charset="0"/>
                <a:ea typeface="Tahoma" panose="020B0604030504040204" pitchFamily="34" charset="0"/>
                <a:cs typeface="Tahoma" panose="020B0604030504040204" pitchFamily="34" charset="0"/>
              </a:rPr>
              <a:t>, </a:t>
            </a:r>
            <a:r>
              <a:rPr lang="en-US" altLang="en-US" sz="2400" b="1" dirty="0" err="1">
                <a:latin typeface="Tahoma" panose="020B0604030504040204" pitchFamily="34" charset="0"/>
                <a:ea typeface="Tahoma" panose="020B0604030504040204" pitchFamily="34" charset="0"/>
                <a:cs typeface="Tahoma" panose="020B0604030504040204" pitchFamily="34" charset="0"/>
              </a:rPr>
              <a:t>có</a:t>
            </a:r>
            <a:r>
              <a:rPr lang="en-US" altLang="en-US" sz="2400" b="1" dirty="0">
                <a:latin typeface="Tahoma" panose="020B0604030504040204" pitchFamily="34" charset="0"/>
                <a:ea typeface="Tahoma" panose="020B0604030504040204" pitchFamily="34" charset="0"/>
                <a:cs typeface="Tahoma" panose="020B0604030504040204" pitchFamily="34" charset="0"/>
              </a:rPr>
              <a:t> </a:t>
            </a:r>
            <a:r>
              <a:rPr lang="en-US" altLang="en-US" sz="2400" b="1" dirty="0" err="1">
                <a:latin typeface="Tahoma" panose="020B0604030504040204" pitchFamily="34" charset="0"/>
                <a:ea typeface="Tahoma" panose="020B0604030504040204" pitchFamily="34" charset="0"/>
                <a:cs typeface="Tahoma" panose="020B0604030504040204" pitchFamily="34" charset="0"/>
              </a:rPr>
              <a:t>tác</a:t>
            </a:r>
            <a:r>
              <a:rPr lang="en-US" altLang="en-US" sz="2400" b="1" dirty="0">
                <a:latin typeface="Tahoma" panose="020B0604030504040204" pitchFamily="34" charset="0"/>
                <a:ea typeface="Tahoma" panose="020B0604030504040204" pitchFamily="34" charset="0"/>
                <a:cs typeface="Tahoma" panose="020B0604030504040204" pitchFamily="34" charset="0"/>
              </a:rPr>
              <a:t> </a:t>
            </a:r>
            <a:r>
              <a:rPr lang="en-US" altLang="en-US" sz="2400" b="1" dirty="0" err="1">
                <a:latin typeface="Tahoma" panose="020B0604030504040204" pitchFamily="34" charset="0"/>
                <a:ea typeface="Tahoma" panose="020B0604030504040204" pitchFamily="34" charset="0"/>
                <a:cs typeface="Tahoma" panose="020B0604030504040204" pitchFamily="34" charset="0"/>
              </a:rPr>
              <a:t>dụng</a:t>
            </a:r>
            <a:r>
              <a:rPr lang="en-US" altLang="en-US" sz="2400" b="1" dirty="0">
                <a:latin typeface="Tahoma" panose="020B0604030504040204" pitchFamily="34" charset="0"/>
                <a:ea typeface="Tahoma" panose="020B0604030504040204" pitchFamily="34" charset="0"/>
                <a:cs typeface="Tahoma" panose="020B0604030504040204" pitchFamily="34" charset="0"/>
              </a:rPr>
              <a:t> </a:t>
            </a:r>
            <a:r>
              <a:rPr lang="en-US" altLang="en-US" sz="2400" b="1" dirty="0" err="1">
                <a:latin typeface="Tahoma" panose="020B0604030504040204" pitchFamily="34" charset="0"/>
                <a:ea typeface="Tahoma" panose="020B0604030504040204" pitchFamily="34" charset="0"/>
                <a:cs typeface="Tahoma" panose="020B0604030504040204" pitchFamily="34" charset="0"/>
              </a:rPr>
              <a:t>kích</a:t>
            </a:r>
            <a:r>
              <a:rPr lang="en-US" altLang="en-US" sz="2400" b="1" dirty="0">
                <a:latin typeface="Tahoma" panose="020B0604030504040204" pitchFamily="34" charset="0"/>
                <a:ea typeface="Tahoma" panose="020B0604030504040204" pitchFamily="34" charset="0"/>
                <a:cs typeface="Tahoma" panose="020B0604030504040204" pitchFamily="34" charset="0"/>
              </a:rPr>
              <a:t> </a:t>
            </a:r>
            <a:r>
              <a:rPr lang="en-US" altLang="en-US" sz="2400" b="1" dirty="0" err="1">
                <a:latin typeface="Tahoma" panose="020B0604030504040204" pitchFamily="34" charset="0"/>
                <a:ea typeface="Tahoma" panose="020B0604030504040204" pitchFamily="34" charset="0"/>
                <a:cs typeface="Tahoma" panose="020B0604030504040204" pitchFamily="34" charset="0"/>
              </a:rPr>
              <a:t>thích</a:t>
            </a:r>
            <a:r>
              <a:rPr lang="en-US" altLang="en-US" sz="2400" b="1" dirty="0">
                <a:latin typeface="Tahoma" panose="020B0604030504040204" pitchFamily="34" charset="0"/>
                <a:ea typeface="Tahoma" panose="020B0604030504040204" pitchFamily="34" charset="0"/>
                <a:cs typeface="Tahoma" panose="020B0604030504040204" pitchFamily="34" charset="0"/>
              </a:rPr>
              <a:t> </a:t>
            </a:r>
            <a:r>
              <a:rPr lang="en-US" altLang="en-US" sz="2400" b="1" dirty="0" err="1">
                <a:latin typeface="Tahoma" panose="020B0604030504040204" pitchFamily="34" charset="0"/>
                <a:ea typeface="Tahoma" panose="020B0604030504040204" pitchFamily="34" charset="0"/>
                <a:cs typeface="Tahoma" panose="020B0604030504040204" pitchFamily="34" charset="0"/>
              </a:rPr>
              <a:t>tính</a:t>
            </a:r>
            <a:r>
              <a:rPr lang="en-US" altLang="en-US" sz="2400" b="1" dirty="0">
                <a:latin typeface="Tahoma" panose="020B0604030504040204" pitchFamily="34" charset="0"/>
                <a:ea typeface="Tahoma" panose="020B0604030504040204" pitchFamily="34" charset="0"/>
                <a:cs typeface="Tahoma" panose="020B0604030504040204" pitchFamily="34" charset="0"/>
              </a:rPr>
              <a:t> </a:t>
            </a:r>
            <a:r>
              <a:rPr lang="en-US" altLang="en-US" sz="2400" b="1" dirty="0" err="1">
                <a:latin typeface="Tahoma" panose="020B0604030504040204" pitchFamily="34" charset="0"/>
                <a:ea typeface="Tahoma" panose="020B0604030504040204" pitchFamily="34" charset="0"/>
                <a:cs typeface="Tahoma" panose="020B0604030504040204" pitchFamily="34" charset="0"/>
              </a:rPr>
              <a:t>tích</a:t>
            </a:r>
            <a:r>
              <a:rPr lang="en-US" altLang="en-US" sz="2400" b="1" dirty="0">
                <a:latin typeface="Tahoma" panose="020B0604030504040204" pitchFamily="34" charset="0"/>
                <a:ea typeface="Tahoma" panose="020B0604030504040204" pitchFamily="34" charset="0"/>
                <a:cs typeface="Tahoma" panose="020B0604030504040204" pitchFamily="34" charset="0"/>
              </a:rPr>
              <a:t> </a:t>
            </a:r>
            <a:r>
              <a:rPr lang="en-US" altLang="en-US" sz="2400" b="1" dirty="0" err="1">
                <a:latin typeface="Tahoma" panose="020B0604030504040204" pitchFamily="34" charset="0"/>
                <a:ea typeface="Tahoma" panose="020B0604030504040204" pitchFamily="34" charset="0"/>
                <a:cs typeface="Tahoma" panose="020B0604030504040204" pitchFamily="34" charset="0"/>
              </a:rPr>
              <a:t>cực</a:t>
            </a:r>
            <a:r>
              <a:rPr lang="en-US" altLang="en-US" sz="2400" b="1" dirty="0">
                <a:latin typeface="Tahoma" panose="020B0604030504040204" pitchFamily="34" charset="0"/>
                <a:ea typeface="Tahoma" panose="020B0604030504040204" pitchFamily="34" charset="0"/>
                <a:cs typeface="Tahoma" panose="020B0604030504040204" pitchFamily="34" charset="0"/>
              </a:rPr>
              <a:t> </a:t>
            </a:r>
            <a:r>
              <a:rPr lang="en-US" altLang="en-US" sz="2400" b="1" dirty="0" err="1">
                <a:latin typeface="Tahoma" panose="020B0604030504040204" pitchFamily="34" charset="0"/>
                <a:ea typeface="Tahoma" panose="020B0604030504040204" pitchFamily="34" charset="0"/>
                <a:cs typeface="Tahoma" panose="020B0604030504040204" pitchFamily="34" charset="0"/>
              </a:rPr>
              <a:t>và</a:t>
            </a:r>
            <a:r>
              <a:rPr lang="en-US" altLang="en-US" sz="2400" b="1" dirty="0">
                <a:latin typeface="Tahoma" panose="020B0604030504040204" pitchFamily="34" charset="0"/>
                <a:ea typeface="Tahoma" panose="020B0604030504040204" pitchFamily="34" charset="0"/>
                <a:cs typeface="Tahoma" panose="020B0604030504040204" pitchFamily="34" charset="0"/>
              </a:rPr>
              <a:t> </a:t>
            </a:r>
            <a:r>
              <a:rPr lang="en-US" altLang="en-US" sz="2400" b="1" dirty="0" err="1">
                <a:latin typeface="Tahoma" panose="020B0604030504040204" pitchFamily="34" charset="0"/>
                <a:ea typeface="Tahoma" panose="020B0604030504040204" pitchFamily="34" charset="0"/>
                <a:cs typeface="Tahoma" panose="020B0604030504040204" pitchFamily="34" charset="0"/>
              </a:rPr>
              <a:t>chủ</a:t>
            </a:r>
            <a:r>
              <a:rPr lang="en-US" altLang="en-US" sz="2400" b="1" dirty="0">
                <a:latin typeface="Tahoma" panose="020B0604030504040204" pitchFamily="34" charset="0"/>
                <a:ea typeface="Tahoma" panose="020B0604030504040204" pitchFamily="34" charset="0"/>
                <a:cs typeface="Tahoma" panose="020B0604030504040204" pitchFamily="34" charset="0"/>
              </a:rPr>
              <a:t> </a:t>
            </a:r>
            <a:r>
              <a:rPr lang="en-US" altLang="en-US" sz="2400" b="1" dirty="0" err="1">
                <a:latin typeface="Tahoma" panose="020B0604030504040204" pitchFamily="34" charset="0"/>
                <a:ea typeface="Tahoma" panose="020B0604030504040204" pitchFamily="34" charset="0"/>
                <a:cs typeface="Tahoma" panose="020B0604030504040204" pitchFamily="34" charset="0"/>
              </a:rPr>
              <a:t>động</a:t>
            </a:r>
            <a:r>
              <a:rPr lang="en-US" altLang="en-US" sz="2400" b="1" dirty="0">
                <a:latin typeface="Tahoma" panose="020B0604030504040204" pitchFamily="34" charset="0"/>
                <a:ea typeface="Tahoma" panose="020B0604030504040204" pitchFamily="34" charset="0"/>
                <a:cs typeface="Tahoma" panose="020B0604030504040204" pitchFamily="34" charset="0"/>
              </a:rPr>
              <a:t> </a:t>
            </a:r>
            <a:r>
              <a:rPr lang="en-US" altLang="en-US" sz="2400" b="1" dirty="0" err="1">
                <a:latin typeface="Tahoma" panose="020B0604030504040204" pitchFamily="34" charset="0"/>
                <a:ea typeface="Tahoma" panose="020B0604030504040204" pitchFamily="34" charset="0"/>
                <a:cs typeface="Tahoma" panose="020B0604030504040204" pitchFamily="34" charset="0"/>
              </a:rPr>
              <a:t>của</a:t>
            </a:r>
            <a:r>
              <a:rPr lang="en-US" altLang="en-US" sz="2400" b="1" dirty="0">
                <a:latin typeface="Tahoma" panose="020B0604030504040204" pitchFamily="34" charset="0"/>
                <a:ea typeface="Tahoma" panose="020B0604030504040204" pitchFamily="34" charset="0"/>
                <a:cs typeface="Tahoma" panose="020B0604030504040204" pitchFamily="34" charset="0"/>
              </a:rPr>
              <a:t> </a:t>
            </a:r>
            <a:r>
              <a:rPr lang="en-US" altLang="en-US" sz="2400" b="1" dirty="0" err="1">
                <a:latin typeface="Tahoma" panose="020B0604030504040204" pitchFamily="34" charset="0"/>
                <a:ea typeface="Tahoma" panose="020B0604030504040204" pitchFamily="34" charset="0"/>
                <a:cs typeface="Tahoma" panose="020B0604030504040204" pitchFamily="34" charset="0"/>
              </a:rPr>
              <a:t>người</a:t>
            </a:r>
            <a:r>
              <a:rPr lang="en-US" altLang="en-US" sz="2400" b="1" dirty="0">
                <a:latin typeface="Tahoma" panose="020B0604030504040204" pitchFamily="34" charset="0"/>
                <a:ea typeface="Tahoma" panose="020B0604030504040204" pitchFamily="34" charset="0"/>
                <a:cs typeface="Tahoma" panose="020B0604030504040204" pitchFamily="34" charset="0"/>
              </a:rPr>
              <a:t> </a:t>
            </a:r>
            <a:r>
              <a:rPr lang="en-US" altLang="en-US" sz="2400" b="1" dirty="0" err="1">
                <a:latin typeface="Tahoma" panose="020B0604030504040204" pitchFamily="34" charset="0"/>
                <a:ea typeface="Tahoma" panose="020B0604030504040204" pitchFamily="34" charset="0"/>
                <a:cs typeface="Tahoma" panose="020B0604030504040204" pitchFamily="34" charset="0"/>
              </a:rPr>
              <a:t>học</a:t>
            </a:r>
            <a:r>
              <a:rPr lang="en-US" altLang="en-US" sz="2400" b="1" dirty="0">
                <a:latin typeface="Tahoma" panose="020B0604030504040204" pitchFamily="34" charset="0"/>
                <a:ea typeface="Tahoma" panose="020B0604030504040204" pitchFamily="34" charset="0"/>
                <a:cs typeface="Tahoma" panose="020B0604030504040204" pitchFamily="34" charset="0"/>
              </a:rPr>
              <a:t>, </a:t>
            </a:r>
            <a:r>
              <a:rPr lang="en-US" altLang="en-US" sz="2400" b="1" dirty="0" err="1">
                <a:latin typeface="Tahoma" panose="020B0604030504040204" pitchFamily="34" charset="0"/>
                <a:ea typeface="Tahoma" panose="020B0604030504040204" pitchFamily="34" charset="0"/>
                <a:cs typeface="Tahoma" panose="020B0604030504040204" pitchFamily="34" charset="0"/>
              </a:rPr>
              <a:t>sách</a:t>
            </a:r>
            <a:r>
              <a:rPr lang="en-US" altLang="en-US" sz="2400" b="1" dirty="0">
                <a:latin typeface="Tahoma" panose="020B0604030504040204" pitchFamily="34" charset="0"/>
                <a:ea typeface="Tahoma" panose="020B0604030504040204" pitchFamily="34" charset="0"/>
                <a:cs typeface="Tahoma" panose="020B0604030504040204" pitchFamily="34" charset="0"/>
              </a:rPr>
              <a:t> </a:t>
            </a:r>
            <a:r>
              <a:rPr lang="en-US" altLang="en-US" sz="2400" b="1" dirty="0" err="1">
                <a:latin typeface="Tahoma" panose="020B0604030504040204" pitchFamily="34" charset="0"/>
                <a:ea typeface="Tahoma" panose="020B0604030504040204" pitchFamily="34" charset="0"/>
                <a:cs typeface="Tahoma" panose="020B0604030504040204" pitchFamily="34" charset="0"/>
              </a:rPr>
              <a:t>giúp</a:t>
            </a:r>
            <a:r>
              <a:rPr lang="en-US" altLang="en-US" sz="2400" b="1" dirty="0">
                <a:latin typeface="Tahoma" panose="020B0604030504040204" pitchFamily="34" charset="0"/>
                <a:ea typeface="Tahoma" panose="020B0604030504040204" pitchFamily="34" charset="0"/>
                <a:cs typeface="Tahoma" panose="020B0604030504040204" pitchFamily="34" charset="0"/>
              </a:rPr>
              <a:t> HS </a:t>
            </a:r>
            <a:r>
              <a:rPr lang="en-US" altLang="en-US" sz="2400" b="1" dirty="0" err="1">
                <a:solidFill>
                  <a:srgbClr val="FF0000"/>
                </a:solidFill>
                <a:latin typeface="Tahoma" panose="020B0604030504040204" pitchFamily="34" charset="0"/>
                <a:ea typeface="Tahoma" panose="020B0604030504040204" pitchFamily="34" charset="0"/>
                <a:cs typeface="Tahoma" panose="020B0604030504040204" pitchFamily="34" charset="0"/>
              </a:rPr>
              <a:t>hình</a:t>
            </a:r>
            <a:r>
              <a:rPr lang="en-US" altLang="en-US" sz="24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rgbClr val="FF0000"/>
                </a:solidFill>
                <a:latin typeface="Tahoma" panose="020B0604030504040204" pitchFamily="34" charset="0"/>
                <a:ea typeface="Tahoma" panose="020B0604030504040204" pitchFamily="34" charset="0"/>
                <a:cs typeface="Tahoma" panose="020B0604030504040204" pitchFamily="34" charset="0"/>
              </a:rPr>
              <a:t>thành</a:t>
            </a:r>
            <a:r>
              <a:rPr lang="en-US" altLang="en-US" sz="24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rgbClr val="FF0000"/>
                </a:solidFill>
                <a:latin typeface="Tahoma" panose="020B0604030504040204" pitchFamily="34" charset="0"/>
                <a:ea typeface="Tahoma" panose="020B0604030504040204" pitchFamily="34" charset="0"/>
                <a:cs typeface="Tahoma" panose="020B0604030504040204" pitchFamily="34" charset="0"/>
              </a:rPr>
              <a:t>phát</a:t>
            </a:r>
            <a:r>
              <a:rPr lang="en-US" altLang="en-US" sz="24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rgbClr val="FF0000"/>
                </a:solidFill>
                <a:latin typeface="Tahoma" panose="020B0604030504040204" pitchFamily="34" charset="0"/>
                <a:ea typeface="Tahoma" panose="020B0604030504040204" pitchFamily="34" charset="0"/>
                <a:cs typeface="Tahoma" panose="020B0604030504040204" pitchFamily="34" charset="0"/>
              </a:rPr>
              <a:t>triển</a:t>
            </a:r>
            <a:r>
              <a:rPr lang="en-US" altLang="en-US" sz="24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rgbClr val="FF0000"/>
                </a:solidFill>
                <a:latin typeface="Tahoma" panose="020B0604030504040204" pitchFamily="34" charset="0"/>
                <a:ea typeface="Tahoma" panose="020B0604030504040204" pitchFamily="34" charset="0"/>
                <a:cs typeface="Tahoma" panose="020B0604030504040204" pitchFamily="34" charset="0"/>
              </a:rPr>
              <a:t>phẩm</a:t>
            </a:r>
            <a:r>
              <a:rPr lang="en-US" altLang="en-US" sz="24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rgbClr val="FF0000"/>
                </a:solidFill>
                <a:latin typeface="Tahoma" panose="020B0604030504040204" pitchFamily="34" charset="0"/>
                <a:ea typeface="Tahoma" panose="020B0604030504040204" pitchFamily="34" charset="0"/>
                <a:cs typeface="Tahoma" panose="020B0604030504040204" pitchFamily="34" charset="0"/>
              </a:rPr>
              <a:t>chất</a:t>
            </a:r>
            <a:r>
              <a:rPr lang="en-US" altLang="en-US" sz="24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rgbClr val="FF0000"/>
                </a:solidFill>
                <a:latin typeface="Tahoma" panose="020B0604030504040204" pitchFamily="34" charset="0"/>
                <a:ea typeface="Tahoma" panose="020B0604030504040204" pitchFamily="34" charset="0"/>
                <a:cs typeface="Tahoma" panose="020B0604030504040204" pitchFamily="34" charset="0"/>
              </a:rPr>
              <a:t>năng</a:t>
            </a:r>
            <a:r>
              <a:rPr lang="en-US" altLang="en-US" sz="24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rgbClr val="FF0000"/>
                </a:solidFill>
                <a:latin typeface="Tahoma" panose="020B0604030504040204" pitchFamily="34" charset="0"/>
                <a:ea typeface="Tahoma" panose="020B0604030504040204" pitchFamily="34" charset="0"/>
                <a:cs typeface="Tahoma" panose="020B0604030504040204" pitchFamily="34" charset="0"/>
              </a:rPr>
              <a:t>lực</a:t>
            </a:r>
            <a:r>
              <a:rPr lang="en-US" altLang="en-US" sz="2400" b="1" dirty="0">
                <a:latin typeface="Tahoma" panose="020B0604030504040204" pitchFamily="34" charset="0"/>
                <a:ea typeface="Tahoma" panose="020B0604030504040204" pitchFamily="34" charset="0"/>
                <a:cs typeface="Tahoma" panose="020B0604030504040204" pitchFamily="34" charset="0"/>
              </a:rPr>
              <a:t>.</a:t>
            </a:r>
          </a:p>
        </p:txBody>
      </p:sp>
      <p:sp>
        <p:nvSpPr>
          <p:cNvPr id="16" name="Rectangle 15"/>
          <p:cNvSpPr/>
          <p:nvPr/>
        </p:nvSpPr>
        <p:spPr>
          <a:xfrm>
            <a:off x="931612" y="961537"/>
            <a:ext cx="5065810" cy="523220"/>
          </a:xfrm>
          <a:prstGeom prst="rect">
            <a:avLst/>
          </a:prstGeom>
        </p:spPr>
        <p:txBody>
          <a:bodyPr wrap="none">
            <a:spAutoFit/>
          </a:bodyPr>
          <a:lstStyle/>
          <a:p>
            <a:pPr>
              <a:defRPr/>
            </a:pPr>
            <a:r>
              <a:rPr lang="en-US" altLang="en-US" sz="2800" b="1" dirty="0">
                <a:solidFill>
                  <a:srgbClr val="00B050"/>
                </a:solidFill>
                <a:latin typeface="Tahoma" panose="020B0604030504040204" pitchFamily="34" charset="0"/>
                <a:ea typeface="Tahoma" panose="020B0604030504040204" pitchFamily="34" charset="0"/>
                <a:cs typeface="Tahoma" panose="020B0604030504040204" pitchFamily="34" charset="0"/>
              </a:rPr>
              <a:t>I</a:t>
            </a:r>
            <a:r>
              <a:rPr lang="vi-VN" altLang="en-US" sz="2800" b="1" dirty="0">
                <a:solidFill>
                  <a:srgbClr val="00B050"/>
                </a:solidFill>
                <a:latin typeface="Tahoma" panose="020B0604030504040204" pitchFamily="34" charset="0"/>
                <a:ea typeface="Tahoma" panose="020B0604030504040204" pitchFamily="34" charset="0"/>
                <a:cs typeface="Tahoma" panose="020B0604030504040204" pitchFamily="34" charset="0"/>
              </a:rPr>
              <a:t>I</a:t>
            </a:r>
            <a:r>
              <a:rPr lang="en-US" altLang="en-US" sz="2800" b="1" dirty="0">
                <a:solidFill>
                  <a:srgbClr val="00B050"/>
                </a:solidFill>
                <a:latin typeface="Tahoma" panose="020B0604030504040204" pitchFamily="34" charset="0"/>
                <a:ea typeface="Tahoma" panose="020B0604030504040204" pitchFamily="34" charset="0"/>
                <a:cs typeface="Tahoma" panose="020B0604030504040204" pitchFamily="34" charset="0"/>
              </a:rPr>
              <a:t>. QUAN ĐIỂM BIÊN SOẠN</a:t>
            </a:r>
          </a:p>
        </p:txBody>
      </p:sp>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1596" y="357585"/>
            <a:ext cx="2273924" cy="420082"/>
          </a:xfrm>
          <a:prstGeom prst="rect">
            <a:avLst/>
          </a:prstGeom>
        </p:spPr>
      </p:pic>
      <p:grpSp>
        <p:nvGrpSpPr>
          <p:cNvPr id="2" name="Group 1"/>
          <p:cNvGrpSpPr/>
          <p:nvPr/>
        </p:nvGrpSpPr>
        <p:grpSpPr>
          <a:xfrm>
            <a:off x="983391" y="1678241"/>
            <a:ext cx="7004161" cy="461665"/>
            <a:chOff x="983391" y="1678241"/>
            <a:chExt cx="7004161" cy="461665"/>
          </a:xfrm>
        </p:grpSpPr>
        <p:sp>
          <p:nvSpPr>
            <p:cNvPr id="13" name="TextBox 12"/>
            <p:cNvSpPr txBox="1"/>
            <p:nvPr/>
          </p:nvSpPr>
          <p:spPr>
            <a:xfrm>
              <a:off x="983391" y="1678241"/>
              <a:ext cx="7004161" cy="461665"/>
            </a:xfrm>
            <a:prstGeom prst="rect">
              <a:avLst/>
            </a:prstGeom>
            <a:noFill/>
          </p:spPr>
          <p:txBody>
            <a:bodyPr wrap="square" rtlCol="0">
              <a:spAutoFit/>
            </a:bodyPr>
            <a:lstStyle/>
            <a:p>
              <a:r>
                <a:rPr lang="en-US" altLang="en-US" sz="2400" b="1" dirty="0">
                  <a:solidFill>
                    <a:srgbClr val="0000FF"/>
                  </a:solidFill>
                  <a:latin typeface="Arial" pitchFamily="34" charset="0"/>
                  <a:cs typeface="Arial" pitchFamily="34" charset="0"/>
                </a:rPr>
                <a:t>       </a:t>
              </a:r>
              <a:r>
                <a:rPr lang="en-US" altLang="en-US" sz="2400" b="1" dirty="0" err="1">
                  <a:solidFill>
                    <a:srgbClr val="0000FF"/>
                  </a:solidFill>
                  <a:latin typeface="Tahoma" panose="020B0604030504040204" pitchFamily="34" charset="0"/>
                  <a:ea typeface="Tahoma" panose="020B0604030504040204" pitchFamily="34" charset="0"/>
                  <a:cs typeface="Tahoma" panose="020B0604030504040204" pitchFamily="34" charset="0"/>
                </a:rPr>
                <a:t>Hỗ</a:t>
              </a:r>
              <a:r>
                <a:rPr lang="en-US" altLang="en-US" sz="2400" b="1" dirty="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rgbClr val="0000FF"/>
                  </a:solidFill>
                  <a:latin typeface="Tahoma" panose="020B0604030504040204" pitchFamily="34" charset="0"/>
                  <a:ea typeface="Tahoma" panose="020B0604030504040204" pitchFamily="34" charset="0"/>
                  <a:cs typeface="Tahoma" panose="020B0604030504040204" pitchFamily="34" charset="0"/>
                </a:rPr>
                <a:t>trợ</a:t>
              </a:r>
              <a:r>
                <a:rPr lang="en-US" altLang="en-US" sz="2400" b="1" dirty="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rgbClr val="0000FF"/>
                  </a:solidFill>
                  <a:latin typeface="Tahoma" panose="020B0604030504040204" pitchFamily="34" charset="0"/>
                  <a:ea typeface="Tahoma" panose="020B0604030504040204" pitchFamily="34" charset="0"/>
                  <a:cs typeface="Tahoma" panose="020B0604030504040204" pitchFamily="34" charset="0"/>
                </a:rPr>
                <a:t>giáo</a:t>
              </a:r>
              <a:r>
                <a:rPr lang="en-US" altLang="en-US" sz="2400" b="1" dirty="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rgbClr val="0000FF"/>
                  </a:solidFill>
                  <a:latin typeface="Tahoma" panose="020B0604030504040204" pitchFamily="34" charset="0"/>
                  <a:ea typeface="Tahoma" panose="020B0604030504040204" pitchFamily="34" charset="0"/>
                  <a:cs typeface="Tahoma" panose="020B0604030504040204" pitchFamily="34" charset="0"/>
                </a:rPr>
                <a:t>viên</a:t>
              </a:r>
              <a:r>
                <a:rPr lang="en-US" altLang="en-US" sz="2400" b="1" dirty="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rgbClr val="0000FF"/>
                  </a:solidFill>
                  <a:latin typeface="Tahoma" panose="020B0604030504040204" pitchFamily="34" charset="0"/>
                  <a:ea typeface="Tahoma" panose="020B0604030504040204" pitchFamily="34" charset="0"/>
                  <a:cs typeface="Tahoma" panose="020B0604030504040204" pitchFamily="34" charset="0"/>
                </a:rPr>
                <a:t>đổi</a:t>
              </a:r>
              <a:r>
                <a:rPr lang="en-US" altLang="en-US" sz="2400" b="1" dirty="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rgbClr val="0000FF"/>
                  </a:solidFill>
                  <a:latin typeface="Tahoma" panose="020B0604030504040204" pitchFamily="34" charset="0"/>
                  <a:ea typeface="Tahoma" panose="020B0604030504040204" pitchFamily="34" charset="0"/>
                  <a:cs typeface="Tahoma" panose="020B0604030504040204" pitchFamily="34" charset="0"/>
                </a:rPr>
                <a:t>mới</a:t>
              </a:r>
              <a:r>
                <a:rPr lang="en-US" altLang="en-US" sz="2400" b="1" dirty="0">
                  <a:solidFill>
                    <a:srgbClr val="0000FF"/>
                  </a:solidFill>
                  <a:latin typeface="Tahoma" panose="020B0604030504040204" pitchFamily="34" charset="0"/>
                  <a:ea typeface="Tahoma" panose="020B0604030504040204" pitchFamily="34" charset="0"/>
                  <a:cs typeface="Tahoma" panose="020B0604030504040204" pitchFamily="34" charset="0"/>
                </a:rPr>
                <a:t> PPDH </a:t>
              </a:r>
              <a:r>
                <a:rPr lang="en-US" altLang="en-US" sz="2400" b="1" dirty="0" err="1">
                  <a:solidFill>
                    <a:srgbClr val="0000FF"/>
                  </a:solidFill>
                  <a:latin typeface="Tahoma" panose="020B0604030504040204" pitchFamily="34" charset="0"/>
                  <a:ea typeface="Tahoma" panose="020B0604030504040204" pitchFamily="34" charset="0"/>
                  <a:cs typeface="Tahoma" panose="020B0604030504040204" pitchFamily="34" charset="0"/>
                </a:rPr>
                <a:t>hiệu</a:t>
              </a:r>
              <a:r>
                <a:rPr lang="en-US" altLang="en-US" sz="2400" b="1" dirty="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rgbClr val="0000FF"/>
                  </a:solidFill>
                  <a:latin typeface="Tahoma" panose="020B0604030504040204" pitchFamily="34" charset="0"/>
                  <a:ea typeface="Tahoma" panose="020B0604030504040204" pitchFamily="34" charset="0"/>
                  <a:cs typeface="Tahoma" panose="020B0604030504040204" pitchFamily="34" charset="0"/>
                </a:rPr>
                <a:t>quả</a:t>
              </a:r>
              <a:r>
                <a:rPr lang="en-US" altLang="en-US" sz="2400" b="1" dirty="0">
                  <a:solidFill>
                    <a:srgbClr val="0000FF"/>
                  </a:solidFill>
                  <a:latin typeface="Tahoma" panose="020B0604030504040204" pitchFamily="34" charset="0"/>
                  <a:ea typeface="Tahoma" panose="020B0604030504040204" pitchFamily="34" charset="0"/>
                  <a:cs typeface="Tahoma" panose="020B0604030504040204" pitchFamily="34" charset="0"/>
                </a:rPr>
                <a:t>:</a:t>
              </a:r>
              <a:endParaRPr lang="en-US" sz="2400" dirty="0">
                <a:latin typeface="Tahoma" panose="020B0604030504040204" pitchFamily="34" charset="0"/>
                <a:ea typeface="Tahoma" panose="020B0604030504040204" pitchFamily="34" charset="0"/>
                <a:cs typeface="Tahoma" panose="020B0604030504040204" pitchFamily="34" charset="0"/>
              </a:endParaRPr>
            </a:p>
          </p:txBody>
        </p:sp>
        <p:sp>
          <p:nvSpPr>
            <p:cNvPr id="12" name="Snip Diagonal Corner Rectangle 11"/>
            <p:cNvSpPr/>
            <p:nvPr/>
          </p:nvSpPr>
          <p:spPr>
            <a:xfrm>
              <a:off x="1128644" y="1751462"/>
              <a:ext cx="420624" cy="329184"/>
            </a:xfrm>
            <a:prstGeom prst="snip2Diag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Tahoma" panose="020B0604030504040204" pitchFamily="34" charset="0"/>
                  <a:ea typeface="Tahoma" panose="020B0604030504040204" pitchFamily="34" charset="0"/>
                  <a:cs typeface="Tahoma" panose="020B0604030504040204" pitchFamily="34" charset="0"/>
                </a:rPr>
                <a:t>4</a:t>
              </a:r>
            </a:p>
          </p:txBody>
        </p:sp>
      </p:grpSp>
      <p:pic>
        <p:nvPicPr>
          <p:cNvPr id="3" name="Picture 2">
            <a:extLst>
              <a:ext uri="{FF2B5EF4-FFF2-40B4-BE49-F238E27FC236}">
                <a16:creationId xmlns:a16="http://schemas.microsoft.com/office/drawing/2014/main" id="{D65723B7-06A0-A301-D3D5-0A8BBDAFBCB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53692" y="229027"/>
            <a:ext cx="1326712" cy="1097280"/>
          </a:xfrm>
          <a:prstGeom prst="rect">
            <a:avLst/>
          </a:prstGeom>
        </p:spPr>
      </p:pic>
    </p:spTree>
    <p:extLst>
      <p:ext uri="{BB962C8B-B14F-4D97-AF65-F5344CB8AC3E}">
        <p14:creationId xmlns:p14="http://schemas.microsoft.com/office/powerpoint/2010/main" val="364327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205665" cy="68580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1596" y="357585"/>
            <a:ext cx="2273924" cy="420082"/>
          </a:xfrm>
          <a:prstGeom prst="rect">
            <a:avLst/>
          </a:prstGeom>
        </p:spPr>
      </p:pic>
      <p:sp>
        <p:nvSpPr>
          <p:cNvPr id="14" name="TextBox 13"/>
          <p:cNvSpPr txBox="1"/>
          <p:nvPr/>
        </p:nvSpPr>
        <p:spPr>
          <a:xfrm>
            <a:off x="1056544" y="2627314"/>
            <a:ext cx="10245440" cy="1200329"/>
          </a:xfrm>
          <a:prstGeom prst="rect">
            <a:avLst/>
          </a:prstGeom>
          <a:noFill/>
        </p:spPr>
        <p:txBody>
          <a:bodyPr wrap="square" rtlCol="0">
            <a:spAutoFit/>
          </a:bodyPr>
          <a:lstStyle/>
          <a:p>
            <a:pPr marL="228600" indent="-228600" algn="just" fontAlgn="ctr">
              <a:lnSpc>
                <a:spcPct val="150000"/>
              </a:lnSpc>
            </a:pPr>
            <a:r>
              <a:rPr lang="en-US" altLang="en-US" sz="2400" b="1" dirty="0">
                <a:latin typeface="Tahoma" panose="020B0604030504040204" pitchFamily="34" charset="0"/>
                <a:ea typeface="Tahoma" panose="020B0604030504040204" pitchFamily="34" charset="0"/>
                <a:cs typeface="Tahoma" panose="020B0604030504040204" pitchFamily="34" charset="0"/>
              </a:rPr>
              <a:t>- </a:t>
            </a:r>
            <a:r>
              <a:rPr lang="en-US" altLang="en-US" sz="2400" b="1" dirty="0" err="1">
                <a:latin typeface="Tahoma" panose="020B0604030504040204" pitchFamily="34" charset="0"/>
                <a:ea typeface="Tahoma" panose="020B0604030504040204" pitchFamily="34" charset="0"/>
                <a:cs typeface="Tahoma" panose="020B0604030504040204" pitchFamily="34" charset="0"/>
              </a:rPr>
              <a:t>Thể</a:t>
            </a:r>
            <a:r>
              <a:rPr lang="en-US" altLang="en-US" sz="2400" b="1" dirty="0">
                <a:latin typeface="Tahoma" panose="020B0604030504040204" pitchFamily="34" charset="0"/>
                <a:ea typeface="Tahoma" panose="020B0604030504040204" pitchFamily="34" charset="0"/>
                <a:cs typeface="Tahoma" panose="020B0604030504040204" pitchFamily="34" charset="0"/>
              </a:rPr>
              <a:t> </a:t>
            </a:r>
            <a:r>
              <a:rPr lang="en-US" altLang="en-US" sz="2400" b="1" dirty="0" err="1">
                <a:latin typeface="Tahoma" panose="020B0604030504040204" pitchFamily="34" charset="0"/>
                <a:ea typeface="Tahoma" panose="020B0604030504040204" pitchFamily="34" charset="0"/>
                <a:cs typeface="Tahoma" panose="020B0604030504040204" pitchFamily="34" charset="0"/>
              </a:rPr>
              <a:t>hiện</a:t>
            </a:r>
            <a:r>
              <a:rPr lang="en-US" altLang="en-US" sz="2400" b="1" dirty="0">
                <a:latin typeface="Tahoma" panose="020B0604030504040204" pitchFamily="34" charset="0"/>
                <a:ea typeface="Tahoma" panose="020B0604030504040204" pitchFamily="34" charset="0"/>
                <a:cs typeface="Tahoma" panose="020B0604030504040204" pitchFamily="34" charset="0"/>
              </a:rPr>
              <a:t> ở </a:t>
            </a:r>
            <a:r>
              <a:rPr lang="en-US" altLang="en-US" sz="2400" b="1" dirty="0" err="1">
                <a:latin typeface="Tahoma" panose="020B0604030504040204" pitchFamily="34" charset="0"/>
                <a:ea typeface="Tahoma" panose="020B0604030504040204" pitchFamily="34" charset="0"/>
                <a:cs typeface="Tahoma" panose="020B0604030504040204" pitchFamily="34" charset="0"/>
              </a:rPr>
              <a:t>tất</a:t>
            </a:r>
            <a:r>
              <a:rPr lang="en-US" altLang="en-US" sz="2400" b="1" dirty="0">
                <a:latin typeface="Tahoma" panose="020B0604030504040204" pitchFamily="34" charset="0"/>
                <a:ea typeface="Tahoma" panose="020B0604030504040204" pitchFamily="34" charset="0"/>
                <a:cs typeface="Tahoma" panose="020B0604030504040204" pitchFamily="34" charset="0"/>
              </a:rPr>
              <a:t> </a:t>
            </a:r>
            <a:r>
              <a:rPr lang="en-US" altLang="en-US" sz="2400" b="1" dirty="0" err="1">
                <a:latin typeface="Tahoma" panose="020B0604030504040204" pitchFamily="34" charset="0"/>
                <a:ea typeface="Tahoma" panose="020B0604030504040204" pitchFamily="34" charset="0"/>
                <a:cs typeface="Tahoma" panose="020B0604030504040204" pitchFamily="34" charset="0"/>
              </a:rPr>
              <a:t>cả</a:t>
            </a:r>
            <a:r>
              <a:rPr lang="en-US" altLang="en-US" sz="2400" b="1" dirty="0">
                <a:latin typeface="Tahoma" panose="020B0604030504040204" pitchFamily="34" charset="0"/>
                <a:ea typeface="Tahoma" panose="020B0604030504040204" pitchFamily="34" charset="0"/>
                <a:cs typeface="Tahoma" panose="020B0604030504040204" pitchFamily="34" charset="0"/>
              </a:rPr>
              <a:t> </a:t>
            </a:r>
            <a:r>
              <a:rPr lang="en-US" altLang="en-US" sz="2400" b="1" dirty="0" err="1">
                <a:latin typeface="Tahoma" panose="020B0604030504040204" pitchFamily="34" charset="0"/>
                <a:ea typeface="Tahoma" panose="020B0604030504040204" pitchFamily="34" charset="0"/>
                <a:cs typeface="Tahoma" panose="020B0604030504040204" pitchFamily="34" charset="0"/>
              </a:rPr>
              <a:t>các</a:t>
            </a:r>
            <a:r>
              <a:rPr lang="en-US" altLang="en-US" sz="2400" b="1" dirty="0">
                <a:latin typeface="Tahoma" panose="020B0604030504040204" pitchFamily="34" charset="0"/>
                <a:ea typeface="Tahoma" panose="020B0604030504040204" pitchFamily="34" charset="0"/>
                <a:cs typeface="Tahoma" panose="020B0604030504040204" pitchFamily="34" charset="0"/>
              </a:rPr>
              <a:t> </a:t>
            </a:r>
            <a:r>
              <a:rPr lang="en-US" altLang="en-US" sz="2400" b="1" dirty="0" err="1">
                <a:latin typeface="Tahoma" panose="020B0604030504040204" pitchFamily="34" charset="0"/>
                <a:ea typeface="Tahoma" panose="020B0604030504040204" pitchFamily="34" charset="0"/>
                <a:cs typeface="Tahoma" panose="020B0604030504040204" pitchFamily="34" charset="0"/>
              </a:rPr>
              <a:t>bài</a:t>
            </a:r>
            <a:r>
              <a:rPr lang="en-US" altLang="en-US" sz="2400" b="1" dirty="0">
                <a:latin typeface="Tahoma" panose="020B0604030504040204" pitchFamily="34" charset="0"/>
                <a:ea typeface="Tahoma" panose="020B0604030504040204" pitchFamily="34" charset="0"/>
                <a:cs typeface="Tahoma" panose="020B0604030504040204" pitchFamily="34" charset="0"/>
              </a:rPr>
              <a:t> </a:t>
            </a:r>
            <a:r>
              <a:rPr lang="en-US" altLang="en-US" sz="2400" b="1" dirty="0" err="1">
                <a:latin typeface="Tahoma" panose="020B0604030504040204" pitchFamily="34" charset="0"/>
                <a:ea typeface="Tahoma" panose="020B0604030504040204" pitchFamily="34" charset="0"/>
                <a:cs typeface="Tahoma" panose="020B0604030504040204" pitchFamily="34" charset="0"/>
              </a:rPr>
              <a:t>thực</a:t>
            </a:r>
            <a:r>
              <a:rPr lang="en-US" altLang="en-US" sz="2400" b="1" dirty="0">
                <a:latin typeface="Tahoma" panose="020B0604030504040204" pitchFamily="34" charset="0"/>
                <a:ea typeface="Tahoma" panose="020B0604030504040204" pitchFamily="34" charset="0"/>
                <a:cs typeface="Tahoma" panose="020B0604030504040204" pitchFamily="34" charset="0"/>
              </a:rPr>
              <a:t> </a:t>
            </a:r>
            <a:r>
              <a:rPr lang="en-US" altLang="en-US" sz="2400" b="1" dirty="0" err="1">
                <a:latin typeface="Tahoma" panose="020B0604030504040204" pitchFamily="34" charset="0"/>
                <a:ea typeface="Tahoma" panose="020B0604030504040204" pitchFamily="34" charset="0"/>
                <a:cs typeface="Tahoma" panose="020B0604030504040204" pitchFamily="34" charset="0"/>
              </a:rPr>
              <a:t>hành</a:t>
            </a:r>
            <a:r>
              <a:rPr lang="en-US" altLang="en-US" sz="2400" b="1" dirty="0">
                <a:latin typeface="Tahoma" panose="020B0604030504040204" pitchFamily="34" charset="0"/>
                <a:ea typeface="Tahoma" panose="020B0604030504040204" pitchFamily="34" charset="0"/>
                <a:cs typeface="Tahoma" panose="020B0604030504040204" pitchFamily="34" charset="0"/>
              </a:rPr>
              <a:t> </a:t>
            </a:r>
            <a:r>
              <a:rPr lang="en-US" altLang="en-US" sz="2400" b="1" dirty="0" err="1">
                <a:latin typeface="Tahoma" panose="020B0604030504040204" pitchFamily="34" charset="0"/>
                <a:ea typeface="Tahoma" panose="020B0604030504040204" pitchFamily="34" charset="0"/>
                <a:cs typeface="Tahoma" panose="020B0604030504040204" pitchFamily="34" charset="0"/>
              </a:rPr>
              <a:t>yêu</a:t>
            </a:r>
            <a:r>
              <a:rPr lang="en-US" altLang="en-US" sz="2400" b="1" dirty="0">
                <a:latin typeface="Tahoma" panose="020B0604030504040204" pitchFamily="34" charset="0"/>
                <a:ea typeface="Tahoma" panose="020B0604030504040204" pitchFamily="34" charset="0"/>
                <a:cs typeface="Tahoma" panose="020B0604030504040204" pitchFamily="34" charset="0"/>
              </a:rPr>
              <a:t> </a:t>
            </a:r>
            <a:r>
              <a:rPr lang="en-US" altLang="en-US" sz="2400" b="1" dirty="0" err="1">
                <a:latin typeface="Tahoma" panose="020B0604030504040204" pitchFamily="34" charset="0"/>
                <a:ea typeface="Tahoma" panose="020B0604030504040204" pitchFamily="34" charset="0"/>
                <a:cs typeface="Tahoma" panose="020B0604030504040204" pitchFamily="34" charset="0"/>
              </a:rPr>
              <a:t>cầu</a:t>
            </a:r>
            <a:r>
              <a:rPr lang="en-US" altLang="en-US" sz="2400" b="1" dirty="0">
                <a:latin typeface="Tahoma" panose="020B0604030504040204" pitchFamily="34" charset="0"/>
                <a:ea typeface="Tahoma" panose="020B0604030504040204" pitchFamily="34" charset="0"/>
                <a:cs typeface="Tahoma" panose="020B0604030504040204" pitchFamily="34" charset="0"/>
              </a:rPr>
              <a:t> HS </a:t>
            </a:r>
            <a:r>
              <a:rPr lang="en-US" altLang="en-US" sz="2400" b="1" dirty="0" err="1">
                <a:latin typeface="Tahoma" panose="020B0604030504040204" pitchFamily="34" charset="0"/>
                <a:ea typeface="Tahoma" panose="020B0604030504040204" pitchFamily="34" charset="0"/>
                <a:cs typeface="Tahoma" panose="020B0604030504040204" pitchFamily="34" charset="0"/>
              </a:rPr>
              <a:t>phải</a:t>
            </a:r>
            <a:r>
              <a:rPr lang="en-US" altLang="en-US" sz="2400" b="1" dirty="0">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rgbClr val="FF0000"/>
                </a:solidFill>
                <a:latin typeface="Tahoma" panose="020B0604030504040204" pitchFamily="34" charset="0"/>
                <a:ea typeface="Tahoma" panose="020B0604030504040204" pitchFamily="34" charset="0"/>
                <a:cs typeface="Tahoma" panose="020B0604030504040204" pitchFamily="34" charset="0"/>
              </a:rPr>
              <a:t>thảo</a:t>
            </a:r>
            <a:r>
              <a:rPr lang="en-US" altLang="en-US" sz="24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rgbClr val="FF0000"/>
                </a:solidFill>
                <a:latin typeface="Tahoma" panose="020B0604030504040204" pitchFamily="34" charset="0"/>
                <a:ea typeface="Tahoma" panose="020B0604030504040204" pitchFamily="34" charset="0"/>
                <a:cs typeface="Tahoma" panose="020B0604030504040204" pitchFamily="34" charset="0"/>
              </a:rPr>
              <a:t>luận</a:t>
            </a:r>
            <a:r>
              <a:rPr lang="en-US" altLang="en-US" sz="24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latin typeface="Tahoma" panose="020B0604030504040204" pitchFamily="34" charset="0"/>
                <a:ea typeface="Tahoma" panose="020B0604030504040204" pitchFamily="34" charset="0"/>
                <a:cs typeface="Tahoma" panose="020B0604030504040204" pitchFamily="34" charset="0"/>
              </a:rPr>
              <a:t>để</a:t>
            </a:r>
            <a:r>
              <a:rPr lang="en-US" altLang="en-US" sz="2400" b="1" dirty="0">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rgbClr val="FF0000"/>
                </a:solidFill>
                <a:latin typeface="Tahoma" panose="020B0604030504040204" pitchFamily="34" charset="0"/>
                <a:ea typeface="Tahoma" panose="020B0604030504040204" pitchFamily="34" charset="0"/>
                <a:cs typeface="Tahoma" panose="020B0604030504040204" pitchFamily="34" charset="0"/>
              </a:rPr>
              <a:t>thiết</a:t>
            </a:r>
            <a:r>
              <a:rPr lang="en-US" altLang="en-US" sz="24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rgbClr val="FF0000"/>
                </a:solidFill>
                <a:latin typeface="Tahoma" panose="020B0604030504040204" pitchFamily="34" charset="0"/>
                <a:ea typeface="Tahoma" panose="020B0604030504040204" pitchFamily="34" charset="0"/>
                <a:cs typeface="Tahoma" panose="020B0604030504040204" pitchFamily="34" charset="0"/>
              </a:rPr>
              <a:t>kế</a:t>
            </a:r>
            <a:r>
              <a:rPr lang="en-US" altLang="en-US" sz="24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latin typeface="Tahoma" panose="020B0604030504040204" pitchFamily="34" charset="0"/>
                <a:ea typeface="Tahoma" panose="020B0604030504040204" pitchFamily="34" charset="0"/>
                <a:cs typeface="Tahoma" panose="020B0604030504040204" pitchFamily="34" charset="0"/>
              </a:rPr>
              <a:t>và</a:t>
            </a:r>
            <a:r>
              <a:rPr lang="en-US" altLang="en-US" sz="2400" b="1" dirty="0">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rgbClr val="FF0000"/>
                </a:solidFill>
                <a:latin typeface="Tahoma" panose="020B0604030504040204" pitchFamily="34" charset="0"/>
                <a:ea typeface="Tahoma" panose="020B0604030504040204" pitchFamily="34" charset="0"/>
                <a:cs typeface="Tahoma" panose="020B0604030504040204" pitchFamily="34" charset="0"/>
              </a:rPr>
              <a:t>lựa</a:t>
            </a:r>
            <a:r>
              <a:rPr lang="en-US" altLang="en-US" sz="24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rgbClr val="FF0000"/>
                </a:solidFill>
                <a:latin typeface="Tahoma" panose="020B0604030504040204" pitchFamily="34" charset="0"/>
                <a:ea typeface="Tahoma" panose="020B0604030504040204" pitchFamily="34" charset="0"/>
                <a:cs typeface="Tahoma" panose="020B0604030504040204" pitchFamily="34" charset="0"/>
              </a:rPr>
              <a:t>chọn</a:t>
            </a:r>
            <a:r>
              <a:rPr lang="en-US" altLang="en-US" sz="24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latin typeface="Tahoma" panose="020B0604030504040204" pitchFamily="34" charset="0"/>
                <a:ea typeface="Tahoma" panose="020B0604030504040204" pitchFamily="34" charset="0"/>
                <a:cs typeface="Tahoma" panose="020B0604030504040204" pitchFamily="34" charset="0"/>
              </a:rPr>
              <a:t>phương</a:t>
            </a:r>
            <a:r>
              <a:rPr lang="en-US" altLang="en-US" sz="2400" b="1" dirty="0">
                <a:latin typeface="Tahoma" panose="020B0604030504040204" pitchFamily="34" charset="0"/>
                <a:ea typeface="Tahoma" panose="020B0604030504040204" pitchFamily="34" charset="0"/>
                <a:cs typeface="Tahoma" panose="020B0604030504040204" pitchFamily="34" charset="0"/>
              </a:rPr>
              <a:t> </a:t>
            </a:r>
            <a:r>
              <a:rPr lang="en-US" altLang="en-US" sz="2400" b="1" dirty="0" err="1">
                <a:latin typeface="Tahoma" panose="020B0604030504040204" pitchFamily="34" charset="0"/>
                <a:ea typeface="Tahoma" panose="020B0604030504040204" pitchFamily="34" charset="0"/>
                <a:cs typeface="Tahoma" panose="020B0604030504040204" pitchFamily="34" charset="0"/>
              </a:rPr>
              <a:t>án</a:t>
            </a:r>
            <a:r>
              <a:rPr lang="en-US" altLang="en-US" sz="2400" b="1" dirty="0">
                <a:latin typeface="Tahoma" panose="020B0604030504040204" pitchFamily="34" charset="0"/>
                <a:ea typeface="Tahoma" panose="020B0604030504040204" pitchFamily="34" charset="0"/>
                <a:cs typeface="Tahoma" panose="020B0604030504040204" pitchFamily="34" charset="0"/>
              </a:rPr>
              <a:t> </a:t>
            </a:r>
            <a:r>
              <a:rPr lang="en-US" altLang="en-US" sz="2400" b="1" dirty="0" err="1">
                <a:latin typeface="Tahoma" panose="020B0604030504040204" pitchFamily="34" charset="0"/>
                <a:ea typeface="Tahoma" panose="020B0604030504040204" pitchFamily="34" charset="0"/>
                <a:cs typeface="Tahoma" panose="020B0604030504040204" pitchFamily="34" charset="0"/>
              </a:rPr>
              <a:t>thí</a:t>
            </a:r>
            <a:r>
              <a:rPr lang="en-US" altLang="en-US" sz="2400" b="1" dirty="0">
                <a:latin typeface="Tahoma" panose="020B0604030504040204" pitchFamily="34" charset="0"/>
                <a:ea typeface="Tahoma" panose="020B0604030504040204" pitchFamily="34" charset="0"/>
                <a:cs typeface="Tahoma" panose="020B0604030504040204" pitchFamily="34" charset="0"/>
              </a:rPr>
              <a:t> </a:t>
            </a:r>
            <a:r>
              <a:rPr lang="en-US" altLang="en-US" sz="2400" b="1" dirty="0" err="1">
                <a:latin typeface="Tahoma" panose="020B0604030504040204" pitchFamily="34" charset="0"/>
                <a:ea typeface="Tahoma" panose="020B0604030504040204" pitchFamily="34" charset="0"/>
                <a:cs typeface="Tahoma" panose="020B0604030504040204" pitchFamily="34" charset="0"/>
              </a:rPr>
              <a:t>nghiệm</a:t>
            </a:r>
            <a:r>
              <a:rPr lang="en-US" altLang="en-US" sz="2400" b="1" dirty="0">
                <a:latin typeface="Tahoma" panose="020B0604030504040204" pitchFamily="34" charset="0"/>
                <a:ea typeface="Tahoma" panose="020B0604030504040204" pitchFamily="34" charset="0"/>
                <a:cs typeface="Tahoma" panose="020B0604030504040204" pitchFamily="34" charset="0"/>
              </a:rPr>
              <a:t>.</a:t>
            </a:r>
          </a:p>
        </p:txBody>
      </p:sp>
      <p:sp>
        <p:nvSpPr>
          <p:cNvPr id="15" name="Rectangle 14"/>
          <p:cNvSpPr/>
          <p:nvPr/>
        </p:nvSpPr>
        <p:spPr>
          <a:xfrm>
            <a:off x="931612" y="961537"/>
            <a:ext cx="5065810" cy="523220"/>
          </a:xfrm>
          <a:prstGeom prst="rect">
            <a:avLst/>
          </a:prstGeom>
        </p:spPr>
        <p:txBody>
          <a:bodyPr wrap="none">
            <a:spAutoFit/>
          </a:bodyPr>
          <a:lstStyle/>
          <a:p>
            <a:pPr>
              <a:defRPr/>
            </a:pPr>
            <a:r>
              <a:rPr lang="en-US" altLang="en-US" sz="2800" b="1" dirty="0">
                <a:solidFill>
                  <a:srgbClr val="00B050"/>
                </a:solidFill>
                <a:latin typeface="Tahoma" panose="020B0604030504040204" pitchFamily="34" charset="0"/>
                <a:ea typeface="Tahoma" panose="020B0604030504040204" pitchFamily="34" charset="0"/>
                <a:cs typeface="Tahoma" panose="020B0604030504040204" pitchFamily="34" charset="0"/>
              </a:rPr>
              <a:t>I</a:t>
            </a:r>
            <a:r>
              <a:rPr lang="vi-VN" altLang="en-US" sz="2800" b="1" dirty="0">
                <a:solidFill>
                  <a:srgbClr val="00B050"/>
                </a:solidFill>
                <a:latin typeface="Tahoma" panose="020B0604030504040204" pitchFamily="34" charset="0"/>
                <a:ea typeface="Tahoma" panose="020B0604030504040204" pitchFamily="34" charset="0"/>
                <a:cs typeface="Tahoma" panose="020B0604030504040204" pitchFamily="34" charset="0"/>
              </a:rPr>
              <a:t>I</a:t>
            </a:r>
            <a:r>
              <a:rPr lang="en-US" altLang="en-US" sz="2800" b="1" dirty="0">
                <a:solidFill>
                  <a:srgbClr val="00B050"/>
                </a:solidFill>
                <a:latin typeface="Tahoma" panose="020B0604030504040204" pitchFamily="34" charset="0"/>
                <a:ea typeface="Tahoma" panose="020B0604030504040204" pitchFamily="34" charset="0"/>
                <a:cs typeface="Tahoma" panose="020B0604030504040204" pitchFamily="34" charset="0"/>
              </a:rPr>
              <a:t>. QUAN ĐIỂM BIÊN SOẠN</a:t>
            </a:r>
          </a:p>
        </p:txBody>
      </p:sp>
      <p:sp>
        <p:nvSpPr>
          <p:cNvPr id="16" name="TextBox 15"/>
          <p:cNvSpPr txBox="1"/>
          <p:nvPr/>
        </p:nvSpPr>
        <p:spPr>
          <a:xfrm>
            <a:off x="1056544" y="3861754"/>
            <a:ext cx="10245440" cy="1200329"/>
          </a:xfrm>
          <a:prstGeom prst="rect">
            <a:avLst/>
          </a:prstGeom>
          <a:noFill/>
        </p:spPr>
        <p:txBody>
          <a:bodyPr wrap="square" rtlCol="0">
            <a:spAutoFit/>
          </a:bodyPr>
          <a:lstStyle/>
          <a:p>
            <a:pPr marL="228600" indent="-228600" algn="just" fontAlgn="ctr">
              <a:lnSpc>
                <a:spcPct val="150000"/>
              </a:lnSpc>
            </a:pPr>
            <a:r>
              <a:rPr lang="en-US" altLang="en-US" sz="2400" b="1" dirty="0">
                <a:latin typeface="Tahoma" panose="020B0604030504040204" pitchFamily="34" charset="0"/>
                <a:ea typeface="Tahoma" panose="020B0604030504040204" pitchFamily="34" charset="0"/>
                <a:cs typeface="Tahoma" panose="020B0604030504040204" pitchFamily="34" charset="0"/>
              </a:rPr>
              <a:t>- </a:t>
            </a:r>
            <a:r>
              <a:rPr lang="en-US" altLang="en-US" sz="2400" b="1" dirty="0" err="1">
                <a:latin typeface="Tahoma" panose="020B0604030504040204" pitchFamily="34" charset="0"/>
                <a:ea typeface="Tahoma" panose="020B0604030504040204" pitchFamily="34" charset="0"/>
                <a:cs typeface="Tahoma" panose="020B0604030504040204" pitchFamily="34" charset="0"/>
              </a:rPr>
              <a:t>Giúp</a:t>
            </a:r>
            <a:r>
              <a:rPr lang="en-US" altLang="en-US" sz="2400" b="1" dirty="0">
                <a:latin typeface="Tahoma" panose="020B0604030504040204" pitchFamily="34" charset="0"/>
                <a:ea typeface="Tahoma" panose="020B0604030504040204" pitchFamily="34" charset="0"/>
                <a:cs typeface="Tahoma" panose="020B0604030504040204" pitchFamily="34" charset="0"/>
              </a:rPr>
              <a:t> HS </a:t>
            </a:r>
            <a:r>
              <a:rPr lang="en-US" altLang="en-US" sz="2400" b="1" dirty="0" err="1">
                <a:latin typeface="Tahoma" panose="020B0604030504040204" pitchFamily="34" charset="0"/>
                <a:ea typeface="Tahoma" panose="020B0604030504040204" pitchFamily="34" charset="0"/>
                <a:cs typeface="Tahoma" panose="020B0604030504040204" pitchFamily="34" charset="0"/>
              </a:rPr>
              <a:t>hiểu</a:t>
            </a:r>
            <a:r>
              <a:rPr lang="en-US" altLang="en-US" sz="2400" b="1" dirty="0">
                <a:latin typeface="Tahoma" panose="020B0604030504040204" pitchFamily="34" charset="0"/>
                <a:ea typeface="Tahoma" panose="020B0604030504040204" pitchFamily="34" charset="0"/>
                <a:cs typeface="Tahoma" panose="020B0604030504040204" pitchFamily="34" charset="0"/>
              </a:rPr>
              <a:t> </a:t>
            </a:r>
            <a:r>
              <a:rPr lang="en-US" altLang="en-US" sz="2400" b="1" dirty="0" err="1">
                <a:latin typeface="Tahoma" panose="020B0604030504040204" pitchFamily="34" charset="0"/>
                <a:ea typeface="Tahoma" panose="020B0604030504040204" pitchFamily="34" charset="0"/>
                <a:cs typeface="Tahoma" panose="020B0604030504040204" pitchFamily="34" charset="0"/>
              </a:rPr>
              <a:t>được</a:t>
            </a:r>
            <a:r>
              <a:rPr lang="en-US" altLang="en-US" sz="2400" b="1" dirty="0">
                <a:latin typeface="Tahoma" panose="020B0604030504040204" pitchFamily="34" charset="0"/>
                <a:ea typeface="Tahoma" panose="020B0604030504040204" pitchFamily="34" charset="0"/>
                <a:cs typeface="Tahoma" panose="020B0604030504040204" pitchFamily="34" charset="0"/>
              </a:rPr>
              <a:t> </a:t>
            </a:r>
            <a:r>
              <a:rPr lang="en-US" altLang="en-US" sz="2400" b="1" dirty="0" err="1">
                <a:latin typeface="Tahoma" panose="020B0604030504040204" pitchFamily="34" charset="0"/>
                <a:ea typeface="Tahoma" panose="020B0604030504040204" pitchFamily="34" charset="0"/>
                <a:cs typeface="Tahoma" panose="020B0604030504040204" pitchFamily="34" charset="0"/>
              </a:rPr>
              <a:t>phương</a:t>
            </a:r>
            <a:r>
              <a:rPr lang="en-US" altLang="en-US" sz="2400" b="1" dirty="0">
                <a:latin typeface="Tahoma" panose="020B0604030504040204" pitchFamily="34" charset="0"/>
                <a:ea typeface="Tahoma" panose="020B0604030504040204" pitchFamily="34" charset="0"/>
                <a:cs typeface="Tahoma" panose="020B0604030504040204" pitchFamily="34" charset="0"/>
              </a:rPr>
              <a:t> </a:t>
            </a:r>
            <a:r>
              <a:rPr lang="en-US" altLang="en-US" sz="2400" b="1" dirty="0" err="1">
                <a:latin typeface="Tahoma" panose="020B0604030504040204" pitchFamily="34" charset="0"/>
                <a:ea typeface="Tahoma" panose="020B0604030504040204" pitchFamily="34" charset="0"/>
                <a:cs typeface="Tahoma" panose="020B0604030504040204" pitchFamily="34" charset="0"/>
              </a:rPr>
              <a:t>pháp</a:t>
            </a:r>
            <a:r>
              <a:rPr lang="en-US" altLang="en-US" sz="2400" b="1" dirty="0">
                <a:latin typeface="Tahoma" panose="020B0604030504040204" pitchFamily="34" charset="0"/>
                <a:ea typeface="Tahoma" panose="020B0604030504040204" pitchFamily="34" charset="0"/>
                <a:cs typeface="Tahoma" panose="020B0604030504040204" pitchFamily="34" charset="0"/>
              </a:rPr>
              <a:t> </a:t>
            </a:r>
            <a:r>
              <a:rPr lang="en-US" altLang="en-US" sz="2400" b="1" dirty="0" err="1">
                <a:latin typeface="Tahoma" panose="020B0604030504040204" pitchFamily="34" charset="0"/>
                <a:ea typeface="Tahoma" panose="020B0604030504040204" pitchFamily="34" charset="0"/>
                <a:cs typeface="Tahoma" panose="020B0604030504040204" pitchFamily="34" charset="0"/>
              </a:rPr>
              <a:t>quan</a:t>
            </a:r>
            <a:r>
              <a:rPr lang="en-US" altLang="en-US" sz="2400" b="1" dirty="0">
                <a:latin typeface="Tahoma" panose="020B0604030504040204" pitchFamily="34" charset="0"/>
                <a:ea typeface="Tahoma" panose="020B0604030504040204" pitchFamily="34" charset="0"/>
                <a:cs typeface="Tahoma" panose="020B0604030504040204" pitchFamily="34" charset="0"/>
              </a:rPr>
              <a:t> </a:t>
            </a:r>
            <a:r>
              <a:rPr lang="en-US" altLang="en-US" sz="2400" b="1" dirty="0" err="1">
                <a:latin typeface="Tahoma" panose="020B0604030504040204" pitchFamily="34" charset="0"/>
                <a:ea typeface="Tahoma" panose="020B0604030504040204" pitchFamily="34" charset="0"/>
                <a:cs typeface="Tahoma" panose="020B0604030504040204" pitchFamily="34" charset="0"/>
              </a:rPr>
              <a:t>trọng</a:t>
            </a:r>
            <a:r>
              <a:rPr lang="en-US" altLang="en-US" sz="2400" b="1" dirty="0">
                <a:latin typeface="Tahoma" panose="020B0604030504040204" pitchFamily="34" charset="0"/>
                <a:ea typeface="Tahoma" panose="020B0604030504040204" pitchFamily="34" charset="0"/>
                <a:cs typeface="Tahoma" panose="020B0604030504040204" pitchFamily="34" charset="0"/>
              </a:rPr>
              <a:t> </a:t>
            </a:r>
            <a:r>
              <a:rPr lang="en-US" altLang="en-US" sz="2400" b="1" dirty="0" err="1">
                <a:latin typeface="Tahoma" panose="020B0604030504040204" pitchFamily="34" charset="0"/>
                <a:ea typeface="Tahoma" panose="020B0604030504040204" pitchFamily="34" charset="0"/>
                <a:cs typeface="Tahoma" panose="020B0604030504040204" pitchFamily="34" charset="0"/>
              </a:rPr>
              <a:t>nhất</a:t>
            </a:r>
            <a:r>
              <a:rPr lang="en-US" altLang="en-US" sz="2400" b="1" dirty="0">
                <a:latin typeface="Tahoma" panose="020B0604030504040204" pitchFamily="34" charset="0"/>
                <a:ea typeface="Tahoma" panose="020B0604030504040204" pitchFamily="34" charset="0"/>
                <a:cs typeface="Tahoma" panose="020B0604030504040204" pitchFamily="34" charset="0"/>
              </a:rPr>
              <a:t> </a:t>
            </a:r>
            <a:r>
              <a:rPr lang="en-US" altLang="en-US" sz="2400" b="1" dirty="0" err="1">
                <a:latin typeface="Tahoma" panose="020B0604030504040204" pitchFamily="34" charset="0"/>
                <a:ea typeface="Tahoma" panose="020B0604030504040204" pitchFamily="34" charset="0"/>
                <a:cs typeface="Tahoma" panose="020B0604030504040204" pitchFamily="34" charset="0"/>
              </a:rPr>
              <a:t>để</a:t>
            </a:r>
            <a:r>
              <a:rPr lang="en-US" altLang="en-US" sz="2400" b="1" dirty="0">
                <a:latin typeface="Tahoma" panose="020B0604030504040204" pitchFamily="34" charset="0"/>
                <a:ea typeface="Tahoma" panose="020B0604030504040204" pitchFamily="34" charset="0"/>
                <a:cs typeface="Tahoma" panose="020B0604030504040204" pitchFamily="34" charset="0"/>
              </a:rPr>
              <a:t> </a:t>
            </a:r>
            <a:r>
              <a:rPr lang="en-US" altLang="en-US" sz="2400" b="1" dirty="0" err="1">
                <a:latin typeface="Tahoma" panose="020B0604030504040204" pitchFamily="34" charset="0"/>
                <a:ea typeface="Tahoma" panose="020B0604030504040204" pitchFamily="34" charset="0"/>
                <a:cs typeface="Tahoma" panose="020B0604030504040204" pitchFamily="34" charset="0"/>
              </a:rPr>
              <a:t>nghiên</a:t>
            </a:r>
            <a:r>
              <a:rPr lang="en-US" altLang="en-US" sz="2400" b="1" dirty="0">
                <a:latin typeface="Tahoma" panose="020B0604030504040204" pitchFamily="34" charset="0"/>
                <a:ea typeface="Tahoma" panose="020B0604030504040204" pitchFamily="34" charset="0"/>
                <a:cs typeface="Tahoma" panose="020B0604030504040204" pitchFamily="34" charset="0"/>
              </a:rPr>
              <a:t> </a:t>
            </a:r>
            <a:r>
              <a:rPr lang="en-US" altLang="en-US" sz="2400" b="1" dirty="0" err="1">
                <a:latin typeface="Tahoma" panose="020B0604030504040204" pitchFamily="34" charset="0"/>
                <a:ea typeface="Tahoma" panose="020B0604030504040204" pitchFamily="34" charset="0"/>
                <a:cs typeface="Tahoma" panose="020B0604030504040204" pitchFamily="34" charset="0"/>
              </a:rPr>
              <a:t>cứu</a:t>
            </a:r>
            <a:r>
              <a:rPr lang="en-US" altLang="en-US" sz="2400" b="1" dirty="0">
                <a:latin typeface="Tahoma" panose="020B0604030504040204" pitchFamily="34" charset="0"/>
                <a:ea typeface="Tahoma" panose="020B0604030504040204" pitchFamily="34" charset="0"/>
                <a:cs typeface="Tahoma" panose="020B0604030504040204" pitchFamily="34" charset="0"/>
              </a:rPr>
              <a:t>, </a:t>
            </a:r>
            <a:r>
              <a:rPr lang="en-US" altLang="en-US" sz="2400" b="1" dirty="0" err="1">
                <a:latin typeface="Tahoma" panose="020B0604030504040204" pitchFamily="34" charset="0"/>
                <a:ea typeface="Tahoma" panose="020B0604030504040204" pitchFamily="34" charset="0"/>
                <a:cs typeface="Tahoma" panose="020B0604030504040204" pitchFamily="34" charset="0"/>
              </a:rPr>
              <a:t>học</a:t>
            </a:r>
            <a:r>
              <a:rPr lang="en-US" altLang="en-US" sz="2400" b="1" dirty="0">
                <a:latin typeface="Tahoma" panose="020B0604030504040204" pitchFamily="34" charset="0"/>
                <a:ea typeface="Tahoma" panose="020B0604030504040204" pitchFamily="34" charset="0"/>
                <a:cs typeface="Tahoma" panose="020B0604030504040204" pitchFamily="34" charset="0"/>
              </a:rPr>
              <a:t> </a:t>
            </a:r>
            <a:r>
              <a:rPr lang="en-US" altLang="en-US" sz="2400" b="1" dirty="0" err="1">
                <a:latin typeface="Tahoma" panose="020B0604030504040204" pitchFamily="34" charset="0"/>
                <a:ea typeface="Tahoma" panose="020B0604030504040204" pitchFamily="34" charset="0"/>
                <a:cs typeface="Tahoma" panose="020B0604030504040204" pitchFamily="34" charset="0"/>
              </a:rPr>
              <a:t>tập</a:t>
            </a:r>
            <a:r>
              <a:rPr lang="en-US" altLang="en-US" sz="2400" b="1" dirty="0">
                <a:latin typeface="Tahoma" panose="020B0604030504040204" pitchFamily="34" charset="0"/>
                <a:ea typeface="Tahoma" panose="020B0604030504040204" pitchFamily="34" charset="0"/>
                <a:cs typeface="Tahoma" panose="020B0604030504040204" pitchFamily="34" charset="0"/>
              </a:rPr>
              <a:t> </a:t>
            </a:r>
            <a:r>
              <a:rPr lang="en-US" altLang="en-US" sz="2400" b="1" dirty="0" err="1">
                <a:latin typeface="Tahoma" panose="020B0604030504040204" pitchFamily="34" charset="0"/>
                <a:ea typeface="Tahoma" panose="020B0604030504040204" pitchFamily="34" charset="0"/>
                <a:cs typeface="Tahoma" panose="020B0604030504040204" pitchFamily="34" charset="0"/>
              </a:rPr>
              <a:t>môn</a:t>
            </a:r>
            <a:r>
              <a:rPr lang="en-US" altLang="en-US" sz="2400" b="1" dirty="0">
                <a:latin typeface="Tahoma" panose="020B0604030504040204" pitchFamily="34" charset="0"/>
                <a:ea typeface="Tahoma" panose="020B0604030504040204" pitchFamily="34" charset="0"/>
                <a:cs typeface="Tahoma" panose="020B0604030504040204" pitchFamily="34" charset="0"/>
              </a:rPr>
              <a:t> </a:t>
            </a:r>
            <a:r>
              <a:rPr lang="en-US" altLang="en-US" sz="2400" b="1" dirty="0" err="1">
                <a:latin typeface="Tahoma" panose="020B0604030504040204" pitchFamily="34" charset="0"/>
                <a:ea typeface="Tahoma" panose="020B0604030504040204" pitchFamily="34" charset="0"/>
                <a:cs typeface="Tahoma" panose="020B0604030504040204" pitchFamily="34" charset="0"/>
              </a:rPr>
              <a:t>Vật</a:t>
            </a:r>
            <a:r>
              <a:rPr lang="en-US" altLang="en-US" sz="2400" b="1" dirty="0">
                <a:latin typeface="Tahoma" panose="020B0604030504040204" pitchFamily="34" charset="0"/>
                <a:ea typeface="Tahoma" panose="020B0604030504040204" pitchFamily="34" charset="0"/>
                <a:cs typeface="Tahoma" panose="020B0604030504040204" pitchFamily="34" charset="0"/>
              </a:rPr>
              <a:t> </a:t>
            </a:r>
            <a:r>
              <a:rPr lang="en-US" altLang="en-US" sz="2400" b="1" dirty="0" err="1">
                <a:latin typeface="Tahoma" panose="020B0604030504040204" pitchFamily="34" charset="0"/>
                <a:ea typeface="Tahoma" panose="020B0604030504040204" pitchFamily="34" charset="0"/>
                <a:cs typeface="Tahoma" panose="020B0604030504040204" pitchFamily="34" charset="0"/>
              </a:rPr>
              <a:t>lí</a:t>
            </a:r>
            <a:r>
              <a:rPr lang="en-US" altLang="en-US" sz="2400" b="1" dirty="0">
                <a:latin typeface="Tahoma" panose="020B0604030504040204" pitchFamily="34" charset="0"/>
                <a:ea typeface="Tahoma" panose="020B0604030504040204" pitchFamily="34" charset="0"/>
                <a:cs typeface="Tahoma" panose="020B0604030504040204" pitchFamily="34" charset="0"/>
              </a:rPr>
              <a:t> </a:t>
            </a:r>
            <a:r>
              <a:rPr lang="en-US" altLang="en-US" sz="2400" b="1" dirty="0" err="1">
                <a:latin typeface="Tahoma" panose="020B0604030504040204" pitchFamily="34" charset="0"/>
                <a:ea typeface="Tahoma" panose="020B0604030504040204" pitchFamily="34" charset="0"/>
                <a:cs typeface="Tahoma" panose="020B0604030504040204" pitchFamily="34" charset="0"/>
              </a:rPr>
              <a:t>là</a:t>
            </a:r>
            <a:r>
              <a:rPr lang="en-US" altLang="en-US" sz="2400" b="1" dirty="0">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rgbClr val="FF0000"/>
                </a:solidFill>
                <a:latin typeface="Tahoma" panose="020B0604030504040204" pitchFamily="34" charset="0"/>
                <a:ea typeface="Tahoma" panose="020B0604030504040204" pitchFamily="34" charset="0"/>
                <a:cs typeface="Tahoma" panose="020B0604030504040204" pitchFamily="34" charset="0"/>
              </a:rPr>
              <a:t>phương</a:t>
            </a:r>
            <a:r>
              <a:rPr lang="en-US" altLang="en-US" sz="24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rgbClr val="FF0000"/>
                </a:solidFill>
                <a:latin typeface="Tahoma" panose="020B0604030504040204" pitchFamily="34" charset="0"/>
                <a:ea typeface="Tahoma" panose="020B0604030504040204" pitchFamily="34" charset="0"/>
                <a:cs typeface="Tahoma" panose="020B0604030504040204" pitchFamily="34" charset="0"/>
              </a:rPr>
              <a:t>pháp</a:t>
            </a:r>
            <a:r>
              <a:rPr lang="en-US" altLang="en-US" sz="24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rgbClr val="FF0000"/>
                </a:solidFill>
                <a:latin typeface="Tahoma" panose="020B0604030504040204" pitchFamily="34" charset="0"/>
                <a:ea typeface="Tahoma" panose="020B0604030504040204" pitchFamily="34" charset="0"/>
                <a:cs typeface="Tahoma" panose="020B0604030504040204" pitchFamily="34" charset="0"/>
              </a:rPr>
              <a:t>thực</a:t>
            </a:r>
            <a:r>
              <a:rPr lang="en-US" altLang="en-US" sz="24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rgbClr val="FF0000"/>
                </a:solidFill>
                <a:latin typeface="Tahoma" panose="020B0604030504040204" pitchFamily="34" charset="0"/>
                <a:ea typeface="Tahoma" panose="020B0604030504040204" pitchFamily="34" charset="0"/>
                <a:cs typeface="Tahoma" panose="020B0604030504040204" pitchFamily="34" charset="0"/>
              </a:rPr>
              <a:t>nghiệm</a:t>
            </a:r>
            <a:r>
              <a:rPr lang="en-US" altLang="en-US" sz="2400" b="1" dirty="0">
                <a:latin typeface="Tahoma" panose="020B0604030504040204" pitchFamily="34" charset="0"/>
                <a:ea typeface="Tahoma" panose="020B0604030504040204" pitchFamily="34" charset="0"/>
                <a:cs typeface="Tahoma" panose="020B0604030504040204" pitchFamily="34" charset="0"/>
              </a:rPr>
              <a:t>.</a:t>
            </a:r>
          </a:p>
        </p:txBody>
      </p:sp>
      <p:grpSp>
        <p:nvGrpSpPr>
          <p:cNvPr id="2" name="Group 1"/>
          <p:cNvGrpSpPr/>
          <p:nvPr/>
        </p:nvGrpSpPr>
        <p:grpSpPr>
          <a:xfrm>
            <a:off x="969264" y="1655218"/>
            <a:ext cx="10488167" cy="931089"/>
            <a:chOff x="969264" y="1655218"/>
            <a:chExt cx="10488167" cy="931089"/>
          </a:xfrm>
        </p:grpSpPr>
        <p:sp>
          <p:nvSpPr>
            <p:cNvPr id="10" name="TextBox 9"/>
            <p:cNvSpPr txBox="1"/>
            <p:nvPr/>
          </p:nvSpPr>
          <p:spPr>
            <a:xfrm>
              <a:off x="969264" y="1655218"/>
              <a:ext cx="10488167" cy="931089"/>
            </a:xfrm>
            <a:prstGeom prst="rect">
              <a:avLst/>
            </a:prstGeom>
            <a:noFill/>
          </p:spPr>
          <p:txBody>
            <a:bodyPr wrap="square" rtlCol="0">
              <a:spAutoFit/>
            </a:bodyPr>
            <a:lstStyle/>
            <a:p>
              <a:pPr marL="512763" indent="-512763">
                <a:lnSpc>
                  <a:spcPct val="120000"/>
                </a:lnSpc>
              </a:pPr>
              <a:r>
                <a:rPr lang="en-US" altLang="en-US" sz="2400" b="1" dirty="0">
                  <a:solidFill>
                    <a:srgbClr val="0000FF"/>
                  </a:solidFill>
                  <a:latin typeface="Arial" pitchFamily="34" charset="0"/>
                  <a:cs typeface="Arial" pitchFamily="34" charset="0"/>
                </a:rPr>
                <a:t>      </a:t>
              </a:r>
              <a:r>
                <a:rPr lang="en-US" altLang="en-US" sz="2400" b="1" dirty="0" err="1">
                  <a:solidFill>
                    <a:srgbClr val="0000FF"/>
                  </a:solidFill>
                  <a:latin typeface="Tahoma" panose="020B0604030504040204" pitchFamily="34" charset="0"/>
                  <a:ea typeface="Tahoma" panose="020B0604030504040204" pitchFamily="34" charset="0"/>
                  <a:cs typeface="Tahoma" panose="020B0604030504040204" pitchFamily="34" charset="0"/>
                </a:rPr>
                <a:t>Tăng</a:t>
              </a:r>
              <a:r>
                <a:rPr lang="en-US" altLang="en-US" sz="2400" b="1" dirty="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rgbClr val="0000FF"/>
                  </a:solidFill>
                  <a:latin typeface="Tahoma" panose="020B0604030504040204" pitchFamily="34" charset="0"/>
                  <a:ea typeface="Tahoma" panose="020B0604030504040204" pitchFamily="34" charset="0"/>
                  <a:cs typeface="Tahoma" panose="020B0604030504040204" pitchFamily="34" charset="0"/>
                </a:rPr>
                <a:t>cường</a:t>
              </a:r>
              <a:r>
                <a:rPr lang="en-US" altLang="en-US" sz="2400" b="1" dirty="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rgbClr val="0000FF"/>
                  </a:solidFill>
                  <a:latin typeface="Tahoma" panose="020B0604030504040204" pitchFamily="34" charset="0"/>
                  <a:ea typeface="Tahoma" panose="020B0604030504040204" pitchFamily="34" charset="0"/>
                  <a:cs typeface="Tahoma" panose="020B0604030504040204" pitchFamily="34" charset="0"/>
                </a:rPr>
                <a:t>phát</a:t>
              </a:r>
              <a:r>
                <a:rPr lang="en-US" altLang="en-US" sz="2400" b="1" dirty="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rgbClr val="0000FF"/>
                  </a:solidFill>
                  <a:latin typeface="Tahoma" panose="020B0604030504040204" pitchFamily="34" charset="0"/>
                  <a:ea typeface="Tahoma" panose="020B0604030504040204" pitchFamily="34" charset="0"/>
                  <a:cs typeface="Tahoma" panose="020B0604030504040204" pitchFamily="34" charset="0"/>
                </a:rPr>
                <a:t>triển</a:t>
              </a:r>
              <a:r>
                <a:rPr lang="en-US" altLang="en-US" sz="2400" b="1" dirty="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rgbClr val="0000FF"/>
                  </a:solidFill>
                  <a:latin typeface="Tahoma" panose="020B0604030504040204" pitchFamily="34" charset="0"/>
                  <a:ea typeface="Tahoma" panose="020B0604030504040204" pitchFamily="34" charset="0"/>
                  <a:cs typeface="Tahoma" panose="020B0604030504040204" pitchFamily="34" charset="0"/>
                </a:rPr>
                <a:t>tư</a:t>
              </a:r>
              <a:r>
                <a:rPr lang="en-US" altLang="en-US" sz="2400" b="1" dirty="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rgbClr val="0000FF"/>
                  </a:solidFill>
                  <a:latin typeface="Tahoma" panose="020B0604030504040204" pitchFamily="34" charset="0"/>
                  <a:ea typeface="Tahoma" panose="020B0604030504040204" pitchFamily="34" charset="0"/>
                  <a:cs typeface="Tahoma" panose="020B0604030504040204" pitchFamily="34" charset="0"/>
                </a:rPr>
                <a:t>duy</a:t>
              </a:r>
              <a:r>
                <a:rPr lang="en-US" altLang="en-US" sz="2400" b="1" dirty="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rgbClr val="0000FF"/>
                  </a:solidFill>
                  <a:latin typeface="Tahoma" panose="020B0604030504040204" pitchFamily="34" charset="0"/>
                  <a:ea typeface="Tahoma" panose="020B0604030504040204" pitchFamily="34" charset="0"/>
                  <a:cs typeface="Tahoma" panose="020B0604030504040204" pitchFamily="34" charset="0"/>
                </a:rPr>
                <a:t>sự</a:t>
              </a:r>
              <a:r>
                <a:rPr lang="en-US" altLang="en-US" sz="2400" b="1" dirty="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rgbClr val="0000FF"/>
                  </a:solidFill>
                  <a:latin typeface="Tahoma" panose="020B0604030504040204" pitchFamily="34" charset="0"/>
                  <a:ea typeface="Tahoma" panose="020B0604030504040204" pitchFamily="34" charset="0"/>
                  <a:cs typeface="Tahoma" panose="020B0604030504040204" pitchFamily="34" charset="0"/>
                </a:rPr>
                <a:t>hợp</a:t>
              </a:r>
              <a:r>
                <a:rPr lang="en-US" altLang="en-US" sz="2400" b="1" dirty="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rgbClr val="0000FF"/>
                  </a:solidFill>
                  <a:latin typeface="Tahoma" panose="020B0604030504040204" pitchFamily="34" charset="0"/>
                  <a:ea typeface="Tahoma" panose="020B0604030504040204" pitchFamily="34" charset="0"/>
                  <a:cs typeface="Tahoma" panose="020B0604030504040204" pitchFamily="34" charset="0"/>
                </a:rPr>
                <a:t>tác</a:t>
              </a:r>
              <a:r>
                <a:rPr lang="en-US" altLang="en-US" sz="2400" b="1" dirty="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rgbClr val="0000FF"/>
                  </a:solidFill>
                  <a:latin typeface="Tahoma" panose="020B0604030504040204" pitchFamily="34" charset="0"/>
                  <a:ea typeface="Tahoma" panose="020B0604030504040204" pitchFamily="34" charset="0"/>
                  <a:cs typeface="Tahoma" panose="020B0604030504040204" pitchFamily="34" charset="0"/>
                </a:rPr>
                <a:t>của</a:t>
              </a:r>
              <a:r>
                <a:rPr lang="en-US" altLang="en-US" sz="2400" b="1" dirty="0">
                  <a:solidFill>
                    <a:srgbClr val="0000FF"/>
                  </a:solidFill>
                  <a:latin typeface="Tahoma" panose="020B0604030504040204" pitchFamily="34" charset="0"/>
                  <a:ea typeface="Tahoma" panose="020B0604030504040204" pitchFamily="34" charset="0"/>
                  <a:cs typeface="Tahoma" panose="020B0604030504040204" pitchFamily="34" charset="0"/>
                </a:rPr>
                <a:t> HS </a:t>
              </a:r>
              <a:r>
                <a:rPr lang="en-US" altLang="en-US" sz="2400" b="1" dirty="0" err="1">
                  <a:solidFill>
                    <a:srgbClr val="0000FF"/>
                  </a:solidFill>
                  <a:latin typeface="Tahoma" panose="020B0604030504040204" pitchFamily="34" charset="0"/>
                  <a:ea typeface="Tahoma" panose="020B0604030504040204" pitchFamily="34" charset="0"/>
                  <a:cs typeface="Tahoma" panose="020B0604030504040204" pitchFamily="34" charset="0"/>
                </a:rPr>
                <a:t>trong</a:t>
              </a:r>
              <a:r>
                <a:rPr lang="en-US" altLang="en-US" sz="2400" b="1" dirty="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rgbClr val="0000FF"/>
                  </a:solidFill>
                  <a:latin typeface="Tahoma" panose="020B0604030504040204" pitchFamily="34" charset="0"/>
                  <a:ea typeface="Tahoma" panose="020B0604030504040204" pitchFamily="34" charset="0"/>
                  <a:cs typeface="Tahoma" panose="020B0604030504040204" pitchFamily="34" charset="0"/>
                </a:rPr>
                <a:t>các</a:t>
              </a:r>
              <a:r>
                <a:rPr lang="en-US" altLang="en-US" sz="2400" b="1" dirty="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rgbClr val="0000FF"/>
                  </a:solidFill>
                  <a:latin typeface="Tahoma" panose="020B0604030504040204" pitchFamily="34" charset="0"/>
                  <a:ea typeface="Tahoma" panose="020B0604030504040204" pitchFamily="34" charset="0"/>
                  <a:cs typeface="Tahoma" panose="020B0604030504040204" pitchFamily="34" charset="0"/>
                </a:rPr>
                <a:t>bài</a:t>
              </a:r>
              <a:r>
                <a:rPr lang="en-US" altLang="en-US" sz="2400" b="1" dirty="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rgbClr val="0000FF"/>
                  </a:solidFill>
                  <a:latin typeface="Tahoma" panose="020B0604030504040204" pitchFamily="34" charset="0"/>
                  <a:ea typeface="Tahoma" panose="020B0604030504040204" pitchFamily="34" charset="0"/>
                  <a:cs typeface="Tahoma" panose="020B0604030504040204" pitchFamily="34" charset="0"/>
                </a:rPr>
                <a:t>thực</a:t>
              </a:r>
              <a:r>
                <a:rPr lang="en-US" altLang="en-US" sz="2400" b="1" dirty="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rgbClr val="0000FF"/>
                  </a:solidFill>
                  <a:latin typeface="Tahoma" panose="020B0604030504040204" pitchFamily="34" charset="0"/>
                  <a:ea typeface="Tahoma" panose="020B0604030504040204" pitchFamily="34" charset="0"/>
                  <a:cs typeface="Tahoma" panose="020B0604030504040204" pitchFamily="34" charset="0"/>
                </a:rPr>
                <a:t>hành</a:t>
              </a:r>
              <a:r>
                <a:rPr lang="en-US" altLang="en-US" sz="2400" b="1" dirty="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rgbClr val="0000FF"/>
                  </a:solidFill>
                  <a:latin typeface="Tahoma" panose="020B0604030504040204" pitchFamily="34" charset="0"/>
                  <a:ea typeface="Tahoma" panose="020B0604030504040204" pitchFamily="34" charset="0"/>
                  <a:cs typeface="Tahoma" panose="020B0604030504040204" pitchFamily="34" charset="0"/>
                </a:rPr>
                <a:t>vật</a:t>
              </a:r>
              <a:r>
                <a:rPr lang="en-US" altLang="en-US" sz="2400" b="1" dirty="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rgbClr val="0000FF"/>
                  </a:solidFill>
                  <a:latin typeface="Tahoma" panose="020B0604030504040204" pitchFamily="34" charset="0"/>
                  <a:ea typeface="Tahoma" panose="020B0604030504040204" pitchFamily="34" charset="0"/>
                  <a:cs typeface="Tahoma" panose="020B0604030504040204" pitchFamily="34" charset="0"/>
                </a:rPr>
                <a:t>lí</a:t>
              </a:r>
              <a:r>
                <a:rPr lang="en-US" altLang="en-US" sz="2400" b="1" dirty="0">
                  <a:solidFill>
                    <a:srgbClr val="0000FF"/>
                  </a:solidFill>
                  <a:latin typeface="Tahoma" panose="020B0604030504040204" pitchFamily="34" charset="0"/>
                  <a:ea typeface="Tahoma" panose="020B0604030504040204" pitchFamily="34" charset="0"/>
                  <a:cs typeface="Tahoma" panose="020B0604030504040204" pitchFamily="34" charset="0"/>
                </a:rPr>
                <a:t>   </a:t>
              </a:r>
              <a:endParaRPr lang="en-US" sz="2400" dirty="0">
                <a:latin typeface="Tahoma" panose="020B0604030504040204" pitchFamily="34" charset="0"/>
                <a:ea typeface="Tahoma" panose="020B0604030504040204" pitchFamily="34" charset="0"/>
                <a:cs typeface="Tahoma" panose="020B0604030504040204" pitchFamily="34" charset="0"/>
              </a:endParaRPr>
            </a:p>
          </p:txBody>
        </p:sp>
        <p:sp>
          <p:nvSpPr>
            <p:cNvPr id="9" name="Snip Diagonal Corner Rectangle 8"/>
            <p:cNvSpPr/>
            <p:nvPr/>
          </p:nvSpPr>
          <p:spPr>
            <a:xfrm>
              <a:off x="1060280" y="1768554"/>
              <a:ext cx="420624" cy="329184"/>
            </a:xfrm>
            <a:prstGeom prst="snip2Diag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Tahoma" panose="020B0604030504040204" pitchFamily="34" charset="0"/>
                  <a:ea typeface="Tahoma" panose="020B0604030504040204" pitchFamily="34" charset="0"/>
                  <a:cs typeface="Tahoma" panose="020B0604030504040204" pitchFamily="34" charset="0"/>
                </a:rPr>
                <a:t>5</a:t>
              </a:r>
            </a:p>
          </p:txBody>
        </p:sp>
      </p:grpSp>
      <p:pic>
        <p:nvPicPr>
          <p:cNvPr id="3" name="Picture 2">
            <a:extLst>
              <a:ext uri="{FF2B5EF4-FFF2-40B4-BE49-F238E27FC236}">
                <a16:creationId xmlns:a16="http://schemas.microsoft.com/office/drawing/2014/main" id="{51B06501-870E-11CB-E553-A7978B72EF9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53692" y="229027"/>
            <a:ext cx="1326712" cy="1097280"/>
          </a:xfrm>
          <a:prstGeom prst="rect">
            <a:avLst/>
          </a:prstGeom>
        </p:spPr>
      </p:pic>
    </p:spTree>
    <p:extLst>
      <p:ext uri="{BB962C8B-B14F-4D97-AF65-F5344CB8AC3E}">
        <p14:creationId xmlns:p14="http://schemas.microsoft.com/office/powerpoint/2010/main" val="97347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205665" cy="68580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1596" y="357585"/>
            <a:ext cx="2273924" cy="420082"/>
          </a:xfrm>
          <a:prstGeom prst="rect">
            <a:avLst/>
          </a:prstGeom>
        </p:spPr>
      </p:pic>
      <p:grpSp>
        <p:nvGrpSpPr>
          <p:cNvPr id="12" name="Group 11"/>
          <p:cNvGrpSpPr/>
          <p:nvPr/>
        </p:nvGrpSpPr>
        <p:grpSpPr>
          <a:xfrm>
            <a:off x="1480404" y="2203704"/>
            <a:ext cx="9272940" cy="3566159"/>
            <a:chOff x="928772" y="1835320"/>
            <a:chExt cx="7941155" cy="1867518"/>
          </a:xfrm>
        </p:grpSpPr>
        <p:grpSp>
          <p:nvGrpSpPr>
            <p:cNvPr id="13" name="Group 12"/>
            <p:cNvGrpSpPr/>
            <p:nvPr/>
          </p:nvGrpSpPr>
          <p:grpSpPr>
            <a:xfrm>
              <a:off x="2926364" y="1835320"/>
              <a:ext cx="5943563" cy="1867518"/>
              <a:chOff x="2670701" y="1097147"/>
              <a:chExt cx="6493895" cy="1867518"/>
            </a:xfrm>
            <a:solidFill>
              <a:schemeClr val="accent6">
                <a:lumMod val="40000"/>
                <a:lumOff val="60000"/>
              </a:schemeClr>
            </a:solidFill>
          </p:grpSpPr>
          <p:sp>
            <p:nvSpPr>
              <p:cNvPr id="18" name="Rounded Rectangle 17"/>
              <p:cNvSpPr/>
              <p:nvPr/>
            </p:nvSpPr>
            <p:spPr>
              <a:xfrm>
                <a:off x="2670702" y="1097147"/>
                <a:ext cx="6480721" cy="38896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400" dirty="0">
                    <a:solidFill>
                      <a:srgbClr val="0070C0"/>
                    </a:solidFill>
                    <a:latin typeface="Arial" pitchFamily="34" charset="0"/>
                    <a:cs typeface="Arial" pitchFamily="34" charset="0"/>
                  </a:rPr>
                  <a:t> </a:t>
                </a:r>
                <a:r>
                  <a:rPr lang="vi-VN" sz="2400" b="1" dirty="0">
                    <a:solidFill>
                      <a:srgbClr val="0070C0"/>
                    </a:solidFill>
                    <a:latin typeface="Arial" pitchFamily="34" charset="0"/>
                    <a:cs typeface="Arial" pitchFamily="34" charset="0"/>
                  </a:rPr>
                  <a:t>      </a:t>
                </a:r>
                <a:r>
                  <a:rPr lang="vi-VN" sz="2400" b="1" dirty="0">
                    <a:solidFill>
                      <a:srgbClr val="0070C0"/>
                    </a:solidFill>
                    <a:latin typeface="Tahoma" panose="020B0604030504040204" pitchFamily="34" charset="0"/>
                    <a:ea typeface="Tahoma" panose="020B0604030504040204" pitchFamily="34" charset="0"/>
                    <a:cs typeface="Tahoma" panose="020B0604030504040204" pitchFamily="34" charset="0"/>
                  </a:rPr>
                  <a:t>VẬT LÍ NHIỆT</a:t>
                </a:r>
                <a:r>
                  <a:rPr lang="en-US" sz="24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b="1" dirty="0">
                    <a:solidFill>
                      <a:srgbClr val="C00000"/>
                    </a:solidFill>
                    <a:latin typeface="Tahoma" panose="020B0604030504040204" pitchFamily="34" charset="0"/>
                    <a:ea typeface="Tahoma" panose="020B0604030504040204" pitchFamily="34" charset="0"/>
                    <a:cs typeface="Tahoma" panose="020B0604030504040204" pitchFamily="34" charset="0"/>
                  </a:rPr>
                  <a:t>(14 </a:t>
                </a:r>
                <a:r>
                  <a:rPr lang="en-US" sz="2000" b="1" dirty="0" err="1">
                    <a:solidFill>
                      <a:srgbClr val="C00000"/>
                    </a:solidFill>
                    <a:latin typeface="Tahoma" panose="020B0604030504040204" pitchFamily="34" charset="0"/>
                    <a:ea typeface="Tahoma" panose="020B0604030504040204" pitchFamily="34" charset="0"/>
                    <a:cs typeface="Tahoma" panose="020B0604030504040204" pitchFamily="34" charset="0"/>
                  </a:rPr>
                  <a:t>Tiết</a:t>
                </a:r>
                <a:r>
                  <a:rPr lang="en-US" sz="2000" b="1" dirty="0">
                    <a:solidFill>
                      <a:srgbClr val="C00000"/>
                    </a:solidFill>
                    <a:latin typeface="Tahoma" panose="020B0604030504040204" pitchFamily="34" charset="0"/>
                    <a:ea typeface="Tahoma" panose="020B0604030504040204" pitchFamily="34" charset="0"/>
                    <a:cs typeface="Tahoma" panose="020B0604030504040204" pitchFamily="34" charset="0"/>
                  </a:rPr>
                  <a:t>)</a:t>
                </a:r>
              </a:p>
            </p:txBody>
          </p:sp>
          <p:sp>
            <p:nvSpPr>
              <p:cNvPr id="19" name="Rounded Rectangle 18"/>
              <p:cNvSpPr/>
              <p:nvPr/>
            </p:nvSpPr>
            <p:spPr>
              <a:xfrm>
                <a:off x="2683875" y="1590236"/>
                <a:ext cx="6480721" cy="38896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400" dirty="0">
                    <a:solidFill>
                      <a:srgbClr val="0070C0"/>
                    </a:solidFill>
                    <a:latin typeface="Arial" pitchFamily="34" charset="0"/>
                    <a:cs typeface="Arial" pitchFamily="34" charset="0"/>
                  </a:rPr>
                  <a:t>      </a:t>
                </a:r>
                <a:r>
                  <a:rPr lang="vi-VN" sz="2400" b="1" dirty="0">
                    <a:solidFill>
                      <a:srgbClr val="0070C0"/>
                    </a:solidFill>
                    <a:latin typeface="Arial" pitchFamily="34" charset="0"/>
                    <a:cs typeface="Arial" pitchFamily="34" charset="0"/>
                  </a:rPr>
                  <a:t>﻿</a:t>
                </a:r>
                <a:r>
                  <a:rPr lang="vi-VN" sz="2400" b="1" dirty="0">
                    <a:solidFill>
                      <a:srgbClr val="0070C0"/>
                    </a:solidFill>
                    <a:latin typeface="Tahoma" panose="020B0604030504040204" pitchFamily="34" charset="0"/>
                    <a:ea typeface="Tahoma" panose="020B0604030504040204" pitchFamily="34" charset="0"/>
                    <a:cs typeface="Tahoma" panose="020B0604030504040204" pitchFamily="34" charset="0"/>
                  </a:rPr>
                  <a:t>KHÍ LÍ TƯỞNG</a:t>
                </a:r>
                <a:r>
                  <a:rPr lang="en-US" sz="24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b="1" dirty="0">
                    <a:solidFill>
                      <a:srgbClr val="C00000"/>
                    </a:solidFill>
                    <a:latin typeface="Tahoma" panose="020B0604030504040204" pitchFamily="34" charset="0"/>
                    <a:ea typeface="Tahoma" panose="020B0604030504040204" pitchFamily="34" charset="0"/>
                    <a:cs typeface="Tahoma" panose="020B0604030504040204" pitchFamily="34" charset="0"/>
                  </a:rPr>
                  <a:t>(12 </a:t>
                </a:r>
                <a:r>
                  <a:rPr lang="en-US" sz="2000" b="1" dirty="0" err="1">
                    <a:solidFill>
                      <a:srgbClr val="C00000"/>
                    </a:solidFill>
                    <a:latin typeface="Tahoma" panose="020B0604030504040204" pitchFamily="34" charset="0"/>
                    <a:ea typeface="Tahoma" panose="020B0604030504040204" pitchFamily="34" charset="0"/>
                    <a:cs typeface="Tahoma" panose="020B0604030504040204" pitchFamily="34" charset="0"/>
                  </a:rPr>
                  <a:t>Tiết</a:t>
                </a:r>
                <a:r>
                  <a:rPr lang="en-US" sz="2000" b="1" dirty="0">
                    <a:solidFill>
                      <a:srgbClr val="C00000"/>
                    </a:solidFill>
                    <a:latin typeface="Tahoma" panose="020B0604030504040204" pitchFamily="34" charset="0"/>
                    <a:ea typeface="Tahoma" panose="020B0604030504040204" pitchFamily="34" charset="0"/>
                    <a:cs typeface="Tahoma" panose="020B0604030504040204" pitchFamily="34" charset="0"/>
                  </a:rPr>
                  <a:t>)</a:t>
                </a:r>
              </a:p>
            </p:txBody>
          </p:sp>
          <p:sp>
            <p:nvSpPr>
              <p:cNvPr id="20" name="Rounded Rectangle 19"/>
              <p:cNvSpPr/>
              <p:nvPr/>
            </p:nvSpPr>
            <p:spPr>
              <a:xfrm>
                <a:off x="2670702" y="2093945"/>
                <a:ext cx="6480720" cy="360387"/>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400" dirty="0">
                    <a:solidFill>
                      <a:srgbClr val="0070C0"/>
                    </a:solidFill>
                    <a:latin typeface="Arial" pitchFamily="34" charset="0"/>
                    <a:cs typeface="Arial" pitchFamily="34" charset="0"/>
                  </a:rPr>
                  <a:t>      </a:t>
                </a:r>
                <a:r>
                  <a:rPr lang="vi-VN" sz="2400" b="1" dirty="0">
                    <a:solidFill>
                      <a:srgbClr val="0070C0"/>
                    </a:solidFill>
                    <a:latin typeface="Arial" pitchFamily="34" charset="0"/>
                    <a:cs typeface="Arial" pitchFamily="34" charset="0"/>
                  </a:rPr>
                  <a:t>﻿</a:t>
                </a:r>
                <a:r>
                  <a:rPr lang="vi-VN" sz="2400" b="1" dirty="0">
                    <a:solidFill>
                      <a:srgbClr val="0070C0"/>
                    </a:solidFill>
                    <a:latin typeface="Tahoma" panose="020B0604030504040204" pitchFamily="34" charset="0"/>
                    <a:ea typeface="Tahoma" panose="020B0604030504040204" pitchFamily="34" charset="0"/>
                    <a:cs typeface="Tahoma" panose="020B0604030504040204" pitchFamily="34" charset="0"/>
                  </a:rPr>
                  <a:t>TỪ TRƯỜNG</a:t>
                </a:r>
                <a:r>
                  <a:rPr lang="en-US" sz="24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b="1" dirty="0">
                    <a:solidFill>
                      <a:srgbClr val="C00000"/>
                    </a:solidFill>
                    <a:latin typeface="Tahoma" panose="020B0604030504040204" pitchFamily="34" charset="0"/>
                    <a:ea typeface="Tahoma" panose="020B0604030504040204" pitchFamily="34" charset="0"/>
                    <a:cs typeface="Tahoma" panose="020B0604030504040204" pitchFamily="34" charset="0"/>
                  </a:rPr>
                  <a:t>(18 </a:t>
                </a:r>
                <a:r>
                  <a:rPr lang="en-US" sz="2000" b="1" dirty="0" err="1">
                    <a:solidFill>
                      <a:srgbClr val="C00000"/>
                    </a:solidFill>
                    <a:latin typeface="Tahoma" panose="020B0604030504040204" pitchFamily="34" charset="0"/>
                    <a:ea typeface="Tahoma" panose="020B0604030504040204" pitchFamily="34" charset="0"/>
                    <a:cs typeface="Tahoma" panose="020B0604030504040204" pitchFamily="34" charset="0"/>
                  </a:rPr>
                  <a:t>Tiết</a:t>
                </a:r>
                <a:r>
                  <a:rPr lang="en-US" sz="2000" b="1" dirty="0">
                    <a:solidFill>
                      <a:srgbClr val="C00000"/>
                    </a:solidFill>
                    <a:latin typeface="Tahoma" panose="020B0604030504040204" pitchFamily="34" charset="0"/>
                    <a:ea typeface="Tahoma" panose="020B0604030504040204" pitchFamily="34" charset="0"/>
                    <a:cs typeface="Tahoma" panose="020B0604030504040204" pitchFamily="34" charset="0"/>
                  </a:rPr>
                  <a:t>)</a:t>
                </a:r>
                <a:endPar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21" name="Rounded Rectangle 20"/>
              <p:cNvSpPr/>
              <p:nvPr/>
            </p:nvSpPr>
            <p:spPr>
              <a:xfrm>
                <a:off x="2670701" y="2575703"/>
                <a:ext cx="6480719" cy="38896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400" b="1" dirty="0">
                    <a:solidFill>
                      <a:schemeClr val="tx1"/>
                    </a:solidFill>
                    <a:latin typeface="Arial" pitchFamily="34" charset="0"/>
                    <a:cs typeface="Arial" pitchFamily="34" charset="0"/>
                  </a:rPr>
                  <a:t>      </a:t>
                </a:r>
                <a:r>
                  <a:rPr lang="en-US" sz="2400" b="1" dirty="0">
                    <a:solidFill>
                      <a:srgbClr val="0070C0"/>
                    </a:solidFill>
                    <a:latin typeface="Arial" pitchFamily="34" charset="0"/>
                    <a:cs typeface="Arial" pitchFamily="34" charset="0"/>
                  </a:rPr>
                  <a:t>﻿</a:t>
                </a:r>
                <a:r>
                  <a:rPr lang="en-US" sz="2400" b="1" dirty="0">
                    <a:solidFill>
                      <a:srgbClr val="0070C0"/>
                    </a:solidFill>
                    <a:latin typeface="Tahoma" panose="020B0604030504040204" pitchFamily="34" charset="0"/>
                    <a:ea typeface="Tahoma" panose="020B0604030504040204" pitchFamily="34" charset="0"/>
                    <a:cs typeface="Tahoma" panose="020B0604030504040204" pitchFamily="34" charset="0"/>
                  </a:rPr>
                  <a:t>VẬT LÍ HẠT NHÂN VÀ PHÓNG XẠ</a:t>
                </a:r>
                <a:r>
                  <a:rPr lang="en-US" sz="24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000" b="1" dirty="0">
                    <a:solidFill>
                      <a:srgbClr val="C00000"/>
                    </a:solidFill>
                    <a:latin typeface="Tahoma" panose="020B0604030504040204" pitchFamily="34" charset="0"/>
                    <a:ea typeface="Tahoma" panose="020B0604030504040204" pitchFamily="34" charset="0"/>
                    <a:cs typeface="Tahoma" panose="020B0604030504040204" pitchFamily="34" charset="0"/>
                  </a:rPr>
                  <a:t>(16 </a:t>
                </a:r>
                <a:r>
                  <a:rPr lang="en-US" sz="2000" b="1" dirty="0" err="1">
                    <a:solidFill>
                      <a:srgbClr val="C00000"/>
                    </a:solidFill>
                    <a:latin typeface="Tahoma" panose="020B0604030504040204" pitchFamily="34" charset="0"/>
                    <a:ea typeface="Tahoma" panose="020B0604030504040204" pitchFamily="34" charset="0"/>
                    <a:cs typeface="Tahoma" panose="020B0604030504040204" pitchFamily="34" charset="0"/>
                  </a:rPr>
                  <a:t>Tiết</a:t>
                </a:r>
                <a:r>
                  <a:rPr lang="en-US" sz="2000" b="1" dirty="0">
                    <a:solidFill>
                      <a:srgbClr val="C00000"/>
                    </a:solidFill>
                    <a:latin typeface="Tahoma" panose="020B0604030504040204" pitchFamily="34" charset="0"/>
                    <a:ea typeface="Tahoma" panose="020B0604030504040204" pitchFamily="34" charset="0"/>
                    <a:cs typeface="Tahoma" panose="020B0604030504040204" pitchFamily="34" charset="0"/>
                  </a:rPr>
                  <a:t>)</a:t>
                </a:r>
                <a:endPar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grpSp>
        <p:sp>
          <p:nvSpPr>
            <p:cNvPr id="14" name="Rounded Rectangle 13"/>
            <p:cNvSpPr/>
            <p:nvPr/>
          </p:nvSpPr>
          <p:spPr>
            <a:xfrm>
              <a:off x="928777" y="1848199"/>
              <a:ext cx="1772370" cy="388962"/>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err="1">
                  <a:latin typeface="Tahoma" panose="020B0604030504040204" pitchFamily="34" charset="0"/>
                  <a:ea typeface="Tahoma" panose="020B0604030504040204" pitchFamily="34" charset="0"/>
                  <a:cs typeface="Tahoma" panose="020B0604030504040204" pitchFamily="34" charset="0"/>
                </a:rPr>
                <a:t>Chương</a:t>
              </a:r>
              <a:r>
                <a:rPr lang="en-US" sz="2400" b="1" dirty="0">
                  <a:latin typeface="Tahoma" panose="020B0604030504040204" pitchFamily="34" charset="0"/>
                  <a:ea typeface="Tahoma" panose="020B0604030504040204" pitchFamily="34" charset="0"/>
                  <a:cs typeface="Tahoma" panose="020B0604030504040204" pitchFamily="34" charset="0"/>
                </a:rPr>
                <a:t> I</a:t>
              </a:r>
            </a:p>
          </p:txBody>
        </p:sp>
        <p:sp>
          <p:nvSpPr>
            <p:cNvPr id="15" name="Rounded Rectangle 14"/>
            <p:cNvSpPr/>
            <p:nvPr/>
          </p:nvSpPr>
          <p:spPr>
            <a:xfrm>
              <a:off x="952890" y="2347184"/>
              <a:ext cx="1748257" cy="388962"/>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err="1">
                  <a:latin typeface="Tahoma" panose="020B0604030504040204" pitchFamily="34" charset="0"/>
                  <a:ea typeface="Tahoma" panose="020B0604030504040204" pitchFamily="34" charset="0"/>
                  <a:cs typeface="Tahoma" panose="020B0604030504040204" pitchFamily="34" charset="0"/>
                </a:rPr>
                <a:t>Chương</a:t>
              </a:r>
              <a:r>
                <a:rPr lang="en-US" sz="2400" b="1" dirty="0">
                  <a:latin typeface="Tahoma" panose="020B0604030504040204" pitchFamily="34" charset="0"/>
                  <a:ea typeface="Tahoma" panose="020B0604030504040204" pitchFamily="34" charset="0"/>
                  <a:cs typeface="Tahoma" panose="020B0604030504040204" pitchFamily="34" charset="0"/>
                </a:rPr>
                <a:t> II</a:t>
              </a:r>
            </a:p>
          </p:txBody>
        </p:sp>
        <p:sp>
          <p:nvSpPr>
            <p:cNvPr id="16" name="Rounded Rectangle 15"/>
            <p:cNvSpPr/>
            <p:nvPr/>
          </p:nvSpPr>
          <p:spPr>
            <a:xfrm>
              <a:off x="928776" y="2832117"/>
              <a:ext cx="1772376" cy="360387"/>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err="1">
                  <a:latin typeface="Tahoma" panose="020B0604030504040204" pitchFamily="34" charset="0"/>
                  <a:ea typeface="Tahoma" panose="020B0604030504040204" pitchFamily="34" charset="0"/>
                  <a:cs typeface="Tahoma" panose="020B0604030504040204" pitchFamily="34" charset="0"/>
                </a:rPr>
                <a:t>Chương</a:t>
              </a:r>
              <a:r>
                <a:rPr lang="en-US" sz="2400" b="1" dirty="0">
                  <a:latin typeface="Tahoma" panose="020B0604030504040204" pitchFamily="34" charset="0"/>
                  <a:ea typeface="Tahoma" panose="020B0604030504040204" pitchFamily="34" charset="0"/>
                  <a:cs typeface="Tahoma" panose="020B0604030504040204" pitchFamily="34" charset="0"/>
                </a:rPr>
                <a:t> III</a:t>
              </a:r>
            </a:p>
          </p:txBody>
        </p:sp>
        <p:sp>
          <p:nvSpPr>
            <p:cNvPr id="17" name="Rounded Rectangle 16"/>
            <p:cNvSpPr/>
            <p:nvPr/>
          </p:nvSpPr>
          <p:spPr>
            <a:xfrm>
              <a:off x="928772" y="3299985"/>
              <a:ext cx="1772376" cy="388962"/>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err="1">
                  <a:latin typeface="Tahoma" panose="020B0604030504040204" pitchFamily="34" charset="0"/>
                  <a:ea typeface="Tahoma" panose="020B0604030504040204" pitchFamily="34" charset="0"/>
                  <a:cs typeface="Tahoma" panose="020B0604030504040204" pitchFamily="34" charset="0"/>
                </a:rPr>
                <a:t>Chương</a:t>
              </a:r>
              <a:r>
                <a:rPr lang="en-US" sz="2400" b="1" dirty="0">
                  <a:latin typeface="Tahoma" panose="020B0604030504040204" pitchFamily="34" charset="0"/>
                  <a:ea typeface="Tahoma" panose="020B0604030504040204" pitchFamily="34" charset="0"/>
                  <a:cs typeface="Tahoma" panose="020B0604030504040204" pitchFamily="34" charset="0"/>
                </a:rPr>
                <a:t> IV</a:t>
              </a:r>
            </a:p>
          </p:txBody>
        </p:sp>
      </p:grpSp>
      <p:sp>
        <p:nvSpPr>
          <p:cNvPr id="22" name="TextBox 21"/>
          <p:cNvSpPr txBox="1"/>
          <p:nvPr/>
        </p:nvSpPr>
        <p:spPr>
          <a:xfrm>
            <a:off x="935830" y="1408881"/>
            <a:ext cx="4797458" cy="461665"/>
          </a:xfrm>
          <a:prstGeom prst="rect">
            <a:avLst/>
          </a:prstGeom>
          <a:noFill/>
        </p:spPr>
        <p:txBody>
          <a:bodyPr wrap="square" rtlCol="0">
            <a:spAutoFit/>
          </a:bodyPr>
          <a:lstStyle/>
          <a:p>
            <a:r>
              <a:rPr lang="en-US" sz="2400" b="1" dirty="0">
                <a:solidFill>
                  <a:srgbClr val="0000FF"/>
                </a:solidFill>
                <a:latin typeface="Tahoma" panose="020B0604030504040204" pitchFamily="34" charset="0"/>
                <a:ea typeface="Tahoma" panose="020B0604030504040204" pitchFamily="34" charset="0"/>
                <a:cs typeface="Tahoma" panose="020B0604030504040204" pitchFamily="34" charset="0"/>
              </a:rPr>
              <a:t>SGK </a:t>
            </a:r>
            <a:r>
              <a:rPr lang="en-US" sz="2400" b="1" dirty="0" err="1">
                <a:solidFill>
                  <a:srgbClr val="0000FF"/>
                </a:solidFill>
                <a:latin typeface="Tahoma" panose="020B0604030504040204" pitchFamily="34" charset="0"/>
                <a:ea typeface="Tahoma" panose="020B0604030504040204" pitchFamily="34" charset="0"/>
                <a:cs typeface="Tahoma" panose="020B0604030504040204" pitchFamily="34" charset="0"/>
              </a:rPr>
              <a:t>Vật</a:t>
            </a:r>
            <a:r>
              <a:rPr lang="en-US" sz="2400" b="1" dirty="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0000FF"/>
                </a:solidFill>
                <a:latin typeface="Tahoma" panose="020B0604030504040204" pitchFamily="34" charset="0"/>
                <a:ea typeface="Tahoma" panose="020B0604030504040204" pitchFamily="34" charset="0"/>
                <a:cs typeface="Tahoma" panose="020B0604030504040204" pitchFamily="34" charset="0"/>
              </a:rPr>
              <a:t>lí</a:t>
            </a:r>
            <a:r>
              <a:rPr lang="en-US" sz="2400" b="1" dirty="0">
                <a:solidFill>
                  <a:srgbClr val="0000FF"/>
                </a:solidFill>
                <a:latin typeface="Tahoma" panose="020B0604030504040204" pitchFamily="34" charset="0"/>
                <a:ea typeface="Tahoma" panose="020B0604030504040204" pitchFamily="34" charset="0"/>
                <a:cs typeface="Tahoma" panose="020B0604030504040204" pitchFamily="34" charset="0"/>
              </a:rPr>
              <a:t> 12 </a:t>
            </a:r>
            <a:r>
              <a:rPr lang="en-US" sz="2400" b="1" dirty="0" err="1">
                <a:solidFill>
                  <a:srgbClr val="0000FF"/>
                </a:solidFill>
                <a:latin typeface="Tahoma" panose="020B0604030504040204" pitchFamily="34" charset="0"/>
                <a:ea typeface="Tahoma" panose="020B0604030504040204" pitchFamily="34" charset="0"/>
                <a:cs typeface="Tahoma" panose="020B0604030504040204" pitchFamily="34" charset="0"/>
              </a:rPr>
              <a:t>gồm</a:t>
            </a:r>
            <a:r>
              <a:rPr lang="en-US" sz="2400" b="1" dirty="0">
                <a:solidFill>
                  <a:srgbClr val="0000FF"/>
                </a:solidFill>
                <a:latin typeface="Tahoma" panose="020B0604030504040204" pitchFamily="34" charset="0"/>
                <a:ea typeface="Tahoma" panose="020B0604030504040204" pitchFamily="34" charset="0"/>
                <a:cs typeface="Tahoma" panose="020B0604030504040204" pitchFamily="34" charset="0"/>
              </a:rPr>
              <a:t> 4 </a:t>
            </a:r>
            <a:r>
              <a:rPr lang="en-US" sz="2400" b="1" dirty="0" err="1">
                <a:solidFill>
                  <a:srgbClr val="0000FF"/>
                </a:solidFill>
                <a:latin typeface="Tahoma" panose="020B0604030504040204" pitchFamily="34" charset="0"/>
                <a:ea typeface="Tahoma" panose="020B0604030504040204" pitchFamily="34" charset="0"/>
                <a:cs typeface="Tahoma" panose="020B0604030504040204" pitchFamily="34" charset="0"/>
              </a:rPr>
              <a:t>chương</a:t>
            </a:r>
            <a:r>
              <a:rPr lang="en-US" sz="2400" b="1" dirty="0">
                <a:solidFill>
                  <a:srgbClr val="0000FF"/>
                </a:solidFill>
                <a:latin typeface="Tahoma" panose="020B0604030504040204" pitchFamily="34" charset="0"/>
                <a:ea typeface="Tahoma" panose="020B0604030504040204" pitchFamily="34" charset="0"/>
                <a:cs typeface="Tahoma" panose="020B0604030504040204" pitchFamily="34" charset="0"/>
              </a:rPr>
              <a:t>:</a:t>
            </a:r>
          </a:p>
        </p:txBody>
      </p:sp>
      <p:sp>
        <p:nvSpPr>
          <p:cNvPr id="23" name="Rectangle 22"/>
          <p:cNvSpPr/>
          <p:nvPr/>
        </p:nvSpPr>
        <p:spPr>
          <a:xfrm>
            <a:off x="916894" y="808660"/>
            <a:ext cx="5319085" cy="523220"/>
          </a:xfrm>
          <a:prstGeom prst="rect">
            <a:avLst/>
          </a:prstGeom>
        </p:spPr>
        <p:txBody>
          <a:bodyPr wrap="none">
            <a:spAutoFit/>
          </a:bodyPr>
          <a:lstStyle/>
          <a:p>
            <a:pPr fontAlgn="ctr">
              <a:lnSpc>
                <a:spcPct val="100000"/>
              </a:lnSpc>
              <a:buNone/>
              <a:defRPr/>
            </a:pPr>
            <a:r>
              <a:rPr lang="en-US" altLang="en-US" sz="2800" b="1" dirty="0">
                <a:solidFill>
                  <a:srgbClr val="00B050"/>
                </a:solidFill>
                <a:latin typeface="Tahoma" panose="020B0604030504040204" pitchFamily="34" charset="0"/>
                <a:ea typeface="Tahoma" panose="020B0604030504040204" pitchFamily="34" charset="0"/>
                <a:cs typeface="Tahoma" panose="020B0604030504040204" pitchFamily="34" charset="0"/>
              </a:rPr>
              <a:t>III. THIẾT KẾ SGK VẬT LÍ 12</a:t>
            </a:r>
          </a:p>
        </p:txBody>
      </p:sp>
      <p:pic>
        <p:nvPicPr>
          <p:cNvPr id="2" name="Picture 1">
            <a:extLst>
              <a:ext uri="{FF2B5EF4-FFF2-40B4-BE49-F238E27FC236}">
                <a16:creationId xmlns:a16="http://schemas.microsoft.com/office/drawing/2014/main" id="{D17A280D-902F-021A-AFB5-6E72DDA3AAD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53692" y="229027"/>
            <a:ext cx="1326712" cy="1097280"/>
          </a:xfrm>
          <a:prstGeom prst="rect">
            <a:avLst/>
          </a:prstGeom>
        </p:spPr>
      </p:pic>
    </p:spTree>
    <p:extLst>
      <p:ext uri="{BB962C8B-B14F-4D97-AF65-F5344CB8AC3E}">
        <p14:creationId xmlns:p14="http://schemas.microsoft.com/office/powerpoint/2010/main" val="1850196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205665" cy="68580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1596" y="357585"/>
            <a:ext cx="2273924" cy="420082"/>
          </a:xfrm>
          <a:prstGeom prst="rect">
            <a:avLst/>
          </a:prstGeom>
        </p:spPr>
      </p:pic>
      <p:sp>
        <p:nvSpPr>
          <p:cNvPr id="9" name="Rectangle 8"/>
          <p:cNvSpPr/>
          <p:nvPr/>
        </p:nvSpPr>
        <p:spPr>
          <a:xfrm>
            <a:off x="962613" y="1869934"/>
            <a:ext cx="5273366" cy="1160639"/>
          </a:xfrm>
          <a:prstGeom prst="rect">
            <a:avLst/>
          </a:prstGeom>
        </p:spPr>
        <p:txBody>
          <a:bodyPr wrap="square">
            <a:spAutoFit/>
          </a:bodyPr>
          <a:lstStyle/>
          <a:p>
            <a:pPr lvl="0" algn="just">
              <a:lnSpc>
                <a:spcPct val="120000"/>
              </a:lnSpc>
            </a:pPr>
            <a:r>
              <a:rPr lang="en-US" sz="2000" b="1" dirty="0" err="1">
                <a:solidFill>
                  <a:srgbClr val="0070C0"/>
                </a:solidFill>
                <a:latin typeface="Tahoma" panose="020B0604030504040204" pitchFamily="34" charset="0"/>
                <a:ea typeface="Tahoma" panose="020B0604030504040204" pitchFamily="34" charset="0"/>
                <a:cs typeface="Tahoma" panose="020B0604030504040204" pitchFamily="34" charset="0"/>
              </a:rPr>
              <a:t>Trình</a:t>
            </a: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70C0"/>
                </a:solidFill>
                <a:latin typeface="Tahoma" panose="020B0604030504040204" pitchFamily="34" charset="0"/>
                <a:ea typeface="Tahoma" panose="020B0604030504040204" pitchFamily="34" charset="0"/>
                <a:cs typeface="Tahoma" panose="020B0604030504040204" pitchFamily="34" charset="0"/>
              </a:rPr>
              <a:t>bày</a:t>
            </a: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70C0"/>
                </a:solidFill>
                <a:latin typeface="Tahoma" panose="020B0604030504040204" pitchFamily="34" charset="0"/>
                <a:ea typeface="Tahoma" panose="020B0604030504040204" pitchFamily="34" charset="0"/>
                <a:cs typeface="Tahoma" panose="020B0604030504040204" pitchFamily="34" charset="0"/>
              </a:rPr>
              <a:t>hình</a:t>
            </a: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70C0"/>
                </a:solidFill>
                <a:latin typeface="Tahoma" panose="020B0604030504040204" pitchFamily="34" charset="0"/>
                <a:ea typeface="Tahoma" panose="020B0604030504040204" pitchFamily="34" charset="0"/>
                <a:cs typeface="Tahoma" panose="020B0604030504040204" pitchFamily="34" charset="0"/>
              </a:rPr>
              <a:t>ảnh</a:t>
            </a: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70C0"/>
                </a:solidFill>
                <a:latin typeface="Tahoma" panose="020B0604030504040204" pitchFamily="34" charset="0"/>
                <a:ea typeface="Tahoma" panose="020B0604030504040204" pitchFamily="34" charset="0"/>
                <a:cs typeface="Tahoma" panose="020B0604030504040204" pitchFamily="34" charset="0"/>
              </a:rPr>
              <a:t>liên</a:t>
            </a: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70C0"/>
                </a:solidFill>
                <a:latin typeface="Tahoma" panose="020B0604030504040204" pitchFamily="34" charset="0"/>
                <a:ea typeface="Tahoma" panose="020B0604030504040204" pitchFamily="34" charset="0"/>
                <a:cs typeface="Tahoma" panose="020B0604030504040204" pitchFamily="34" charset="0"/>
              </a:rPr>
              <a:t>quan</a:t>
            </a: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70C0"/>
                </a:solidFill>
                <a:latin typeface="Tahoma" panose="020B0604030504040204" pitchFamily="34" charset="0"/>
                <a:ea typeface="Tahoma" panose="020B0604030504040204" pitchFamily="34" charset="0"/>
                <a:cs typeface="Tahoma" panose="020B0604030504040204" pitchFamily="34" charset="0"/>
              </a:rPr>
              <a:t>các</a:t>
            </a: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70C0"/>
                </a:solidFill>
                <a:latin typeface="Tahoma" panose="020B0604030504040204" pitchFamily="34" charset="0"/>
                <a:ea typeface="Tahoma" panose="020B0604030504040204" pitchFamily="34" charset="0"/>
                <a:cs typeface="Tahoma" panose="020B0604030504040204" pitchFamily="34" charset="0"/>
              </a:rPr>
              <a:t>nội</a:t>
            </a: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 dung </a:t>
            </a:r>
            <a:r>
              <a:rPr lang="en-US" sz="2000" b="1" dirty="0" err="1">
                <a:solidFill>
                  <a:srgbClr val="0070C0"/>
                </a:solidFill>
                <a:latin typeface="Tahoma" panose="020B0604030504040204" pitchFamily="34" charset="0"/>
                <a:ea typeface="Tahoma" panose="020B0604030504040204" pitchFamily="34" charset="0"/>
                <a:cs typeface="Tahoma" panose="020B0604030504040204" pitchFamily="34" charset="0"/>
              </a:rPr>
              <a:t>chính</a:t>
            </a: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70C0"/>
                </a:solidFill>
                <a:latin typeface="Tahoma" panose="020B0604030504040204" pitchFamily="34" charset="0"/>
                <a:ea typeface="Tahoma" panose="020B0604030504040204" pitchFamily="34" charset="0"/>
                <a:cs typeface="Tahoma" panose="020B0604030504040204" pitchFamily="34" charset="0"/>
              </a:rPr>
              <a:t>của</a:t>
            </a: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70C0"/>
                </a:solidFill>
                <a:latin typeface="Tahoma" panose="020B0604030504040204" pitchFamily="34" charset="0"/>
                <a:ea typeface="Tahoma" panose="020B0604030504040204" pitchFamily="34" charset="0"/>
                <a:cs typeface="Tahoma" panose="020B0604030504040204" pitchFamily="34" charset="0"/>
              </a:rPr>
              <a:t>chương</a:t>
            </a: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70C0"/>
                </a:solidFill>
                <a:latin typeface="Tahoma" panose="020B0604030504040204" pitchFamily="34" charset="0"/>
                <a:ea typeface="Tahoma" panose="020B0604030504040204" pitchFamily="34" charset="0"/>
                <a:cs typeface="Tahoma" panose="020B0604030504040204" pitchFamily="34" charset="0"/>
              </a:rPr>
              <a:t>và</a:t>
            </a: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70C0"/>
                </a:solidFill>
                <a:latin typeface="Tahoma" panose="020B0604030504040204" pitchFamily="34" charset="0"/>
                <a:ea typeface="Tahoma" panose="020B0604030504040204" pitchFamily="34" charset="0"/>
                <a:cs typeface="Tahoma" panose="020B0604030504040204" pitchFamily="34" charset="0"/>
              </a:rPr>
              <a:t>câu</a:t>
            </a: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70C0"/>
                </a:solidFill>
                <a:latin typeface="Tahoma" panose="020B0604030504040204" pitchFamily="34" charset="0"/>
                <a:ea typeface="Tahoma" panose="020B0604030504040204" pitchFamily="34" charset="0"/>
                <a:cs typeface="Tahoma" panose="020B0604030504040204" pitchFamily="34" charset="0"/>
              </a:rPr>
              <a:t>hỏi</a:t>
            </a: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70C0"/>
                </a:solidFill>
                <a:latin typeface="Tahoma" panose="020B0604030504040204" pitchFamily="34" charset="0"/>
                <a:ea typeface="Tahoma" panose="020B0604030504040204" pitchFamily="34" charset="0"/>
                <a:cs typeface="Tahoma" panose="020B0604030504040204" pitchFamily="34" charset="0"/>
              </a:rPr>
              <a:t>tổng</a:t>
            </a: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70C0"/>
                </a:solidFill>
                <a:latin typeface="Tahoma" panose="020B0604030504040204" pitchFamily="34" charset="0"/>
                <a:ea typeface="Tahoma" panose="020B0604030504040204" pitchFamily="34" charset="0"/>
                <a:cs typeface="Tahoma" panose="020B0604030504040204" pitchFamily="34" charset="0"/>
              </a:rPr>
              <a:t>quát</a:t>
            </a: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70C0"/>
                </a:solidFill>
                <a:latin typeface="Tahoma" panose="020B0604030504040204" pitchFamily="34" charset="0"/>
                <a:ea typeface="Tahoma" panose="020B0604030504040204" pitchFamily="34" charset="0"/>
                <a:cs typeface="Tahoma" panose="020B0604030504040204" pitchFamily="34" charset="0"/>
              </a:rPr>
              <a:t>về</a:t>
            </a: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70C0"/>
                </a:solidFill>
                <a:latin typeface="Tahoma" panose="020B0604030504040204" pitchFamily="34" charset="0"/>
                <a:ea typeface="Tahoma" panose="020B0604030504040204" pitchFamily="34" charset="0"/>
                <a:cs typeface="Tahoma" panose="020B0604030504040204" pitchFamily="34" charset="0"/>
              </a:rPr>
              <a:t>vấn</a:t>
            </a: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70C0"/>
                </a:solidFill>
                <a:latin typeface="Tahoma" panose="020B0604030504040204" pitchFamily="34" charset="0"/>
                <a:ea typeface="Tahoma" panose="020B0604030504040204" pitchFamily="34" charset="0"/>
                <a:cs typeface="Tahoma" panose="020B0604030504040204" pitchFamily="34" charset="0"/>
              </a:rPr>
              <a:t>đề</a:t>
            </a: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70C0"/>
                </a:solidFill>
                <a:latin typeface="Tahoma" panose="020B0604030504040204" pitchFamily="34" charset="0"/>
                <a:ea typeface="Tahoma" panose="020B0604030504040204" pitchFamily="34" charset="0"/>
                <a:cs typeface="Tahoma" panose="020B0604030504040204" pitchFamily="34" charset="0"/>
              </a:rPr>
              <a:t>cơ</a:t>
            </a: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70C0"/>
                </a:solidFill>
                <a:latin typeface="Tahoma" panose="020B0604030504040204" pitchFamily="34" charset="0"/>
                <a:ea typeface="Tahoma" panose="020B0604030504040204" pitchFamily="34" charset="0"/>
                <a:cs typeface="Tahoma" panose="020B0604030504040204" pitchFamily="34" charset="0"/>
              </a:rPr>
              <a:t>bản</a:t>
            </a: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70C0"/>
                </a:solidFill>
                <a:latin typeface="Tahoma" panose="020B0604030504040204" pitchFamily="34" charset="0"/>
                <a:ea typeface="Tahoma" panose="020B0604030504040204" pitchFamily="34" charset="0"/>
                <a:cs typeface="Tahoma" panose="020B0604030504040204" pitchFamily="34" charset="0"/>
              </a:rPr>
              <a:t>của</a:t>
            </a: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70C0"/>
                </a:solidFill>
                <a:latin typeface="Tahoma" panose="020B0604030504040204" pitchFamily="34" charset="0"/>
                <a:ea typeface="Tahoma" panose="020B0604030504040204" pitchFamily="34" charset="0"/>
                <a:cs typeface="Tahoma" panose="020B0604030504040204" pitchFamily="34" charset="0"/>
              </a:rPr>
              <a:t>chương</a:t>
            </a: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a:t>
            </a:r>
          </a:p>
        </p:txBody>
      </p:sp>
      <p:sp>
        <p:nvSpPr>
          <p:cNvPr id="11" name="TextBox 10"/>
          <p:cNvSpPr txBox="1"/>
          <p:nvPr/>
        </p:nvSpPr>
        <p:spPr>
          <a:xfrm>
            <a:off x="926038" y="1381388"/>
            <a:ext cx="4388086" cy="430887"/>
          </a:xfrm>
          <a:prstGeom prst="rect">
            <a:avLst/>
          </a:prstGeom>
          <a:noFill/>
        </p:spPr>
        <p:txBody>
          <a:bodyPr wrap="square" rtlCol="0">
            <a:spAutoFit/>
          </a:bodyPr>
          <a:lstStyle/>
          <a:p>
            <a:r>
              <a:rPr lang="en-US" sz="2200" b="1" dirty="0">
                <a:solidFill>
                  <a:srgbClr val="0000FF"/>
                </a:solidFill>
                <a:latin typeface="Tahoma" panose="020B0604030504040204" pitchFamily="34" charset="0"/>
                <a:ea typeface="Tahoma" panose="020B0604030504040204" pitchFamily="34" charset="0"/>
                <a:cs typeface="Tahoma" panose="020B0604030504040204" pitchFamily="34" charset="0"/>
              </a:rPr>
              <a:t>1. TRANG ĐẦU CHƯƠNG</a:t>
            </a:r>
          </a:p>
        </p:txBody>
      </p:sp>
      <p:sp>
        <p:nvSpPr>
          <p:cNvPr id="12" name="Rectangle 11"/>
          <p:cNvSpPr/>
          <p:nvPr/>
        </p:nvSpPr>
        <p:spPr>
          <a:xfrm>
            <a:off x="916894" y="808660"/>
            <a:ext cx="5319085" cy="523220"/>
          </a:xfrm>
          <a:prstGeom prst="rect">
            <a:avLst/>
          </a:prstGeom>
        </p:spPr>
        <p:txBody>
          <a:bodyPr wrap="none">
            <a:spAutoFit/>
          </a:bodyPr>
          <a:lstStyle/>
          <a:p>
            <a:pPr fontAlgn="ctr">
              <a:lnSpc>
                <a:spcPct val="100000"/>
              </a:lnSpc>
              <a:buNone/>
              <a:defRPr/>
            </a:pPr>
            <a:r>
              <a:rPr lang="en-US" altLang="en-US" sz="2800" b="1" dirty="0">
                <a:solidFill>
                  <a:srgbClr val="00B050"/>
                </a:solidFill>
                <a:latin typeface="Tahoma" panose="020B0604030504040204" pitchFamily="34" charset="0"/>
                <a:ea typeface="Tahoma" panose="020B0604030504040204" pitchFamily="34" charset="0"/>
                <a:cs typeface="Tahoma" panose="020B0604030504040204" pitchFamily="34" charset="0"/>
              </a:rPr>
              <a:t>III. THIẾT KẾ SGK VẬT LÍ 12</a:t>
            </a:r>
          </a:p>
        </p:txBody>
      </p:sp>
      <p:pic>
        <p:nvPicPr>
          <p:cNvPr id="2" name="Picture 1">
            <a:extLst>
              <a:ext uri="{FF2B5EF4-FFF2-40B4-BE49-F238E27FC236}">
                <a16:creationId xmlns:a16="http://schemas.microsoft.com/office/drawing/2014/main" id="{F6255303-18C2-FB05-0E96-7D82928BDCE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53692" y="229027"/>
            <a:ext cx="1326712" cy="1097280"/>
          </a:xfrm>
          <a:prstGeom prst="rect">
            <a:avLst/>
          </a:prstGeom>
        </p:spPr>
      </p:pic>
      <p:pic>
        <p:nvPicPr>
          <p:cNvPr id="7" name="Picture 6">
            <a:extLst>
              <a:ext uri="{FF2B5EF4-FFF2-40B4-BE49-F238E27FC236}">
                <a16:creationId xmlns:a16="http://schemas.microsoft.com/office/drawing/2014/main" id="{210F1345-1F4E-686A-E151-B111D5382BCD}"/>
              </a:ext>
            </a:extLst>
          </p:cNvPr>
          <p:cNvPicPr>
            <a:picLocks noChangeAspect="1"/>
          </p:cNvPicPr>
          <p:nvPr/>
        </p:nvPicPr>
        <p:blipFill>
          <a:blip r:embed="rId5"/>
          <a:stretch>
            <a:fillRect/>
          </a:stretch>
        </p:blipFill>
        <p:spPr>
          <a:xfrm>
            <a:off x="6640966" y="502023"/>
            <a:ext cx="3912726" cy="5486400"/>
          </a:xfrm>
          <a:prstGeom prst="rect">
            <a:avLst/>
          </a:prstGeom>
        </p:spPr>
      </p:pic>
    </p:spTree>
    <p:extLst>
      <p:ext uri="{BB962C8B-B14F-4D97-AF65-F5344CB8AC3E}">
        <p14:creationId xmlns:p14="http://schemas.microsoft.com/office/powerpoint/2010/main" val="2261814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205665" cy="68580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1596" y="357585"/>
            <a:ext cx="2273924" cy="420082"/>
          </a:xfrm>
          <a:prstGeom prst="rect">
            <a:avLst/>
          </a:prstGeom>
        </p:spPr>
      </p:pic>
      <p:sp>
        <p:nvSpPr>
          <p:cNvPr id="17" name="TextBox 16"/>
          <p:cNvSpPr txBox="1"/>
          <p:nvPr/>
        </p:nvSpPr>
        <p:spPr>
          <a:xfrm>
            <a:off x="926038" y="1442822"/>
            <a:ext cx="5831378" cy="461665"/>
          </a:xfrm>
          <a:prstGeom prst="rect">
            <a:avLst/>
          </a:prstGeom>
          <a:noFill/>
        </p:spPr>
        <p:txBody>
          <a:bodyPr wrap="square" rtlCol="0">
            <a:spAutoFit/>
          </a:bodyPr>
          <a:lstStyle/>
          <a:p>
            <a:r>
              <a:rPr lang="en-US" sz="2400" b="1" dirty="0" err="1">
                <a:solidFill>
                  <a:srgbClr val="0000FF"/>
                </a:solidFill>
                <a:latin typeface="Tahoma" panose="020B0604030504040204" pitchFamily="34" charset="0"/>
                <a:ea typeface="Tahoma" panose="020B0604030504040204" pitchFamily="34" charset="0"/>
                <a:cs typeface="Tahoma" panose="020B0604030504040204" pitchFamily="34" charset="0"/>
              </a:rPr>
              <a:t>Các</a:t>
            </a:r>
            <a:r>
              <a:rPr lang="en-US" sz="2400" b="1" dirty="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0000FF"/>
                </a:solidFill>
                <a:latin typeface="Tahoma" panose="020B0604030504040204" pitchFamily="34" charset="0"/>
                <a:ea typeface="Tahoma" panose="020B0604030504040204" pitchFamily="34" charset="0"/>
                <a:cs typeface="Tahoma" panose="020B0604030504040204" pitchFamily="34" charset="0"/>
              </a:rPr>
              <a:t>chương</a:t>
            </a:r>
            <a:r>
              <a:rPr lang="en-US" sz="2400" b="1" dirty="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0000FF"/>
                </a:solidFill>
                <a:latin typeface="Tahoma" panose="020B0604030504040204" pitchFamily="34" charset="0"/>
                <a:ea typeface="Tahoma" panose="020B0604030504040204" pitchFamily="34" charset="0"/>
                <a:cs typeface="Tahoma" panose="020B0604030504040204" pitchFamily="34" charset="0"/>
              </a:rPr>
              <a:t>đều</a:t>
            </a:r>
            <a:r>
              <a:rPr lang="en-US" sz="2400" b="1" dirty="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0000FF"/>
                </a:solidFill>
                <a:latin typeface="Tahoma" panose="020B0604030504040204" pitchFamily="34" charset="0"/>
                <a:ea typeface="Tahoma" panose="020B0604030504040204" pitchFamily="34" charset="0"/>
                <a:cs typeface="Tahoma" panose="020B0604030504040204" pitchFamily="34" charset="0"/>
              </a:rPr>
              <a:t>có</a:t>
            </a:r>
            <a:r>
              <a:rPr lang="en-US" sz="2400" b="1" dirty="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0000FF"/>
                </a:solidFill>
                <a:latin typeface="Tahoma" panose="020B0604030504040204" pitchFamily="34" charset="0"/>
                <a:ea typeface="Tahoma" panose="020B0604030504040204" pitchFamily="34" charset="0"/>
                <a:cs typeface="Tahoma" panose="020B0604030504040204" pitchFamily="34" charset="0"/>
              </a:rPr>
              <a:t>cấu</a:t>
            </a:r>
            <a:r>
              <a:rPr lang="en-US" sz="2400" b="1" dirty="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0000FF"/>
                </a:solidFill>
                <a:latin typeface="Tahoma" panose="020B0604030504040204" pitchFamily="34" charset="0"/>
                <a:ea typeface="Tahoma" panose="020B0604030504040204" pitchFamily="34" charset="0"/>
                <a:cs typeface="Tahoma" panose="020B0604030504040204" pitchFamily="34" charset="0"/>
              </a:rPr>
              <a:t>trúc</a:t>
            </a:r>
            <a:r>
              <a:rPr lang="en-US" sz="2400" b="1" dirty="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0000FF"/>
                </a:solidFill>
                <a:latin typeface="Tahoma" panose="020B0604030504040204" pitchFamily="34" charset="0"/>
                <a:ea typeface="Tahoma" panose="020B0604030504040204" pitchFamily="34" charset="0"/>
                <a:cs typeface="Tahoma" panose="020B0604030504040204" pitchFamily="34" charset="0"/>
              </a:rPr>
              <a:t>sau</a:t>
            </a:r>
            <a:r>
              <a:rPr lang="en-US" sz="2400" b="1" dirty="0">
                <a:solidFill>
                  <a:srgbClr val="0000FF"/>
                </a:solidFill>
                <a:latin typeface="Tahoma" panose="020B0604030504040204" pitchFamily="34" charset="0"/>
                <a:ea typeface="Tahoma" panose="020B0604030504040204" pitchFamily="34" charset="0"/>
                <a:cs typeface="Tahoma" panose="020B0604030504040204" pitchFamily="34" charset="0"/>
              </a:rPr>
              <a:t>:</a:t>
            </a:r>
          </a:p>
        </p:txBody>
      </p:sp>
      <p:sp>
        <p:nvSpPr>
          <p:cNvPr id="18" name="Rectangle 17"/>
          <p:cNvSpPr/>
          <p:nvPr/>
        </p:nvSpPr>
        <p:spPr>
          <a:xfrm>
            <a:off x="916894" y="808660"/>
            <a:ext cx="5319085" cy="523220"/>
          </a:xfrm>
          <a:prstGeom prst="rect">
            <a:avLst/>
          </a:prstGeom>
        </p:spPr>
        <p:txBody>
          <a:bodyPr wrap="none">
            <a:spAutoFit/>
          </a:bodyPr>
          <a:lstStyle/>
          <a:p>
            <a:pPr fontAlgn="ctr">
              <a:defRPr/>
            </a:pPr>
            <a:r>
              <a:rPr lang="en-US" altLang="en-US" sz="2800" b="1" dirty="0">
                <a:solidFill>
                  <a:srgbClr val="00B050"/>
                </a:solidFill>
                <a:latin typeface="Tahoma" panose="020B0604030504040204" pitchFamily="34" charset="0"/>
                <a:ea typeface="Tahoma" panose="020B0604030504040204" pitchFamily="34" charset="0"/>
                <a:cs typeface="Tahoma" panose="020B0604030504040204" pitchFamily="34" charset="0"/>
              </a:rPr>
              <a:t>III. THIẾT KẾ SGK VẬT LÍ 12</a:t>
            </a:r>
          </a:p>
        </p:txBody>
      </p:sp>
      <p:grpSp>
        <p:nvGrpSpPr>
          <p:cNvPr id="19" name="Group 18"/>
          <p:cNvGrpSpPr/>
          <p:nvPr/>
        </p:nvGrpSpPr>
        <p:grpSpPr>
          <a:xfrm>
            <a:off x="685800" y="2505456"/>
            <a:ext cx="10195560" cy="2368296"/>
            <a:chOff x="685800" y="2560320"/>
            <a:chExt cx="10195560" cy="2368296"/>
          </a:xfrm>
        </p:grpSpPr>
        <p:sp>
          <p:nvSpPr>
            <p:cNvPr id="20" name="Snip Diagonal Corner Rectangle 19"/>
            <p:cNvSpPr/>
            <p:nvPr/>
          </p:nvSpPr>
          <p:spPr>
            <a:xfrm>
              <a:off x="685800" y="2560320"/>
              <a:ext cx="4690871" cy="2368296"/>
            </a:xfrm>
            <a:prstGeom prst="snip2Diag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latin typeface="Arial" panose="020B0604020202020204" pitchFamily="34" charset="0"/>
                  <a:cs typeface="Arial" panose="020B0604020202020204" pitchFamily="34" charset="0"/>
                </a:rPr>
                <a:t>Trang</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đầu</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chương</a:t>
              </a:r>
              <a:endParaRPr lang="en-US" sz="3600" b="1" dirty="0">
                <a:latin typeface="Arial" panose="020B0604020202020204" pitchFamily="34" charset="0"/>
                <a:cs typeface="Arial" panose="020B0604020202020204" pitchFamily="34" charset="0"/>
              </a:endParaRPr>
            </a:p>
          </p:txBody>
        </p:sp>
        <p:sp>
          <p:nvSpPr>
            <p:cNvPr id="23" name="Snip and Round Single Corner Rectangle 22"/>
            <p:cNvSpPr/>
            <p:nvPr/>
          </p:nvSpPr>
          <p:spPr>
            <a:xfrm>
              <a:off x="7036715" y="2560320"/>
              <a:ext cx="3844645" cy="2368296"/>
            </a:xfrm>
            <a:prstGeom prst="snip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latin typeface="Arial" panose="020B0604020202020204" pitchFamily="34" charset="0"/>
                  <a:cs typeface="Arial" panose="020B0604020202020204" pitchFamily="34" charset="0"/>
                </a:rPr>
                <a:t>Các</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bài</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học</a:t>
              </a:r>
              <a:endParaRPr lang="en-US" sz="3600" b="1" dirty="0">
                <a:latin typeface="Arial" panose="020B0604020202020204" pitchFamily="34" charset="0"/>
                <a:cs typeface="Arial" panose="020B0604020202020204" pitchFamily="34" charset="0"/>
              </a:endParaRPr>
            </a:p>
          </p:txBody>
        </p:sp>
        <p:sp>
          <p:nvSpPr>
            <p:cNvPr id="29" name="Right Arrow 28"/>
            <p:cNvSpPr/>
            <p:nvPr/>
          </p:nvSpPr>
          <p:spPr>
            <a:xfrm>
              <a:off x="5568695" y="3539808"/>
              <a:ext cx="1265165" cy="690753"/>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 name="Picture 1">
            <a:extLst>
              <a:ext uri="{FF2B5EF4-FFF2-40B4-BE49-F238E27FC236}">
                <a16:creationId xmlns:a16="http://schemas.microsoft.com/office/drawing/2014/main" id="{E87A38AB-E8E3-A5AA-1803-DFB3BF172F0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53692" y="229027"/>
            <a:ext cx="1326712" cy="1097280"/>
          </a:xfrm>
          <a:prstGeom prst="rect">
            <a:avLst/>
          </a:prstGeom>
        </p:spPr>
      </p:pic>
    </p:spTree>
    <p:extLst>
      <p:ext uri="{BB962C8B-B14F-4D97-AF65-F5344CB8AC3E}">
        <p14:creationId xmlns:p14="http://schemas.microsoft.com/office/powerpoint/2010/main" val="630401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205665" cy="68580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1596" y="357585"/>
            <a:ext cx="2273924" cy="420082"/>
          </a:xfrm>
          <a:prstGeom prst="rect">
            <a:avLst/>
          </a:prstGeom>
        </p:spPr>
      </p:pic>
      <p:sp>
        <p:nvSpPr>
          <p:cNvPr id="11" name="Rectangle 10"/>
          <p:cNvSpPr/>
          <p:nvPr/>
        </p:nvSpPr>
        <p:spPr>
          <a:xfrm>
            <a:off x="951977" y="1763826"/>
            <a:ext cx="7997702" cy="400110"/>
          </a:xfrm>
          <a:prstGeom prst="rect">
            <a:avLst/>
          </a:prstGeom>
        </p:spPr>
        <p:txBody>
          <a:bodyPr wrap="none">
            <a:spAutoFit/>
          </a:bodyPr>
          <a:lstStyle/>
          <a:p>
            <a:pPr algn="just"/>
            <a:r>
              <a:rPr lang="en-US" sz="2000" b="1" dirty="0">
                <a:solidFill>
                  <a:srgbClr val="FF0000"/>
                </a:solidFill>
                <a:latin typeface="Tahoma" panose="020B0604030504040204" pitchFamily="34" charset="0"/>
                <a:ea typeface="Tahoma" panose="020B0604030504040204" pitchFamily="34" charset="0"/>
                <a:cs typeface="Tahoma" panose="020B0604030504040204" pitchFamily="34" charset="0"/>
              </a:rPr>
              <a:t>2.1. </a:t>
            </a:r>
            <a:r>
              <a:rPr lang="en-US" sz="2000" b="1" dirty="0" err="1">
                <a:solidFill>
                  <a:srgbClr val="FF0000"/>
                </a:solidFill>
                <a:latin typeface="Tahoma" panose="020B0604030504040204" pitchFamily="34" charset="0"/>
                <a:ea typeface="Tahoma" panose="020B0604030504040204" pitchFamily="34" charset="0"/>
                <a:cs typeface="Tahoma" panose="020B0604030504040204" pitchFamily="34" charset="0"/>
              </a:rPr>
              <a:t>Cấu</a:t>
            </a:r>
            <a:r>
              <a:rPr lang="en-US" sz="20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FF0000"/>
                </a:solidFill>
                <a:latin typeface="Tahoma" panose="020B0604030504040204" pitchFamily="34" charset="0"/>
                <a:ea typeface="Tahoma" panose="020B0604030504040204" pitchFamily="34" charset="0"/>
                <a:cs typeface="Tahoma" panose="020B0604030504040204" pitchFamily="34" charset="0"/>
              </a:rPr>
              <a:t>trúc</a:t>
            </a:r>
            <a:r>
              <a:rPr lang="en-US" sz="20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FF0000"/>
                </a:solidFill>
                <a:latin typeface="Tahoma" panose="020B0604030504040204" pitchFamily="34" charset="0"/>
                <a:ea typeface="Tahoma" panose="020B0604030504040204" pitchFamily="34" charset="0"/>
                <a:cs typeface="Tahoma" panose="020B0604030504040204" pitchFamily="34" charset="0"/>
              </a:rPr>
              <a:t>chung</a:t>
            </a:r>
            <a:r>
              <a:rPr lang="en-US" sz="20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000" b="1" dirty="0" err="1">
                <a:latin typeface="Tahoma" panose="020B0604030504040204" pitchFamily="34" charset="0"/>
                <a:ea typeface="Tahoma" panose="020B0604030504040204" pitchFamily="34" charset="0"/>
                <a:cs typeface="Tahoma" panose="020B0604030504040204" pitchFamily="34" charset="0"/>
              </a:rPr>
              <a:t>Bao</a:t>
            </a:r>
            <a:r>
              <a:rPr lang="en-US" sz="2000" b="1" dirty="0">
                <a:latin typeface="Tahoma" panose="020B0604030504040204" pitchFamily="34" charset="0"/>
                <a:ea typeface="Tahoma" panose="020B0604030504040204" pitchFamily="34" charset="0"/>
                <a:cs typeface="Tahoma" panose="020B0604030504040204" pitchFamily="34" charset="0"/>
              </a:rPr>
              <a:t> </a:t>
            </a:r>
            <a:r>
              <a:rPr lang="en-US" sz="2000" b="1" dirty="0" err="1">
                <a:latin typeface="Tahoma" panose="020B0604030504040204" pitchFamily="34" charset="0"/>
                <a:ea typeface="Tahoma" panose="020B0604030504040204" pitchFamily="34" charset="0"/>
                <a:cs typeface="Tahoma" panose="020B0604030504040204" pitchFamily="34" charset="0"/>
              </a:rPr>
              <a:t>gồm</a:t>
            </a:r>
            <a:r>
              <a:rPr lang="en-US" sz="2000" b="1" dirty="0">
                <a:latin typeface="Tahoma" panose="020B0604030504040204" pitchFamily="34" charset="0"/>
                <a:ea typeface="Tahoma" panose="020B0604030504040204" pitchFamily="34" charset="0"/>
                <a:cs typeface="Tahoma" panose="020B0604030504040204" pitchFamily="34" charset="0"/>
              </a:rPr>
              <a:t> </a:t>
            </a:r>
            <a:r>
              <a:rPr lang="en-US" sz="2000" b="1" dirty="0" err="1">
                <a:latin typeface="Tahoma" panose="020B0604030504040204" pitchFamily="34" charset="0"/>
                <a:ea typeface="Tahoma" panose="020B0604030504040204" pitchFamily="34" charset="0"/>
                <a:cs typeface="Tahoma" panose="020B0604030504040204" pitchFamily="34" charset="0"/>
              </a:rPr>
              <a:t>các</a:t>
            </a:r>
            <a:r>
              <a:rPr lang="en-US" sz="2000" b="1" dirty="0">
                <a:latin typeface="Tahoma" panose="020B0604030504040204" pitchFamily="34" charset="0"/>
                <a:ea typeface="Tahoma" panose="020B0604030504040204" pitchFamily="34" charset="0"/>
                <a:cs typeface="Tahoma" panose="020B0604030504040204" pitchFamily="34" charset="0"/>
              </a:rPr>
              <a:t> </a:t>
            </a:r>
            <a:r>
              <a:rPr lang="en-US" sz="2000" b="1" dirty="0" err="1">
                <a:latin typeface="Tahoma" panose="020B0604030504040204" pitchFamily="34" charset="0"/>
                <a:ea typeface="Tahoma" panose="020B0604030504040204" pitchFamily="34" charset="0"/>
                <a:cs typeface="Tahoma" panose="020B0604030504040204" pitchFamily="34" charset="0"/>
              </a:rPr>
              <a:t>hoạt</a:t>
            </a:r>
            <a:r>
              <a:rPr lang="en-US" sz="2000" b="1" dirty="0">
                <a:latin typeface="Tahoma" panose="020B0604030504040204" pitchFamily="34" charset="0"/>
                <a:ea typeface="Tahoma" panose="020B0604030504040204" pitchFamily="34" charset="0"/>
                <a:cs typeface="Tahoma" panose="020B0604030504040204" pitchFamily="34" charset="0"/>
              </a:rPr>
              <a:t> </a:t>
            </a:r>
            <a:r>
              <a:rPr lang="en-US" sz="2000" b="1" dirty="0" err="1">
                <a:latin typeface="Tahoma" panose="020B0604030504040204" pitchFamily="34" charset="0"/>
                <a:ea typeface="Tahoma" panose="020B0604030504040204" pitchFamily="34" charset="0"/>
                <a:cs typeface="Tahoma" panose="020B0604030504040204" pitchFamily="34" charset="0"/>
              </a:rPr>
              <a:t>động</a:t>
            </a:r>
            <a:r>
              <a:rPr lang="en-US" sz="2000" b="1" dirty="0">
                <a:latin typeface="Tahoma" panose="020B0604030504040204" pitchFamily="34" charset="0"/>
                <a:ea typeface="Tahoma" panose="020B0604030504040204" pitchFamily="34" charset="0"/>
                <a:cs typeface="Tahoma" panose="020B0604030504040204" pitchFamily="34" charset="0"/>
              </a:rPr>
              <a:t> </a:t>
            </a:r>
            <a:r>
              <a:rPr lang="en-US" sz="2000" b="1" dirty="0" err="1">
                <a:latin typeface="Tahoma" panose="020B0604030504040204" pitchFamily="34" charset="0"/>
                <a:ea typeface="Tahoma" panose="020B0604030504040204" pitchFamily="34" charset="0"/>
                <a:cs typeface="Tahoma" panose="020B0604030504040204" pitchFamily="34" charset="0"/>
              </a:rPr>
              <a:t>học</a:t>
            </a:r>
            <a:r>
              <a:rPr lang="en-US" sz="2000" b="1" dirty="0">
                <a:latin typeface="Tahoma" panose="020B0604030504040204" pitchFamily="34" charset="0"/>
                <a:ea typeface="Tahoma" panose="020B0604030504040204" pitchFamily="34" charset="0"/>
                <a:cs typeface="Tahoma" panose="020B0604030504040204" pitchFamily="34" charset="0"/>
              </a:rPr>
              <a:t> </a:t>
            </a:r>
            <a:r>
              <a:rPr lang="en-US" sz="2000" b="1" dirty="0" err="1">
                <a:latin typeface="Tahoma" panose="020B0604030504040204" pitchFamily="34" charset="0"/>
                <a:ea typeface="Tahoma" panose="020B0604030504040204" pitchFamily="34" charset="0"/>
                <a:cs typeface="Tahoma" panose="020B0604030504040204" pitchFamily="34" charset="0"/>
              </a:rPr>
              <a:t>tập</a:t>
            </a:r>
            <a:r>
              <a:rPr lang="en-US" sz="2000" b="1" dirty="0">
                <a:latin typeface="Tahoma" panose="020B0604030504040204" pitchFamily="34" charset="0"/>
                <a:ea typeface="Tahoma" panose="020B0604030504040204" pitchFamily="34" charset="0"/>
                <a:cs typeface="Tahoma" panose="020B0604030504040204" pitchFamily="34" charset="0"/>
              </a:rPr>
              <a:t> </a:t>
            </a:r>
            <a:r>
              <a:rPr lang="en-US" sz="2000" b="1" dirty="0" err="1">
                <a:latin typeface="Tahoma" panose="020B0604030504040204" pitchFamily="34" charset="0"/>
                <a:ea typeface="Tahoma" panose="020B0604030504040204" pitchFamily="34" charset="0"/>
                <a:cs typeface="Tahoma" panose="020B0604030504040204" pitchFamily="34" charset="0"/>
              </a:rPr>
              <a:t>đa</a:t>
            </a:r>
            <a:r>
              <a:rPr lang="en-US" sz="2000" b="1" dirty="0">
                <a:latin typeface="Tahoma" panose="020B0604030504040204" pitchFamily="34" charset="0"/>
                <a:ea typeface="Tahoma" panose="020B0604030504040204" pitchFamily="34" charset="0"/>
                <a:cs typeface="Tahoma" panose="020B0604030504040204" pitchFamily="34" charset="0"/>
              </a:rPr>
              <a:t> </a:t>
            </a:r>
            <a:r>
              <a:rPr lang="en-US" sz="2000" b="1" dirty="0" err="1">
                <a:latin typeface="Tahoma" panose="020B0604030504040204" pitchFamily="34" charset="0"/>
                <a:ea typeface="Tahoma" panose="020B0604030504040204" pitchFamily="34" charset="0"/>
                <a:cs typeface="Tahoma" panose="020B0604030504040204" pitchFamily="34" charset="0"/>
              </a:rPr>
              <a:t>dạng</a:t>
            </a:r>
            <a:endParaRPr lang="en-US" sz="2000" b="1" dirty="0">
              <a:latin typeface="Tahoma" panose="020B0604030504040204" pitchFamily="34" charset="0"/>
              <a:ea typeface="Tahoma" panose="020B0604030504040204" pitchFamily="34" charset="0"/>
              <a:cs typeface="Tahoma" panose="020B0604030504040204" pitchFamily="34" charset="0"/>
            </a:endParaRPr>
          </a:p>
        </p:txBody>
      </p:sp>
      <p:sp>
        <p:nvSpPr>
          <p:cNvPr id="12" name="TextBox 11"/>
          <p:cNvSpPr txBox="1"/>
          <p:nvPr/>
        </p:nvSpPr>
        <p:spPr>
          <a:xfrm>
            <a:off x="971758" y="1335668"/>
            <a:ext cx="4388086" cy="430887"/>
          </a:xfrm>
          <a:prstGeom prst="rect">
            <a:avLst/>
          </a:prstGeom>
          <a:noFill/>
        </p:spPr>
        <p:txBody>
          <a:bodyPr wrap="square" rtlCol="0">
            <a:spAutoFit/>
          </a:bodyPr>
          <a:lstStyle/>
          <a:p>
            <a:r>
              <a:rPr lang="en-US" sz="2200" b="1" dirty="0">
                <a:solidFill>
                  <a:srgbClr val="0000FF"/>
                </a:solidFill>
                <a:latin typeface="Tahoma" panose="020B0604030504040204" pitchFamily="34" charset="0"/>
                <a:ea typeface="Tahoma" panose="020B0604030504040204" pitchFamily="34" charset="0"/>
                <a:cs typeface="Tahoma" panose="020B0604030504040204" pitchFamily="34" charset="0"/>
              </a:rPr>
              <a:t>2. CÁC BÀI HỌC</a:t>
            </a:r>
          </a:p>
        </p:txBody>
      </p:sp>
      <p:sp>
        <p:nvSpPr>
          <p:cNvPr id="13" name="Rectangle 12"/>
          <p:cNvSpPr/>
          <p:nvPr/>
        </p:nvSpPr>
        <p:spPr>
          <a:xfrm>
            <a:off x="916894" y="808660"/>
            <a:ext cx="5319085" cy="523220"/>
          </a:xfrm>
          <a:prstGeom prst="rect">
            <a:avLst/>
          </a:prstGeom>
        </p:spPr>
        <p:txBody>
          <a:bodyPr wrap="none">
            <a:spAutoFit/>
          </a:bodyPr>
          <a:lstStyle/>
          <a:p>
            <a:pPr fontAlgn="ctr">
              <a:lnSpc>
                <a:spcPct val="100000"/>
              </a:lnSpc>
              <a:buNone/>
              <a:defRPr/>
            </a:pPr>
            <a:r>
              <a:rPr lang="en-US" altLang="en-US" sz="2800" b="1" dirty="0">
                <a:solidFill>
                  <a:srgbClr val="00B050"/>
                </a:solidFill>
                <a:latin typeface="Tahoma" panose="020B0604030504040204" pitchFamily="34" charset="0"/>
                <a:ea typeface="Tahoma" panose="020B0604030504040204" pitchFamily="34" charset="0"/>
                <a:cs typeface="Tahoma" panose="020B0604030504040204" pitchFamily="34" charset="0"/>
              </a:rPr>
              <a:t>III. THIẾT KẾ SGK VẬT LÍ 12</a:t>
            </a:r>
          </a:p>
        </p:txBody>
      </p:sp>
      <p:grpSp>
        <p:nvGrpSpPr>
          <p:cNvPr id="6" name="Group 5">
            <a:extLst>
              <a:ext uri="{FF2B5EF4-FFF2-40B4-BE49-F238E27FC236}">
                <a16:creationId xmlns:a16="http://schemas.microsoft.com/office/drawing/2014/main" id="{2D7B9185-A70B-BCA3-406D-5B18FE73EBB8}"/>
              </a:ext>
            </a:extLst>
          </p:cNvPr>
          <p:cNvGrpSpPr/>
          <p:nvPr/>
        </p:nvGrpSpPr>
        <p:grpSpPr>
          <a:xfrm>
            <a:off x="4421642" y="2368296"/>
            <a:ext cx="5116805" cy="3823214"/>
            <a:chOff x="4421642" y="2368296"/>
            <a:chExt cx="5116805" cy="3823214"/>
          </a:xfrm>
        </p:grpSpPr>
        <p:sp>
          <p:nvSpPr>
            <p:cNvPr id="15" name="Rectangle 14"/>
            <p:cNvSpPr/>
            <p:nvPr/>
          </p:nvSpPr>
          <p:spPr>
            <a:xfrm>
              <a:off x="5587053" y="2368296"/>
              <a:ext cx="3951388" cy="514647"/>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C00000"/>
                  </a:solidFill>
                  <a:latin typeface="Tahoma" panose="020B0604030504040204" pitchFamily="34" charset="0"/>
                  <a:ea typeface="Tahoma" panose="020B0604030504040204" pitchFamily="34" charset="0"/>
                  <a:cs typeface="Tahoma" panose="020B0604030504040204" pitchFamily="34" charset="0"/>
                </a:rPr>
                <a:t>Khởi</a:t>
              </a:r>
              <a:r>
                <a:rPr lang="en-US" sz="24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C00000"/>
                  </a:solidFill>
                  <a:latin typeface="Tahoma" panose="020B0604030504040204" pitchFamily="34" charset="0"/>
                  <a:ea typeface="Tahoma" panose="020B0604030504040204" pitchFamily="34" charset="0"/>
                  <a:cs typeface="Tahoma" panose="020B0604030504040204" pitchFamily="34" charset="0"/>
                </a:rPr>
                <a:t>động</a:t>
              </a:r>
              <a:endParaRPr lang="en-US" sz="2400" b="1" dirty="0">
                <a:solidFill>
                  <a:srgbClr val="C00000"/>
                </a:solidFill>
                <a:latin typeface="Tahoma" panose="020B0604030504040204" pitchFamily="34" charset="0"/>
                <a:ea typeface="Tahoma" panose="020B0604030504040204" pitchFamily="34" charset="0"/>
                <a:cs typeface="Tahoma" panose="020B0604030504040204" pitchFamily="34" charset="0"/>
              </a:endParaRPr>
            </a:p>
          </p:txBody>
        </p:sp>
        <p:sp>
          <p:nvSpPr>
            <p:cNvPr id="16" name="Rectangle 15"/>
            <p:cNvSpPr/>
            <p:nvPr/>
          </p:nvSpPr>
          <p:spPr>
            <a:xfrm>
              <a:off x="5587057" y="3634987"/>
              <a:ext cx="3951390" cy="491778"/>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00FF"/>
                  </a:solidFill>
                  <a:latin typeface="Tahoma" panose="020B0604030504040204" pitchFamily="34" charset="0"/>
                  <a:ea typeface="Tahoma" panose="020B0604030504040204" pitchFamily="34" charset="0"/>
                  <a:cs typeface="Tahoma" panose="020B0604030504040204" pitchFamily="34" charset="0"/>
                </a:rPr>
                <a:t>Câu</a:t>
              </a:r>
              <a:r>
                <a:rPr lang="en-US" sz="2400" b="1" dirty="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0000FF"/>
                  </a:solidFill>
                  <a:latin typeface="Tahoma" panose="020B0604030504040204" pitchFamily="34" charset="0"/>
                  <a:ea typeface="Tahoma" panose="020B0604030504040204" pitchFamily="34" charset="0"/>
                  <a:cs typeface="Tahoma" panose="020B0604030504040204" pitchFamily="34" charset="0"/>
                </a:rPr>
                <a:t>hỏi</a:t>
              </a:r>
              <a:r>
                <a:rPr lang="en-US" sz="2400" b="1" dirty="0">
                  <a:solidFill>
                    <a:srgbClr val="0000FF"/>
                  </a:solidFill>
                  <a:latin typeface="Tahoma" panose="020B0604030504040204" pitchFamily="34" charset="0"/>
                  <a:ea typeface="Tahoma" panose="020B0604030504040204" pitchFamily="34" charset="0"/>
                  <a:cs typeface="Tahoma" panose="020B0604030504040204" pitchFamily="34" charset="0"/>
                </a:rPr>
                <a:t> – </a:t>
              </a:r>
              <a:r>
                <a:rPr lang="en-US" sz="2400" b="1" dirty="0" err="1">
                  <a:solidFill>
                    <a:srgbClr val="0000FF"/>
                  </a:solidFill>
                  <a:latin typeface="Tahoma" panose="020B0604030504040204" pitchFamily="34" charset="0"/>
                  <a:ea typeface="Tahoma" panose="020B0604030504040204" pitchFamily="34" charset="0"/>
                  <a:cs typeface="Tahoma" panose="020B0604030504040204" pitchFamily="34" charset="0"/>
                </a:rPr>
                <a:t>Hoạt</a:t>
              </a:r>
              <a:r>
                <a:rPr lang="en-US" sz="2400" b="1" dirty="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0000FF"/>
                  </a:solidFill>
                  <a:latin typeface="Tahoma" panose="020B0604030504040204" pitchFamily="34" charset="0"/>
                  <a:ea typeface="Tahoma" panose="020B0604030504040204" pitchFamily="34" charset="0"/>
                  <a:cs typeface="Tahoma" panose="020B0604030504040204" pitchFamily="34" charset="0"/>
                </a:rPr>
                <a:t>động</a:t>
              </a:r>
              <a:r>
                <a:rPr lang="en-US" sz="2400" b="1" dirty="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0000FF"/>
                  </a:solidFill>
                  <a:latin typeface="Tahoma" panose="020B0604030504040204" pitchFamily="34" charset="0"/>
                  <a:ea typeface="Tahoma" panose="020B0604030504040204" pitchFamily="34" charset="0"/>
                  <a:cs typeface="Tahoma" panose="020B0604030504040204" pitchFamily="34" charset="0"/>
                </a:rPr>
                <a:t>học</a:t>
              </a:r>
              <a:endParaRPr lang="en-US" sz="2400" b="1" dirty="0">
                <a:solidFill>
                  <a:srgbClr val="0000FF"/>
                </a:solidFill>
                <a:latin typeface="Tahoma" panose="020B0604030504040204" pitchFamily="34" charset="0"/>
                <a:ea typeface="Tahoma" panose="020B0604030504040204" pitchFamily="34" charset="0"/>
                <a:cs typeface="Tahoma" panose="020B0604030504040204" pitchFamily="34" charset="0"/>
              </a:endParaRPr>
            </a:p>
          </p:txBody>
        </p:sp>
        <p:sp>
          <p:nvSpPr>
            <p:cNvPr id="17" name="Rectangle 16"/>
            <p:cNvSpPr/>
            <p:nvPr/>
          </p:nvSpPr>
          <p:spPr>
            <a:xfrm>
              <a:off x="5587059" y="3025901"/>
              <a:ext cx="3951388" cy="463181"/>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B050"/>
                  </a:solidFill>
                  <a:latin typeface="Tahoma" panose="020B0604030504040204" pitchFamily="34" charset="0"/>
                  <a:ea typeface="Tahoma" panose="020B0604030504040204" pitchFamily="34" charset="0"/>
                  <a:cs typeface="Tahoma" panose="020B0604030504040204" pitchFamily="34" charset="0"/>
                </a:rPr>
                <a:t>Nội</a:t>
              </a:r>
              <a:r>
                <a:rPr lang="en-US" sz="2400" b="1" dirty="0">
                  <a:solidFill>
                    <a:srgbClr val="00B050"/>
                  </a:solidFill>
                  <a:latin typeface="Tahoma" panose="020B0604030504040204" pitchFamily="34" charset="0"/>
                  <a:ea typeface="Tahoma" panose="020B0604030504040204" pitchFamily="34" charset="0"/>
                  <a:cs typeface="Tahoma" panose="020B0604030504040204" pitchFamily="34" charset="0"/>
                </a:rPr>
                <a:t> dung </a:t>
              </a:r>
              <a:r>
                <a:rPr lang="en-US" sz="2400" b="1" dirty="0" err="1">
                  <a:solidFill>
                    <a:srgbClr val="00B050"/>
                  </a:solidFill>
                  <a:latin typeface="Tahoma" panose="020B0604030504040204" pitchFamily="34" charset="0"/>
                  <a:ea typeface="Tahoma" panose="020B0604030504040204" pitchFamily="34" charset="0"/>
                  <a:cs typeface="Tahoma" panose="020B0604030504040204" pitchFamily="34" charset="0"/>
                </a:rPr>
                <a:t>đọc</a:t>
              </a:r>
              <a:r>
                <a:rPr lang="en-US" sz="2400" b="1"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00B050"/>
                  </a:solidFill>
                  <a:latin typeface="Tahoma" panose="020B0604030504040204" pitchFamily="34" charset="0"/>
                  <a:ea typeface="Tahoma" panose="020B0604030504040204" pitchFamily="34" charset="0"/>
                  <a:cs typeface="Tahoma" panose="020B0604030504040204" pitchFamily="34" charset="0"/>
                </a:rPr>
                <a:t>hiểu</a:t>
              </a:r>
              <a:endParaRPr lang="en-US" sz="2400" b="1" dirty="0">
                <a:solidFill>
                  <a:srgbClr val="00B050"/>
                </a:solidFill>
                <a:latin typeface="Tahoma" panose="020B0604030504040204" pitchFamily="34" charset="0"/>
                <a:ea typeface="Tahoma" panose="020B0604030504040204" pitchFamily="34" charset="0"/>
                <a:cs typeface="Tahoma" panose="020B0604030504040204" pitchFamily="34" charset="0"/>
              </a:endParaRPr>
            </a:p>
          </p:txBody>
        </p:sp>
        <p:sp>
          <p:nvSpPr>
            <p:cNvPr id="18" name="Rectangle 17"/>
            <p:cNvSpPr/>
            <p:nvPr/>
          </p:nvSpPr>
          <p:spPr>
            <a:xfrm>
              <a:off x="5606573" y="4950325"/>
              <a:ext cx="3931865" cy="571828"/>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FFFF00"/>
                  </a:solidFill>
                  <a:latin typeface="Tahoma" panose="020B0604030504040204" pitchFamily="34" charset="0"/>
                  <a:ea typeface="Tahoma" panose="020B0604030504040204" pitchFamily="34" charset="0"/>
                  <a:cs typeface="Tahoma" panose="020B0604030504040204" pitchFamily="34" charset="0"/>
                </a:rPr>
                <a:t>Em</a:t>
              </a:r>
              <a:r>
                <a:rPr lang="en-US" sz="2400" b="1" dirty="0">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FFFF00"/>
                  </a:solidFill>
                  <a:latin typeface="Tahoma" panose="020B0604030504040204" pitchFamily="34" charset="0"/>
                  <a:ea typeface="Tahoma" panose="020B0604030504040204" pitchFamily="34" charset="0"/>
                  <a:cs typeface="Tahoma" panose="020B0604030504040204" pitchFamily="34" charset="0"/>
                </a:rPr>
                <a:t>có</a:t>
              </a:r>
              <a:r>
                <a:rPr lang="en-US" sz="2400" b="1" dirty="0">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FFFF00"/>
                  </a:solidFill>
                  <a:latin typeface="Tahoma" panose="020B0604030504040204" pitchFamily="34" charset="0"/>
                  <a:ea typeface="Tahoma" panose="020B0604030504040204" pitchFamily="34" charset="0"/>
                  <a:cs typeface="Tahoma" panose="020B0604030504040204" pitchFamily="34" charset="0"/>
                </a:rPr>
                <a:t>thể</a:t>
              </a:r>
              <a:endParaRPr lang="en-US" sz="2400" b="1" dirty="0">
                <a:solidFill>
                  <a:srgbClr val="FFFF00"/>
                </a:solidFill>
                <a:latin typeface="Tahoma" panose="020B0604030504040204" pitchFamily="34" charset="0"/>
                <a:ea typeface="Tahoma" panose="020B0604030504040204" pitchFamily="34" charset="0"/>
                <a:cs typeface="Tahoma" panose="020B0604030504040204" pitchFamily="34" charset="0"/>
              </a:endParaRPr>
            </a:p>
          </p:txBody>
        </p:sp>
        <p:sp>
          <p:nvSpPr>
            <p:cNvPr id="19" name="Rectangle 18"/>
            <p:cNvSpPr/>
            <p:nvPr/>
          </p:nvSpPr>
          <p:spPr>
            <a:xfrm>
              <a:off x="5606575" y="4278331"/>
              <a:ext cx="3931866" cy="503208"/>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70C0"/>
                  </a:solidFill>
                  <a:latin typeface="Tahoma" panose="020B0604030504040204" pitchFamily="34" charset="0"/>
                  <a:ea typeface="Tahoma" panose="020B0604030504040204" pitchFamily="34" charset="0"/>
                  <a:cs typeface="Tahoma" panose="020B0604030504040204" pitchFamily="34" charset="0"/>
                </a:rPr>
                <a:t>Em</a:t>
              </a:r>
              <a:r>
                <a:rPr lang="en-US" sz="24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0070C0"/>
                  </a:solidFill>
                  <a:latin typeface="Tahoma" panose="020B0604030504040204" pitchFamily="34" charset="0"/>
                  <a:ea typeface="Tahoma" panose="020B0604030504040204" pitchFamily="34" charset="0"/>
                  <a:cs typeface="Tahoma" panose="020B0604030504040204" pitchFamily="34" charset="0"/>
                </a:rPr>
                <a:t>đã</a:t>
              </a:r>
              <a:r>
                <a:rPr lang="en-US" sz="24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0070C0"/>
                  </a:solidFill>
                  <a:latin typeface="Tahoma" panose="020B0604030504040204" pitchFamily="34" charset="0"/>
                  <a:ea typeface="Tahoma" panose="020B0604030504040204" pitchFamily="34" charset="0"/>
                  <a:cs typeface="Tahoma" panose="020B0604030504040204" pitchFamily="34" charset="0"/>
                </a:rPr>
                <a:t>học</a:t>
              </a:r>
              <a:endParaRPr lang="en-US" sz="2400" b="1"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20" name="Rectangle 19"/>
            <p:cNvSpPr/>
            <p:nvPr/>
          </p:nvSpPr>
          <p:spPr>
            <a:xfrm>
              <a:off x="5606576" y="5648274"/>
              <a:ext cx="3931862" cy="543236"/>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7030A0"/>
                  </a:solidFill>
                  <a:latin typeface="Tahoma" panose="020B0604030504040204" pitchFamily="34" charset="0"/>
                  <a:ea typeface="Tahoma" panose="020B0604030504040204" pitchFamily="34" charset="0"/>
                  <a:cs typeface="Tahoma" panose="020B0604030504040204" pitchFamily="34" charset="0"/>
                </a:rPr>
                <a:t>Em</a:t>
              </a:r>
              <a:r>
                <a:rPr lang="en-US" sz="2400" b="1"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7030A0"/>
                  </a:solidFill>
                  <a:latin typeface="Tahoma" panose="020B0604030504040204" pitchFamily="34" charset="0"/>
                  <a:ea typeface="Tahoma" panose="020B0604030504040204" pitchFamily="34" charset="0"/>
                  <a:cs typeface="Tahoma" panose="020B0604030504040204" pitchFamily="34" charset="0"/>
                </a:rPr>
                <a:t>có</a:t>
              </a:r>
              <a:r>
                <a:rPr lang="en-US" sz="2400" b="1"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7030A0"/>
                  </a:solidFill>
                  <a:latin typeface="Tahoma" panose="020B0604030504040204" pitchFamily="34" charset="0"/>
                  <a:ea typeface="Tahoma" panose="020B0604030504040204" pitchFamily="34" charset="0"/>
                  <a:cs typeface="Tahoma" panose="020B0604030504040204" pitchFamily="34" charset="0"/>
                </a:rPr>
                <a:t>biết</a:t>
              </a:r>
              <a:endParaRPr lang="en-US" sz="2400" b="1" dirty="0">
                <a:solidFill>
                  <a:srgbClr val="7030A0"/>
                </a:solidFill>
                <a:latin typeface="Tahoma" panose="020B0604030504040204" pitchFamily="34" charset="0"/>
                <a:ea typeface="Tahoma" panose="020B0604030504040204" pitchFamily="34" charset="0"/>
                <a:cs typeface="Tahoma" panose="020B0604030504040204" pitchFamily="34" charset="0"/>
              </a:endParaRPr>
            </a:p>
          </p:txBody>
        </p:sp>
        <p:sp>
          <p:nvSpPr>
            <p:cNvPr id="21" name="Right Arrow 20"/>
            <p:cNvSpPr/>
            <p:nvPr/>
          </p:nvSpPr>
          <p:spPr>
            <a:xfrm>
              <a:off x="4421642" y="4107010"/>
              <a:ext cx="964174" cy="348817"/>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22" name="Rounded Rectangle 21"/>
          <p:cNvSpPr/>
          <p:nvPr/>
        </p:nvSpPr>
        <p:spPr>
          <a:xfrm>
            <a:off x="795528" y="3520440"/>
            <a:ext cx="3346704" cy="1609344"/>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C00000"/>
                </a:solidFill>
                <a:latin typeface="Arial" panose="020B0604020202020204" pitchFamily="34" charset="0"/>
                <a:cs typeface="Arial" panose="020B0604020202020204" pitchFamily="34" charset="0"/>
              </a:rPr>
              <a:t>CẤU TRÚC BÀI HỌC</a:t>
            </a:r>
          </a:p>
        </p:txBody>
      </p:sp>
      <p:pic>
        <p:nvPicPr>
          <p:cNvPr id="3" name="Picture 2">
            <a:extLst>
              <a:ext uri="{FF2B5EF4-FFF2-40B4-BE49-F238E27FC236}">
                <a16:creationId xmlns:a16="http://schemas.microsoft.com/office/drawing/2014/main" id="{0B6CBA23-CBE8-0F75-85EB-60BFBE70D15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53692" y="229027"/>
            <a:ext cx="1326712" cy="1097280"/>
          </a:xfrm>
          <a:prstGeom prst="rect">
            <a:avLst/>
          </a:prstGeom>
        </p:spPr>
      </p:pic>
    </p:spTree>
    <p:extLst>
      <p:ext uri="{BB962C8B-B14F-4D97-AF65-F5344CB8AC3E}">
        <p14:creationId xmlns:p14="http://schemas.microsoft.com/office/powerpoint/2010/main" val="3367709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205665" cy="68580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1596" y="357585"/>
            <a:ext cx="2273924" cy="420082"/>
          </a:xfrm>
          <a:prstGeom prst="rect">
            <a:avLst/>
          </a:prstGeom>
        </p:spPr>
      </p:pic>
      <p:sp>
        <p:nvSpPr>
          <p:cNvPr id="3" name="Title 1">
            <a:extLst>
              <a:ext uri="{FF2B5EF4-FFF2-40B4-BE49-F238E27FC236}">
                <a16:creationId xmlns:a16="http://schemas.microsoft.com/office/drawing/2014/main" id="{F0940ACA-A3A1-BE56-4D0F-EEC27331F0C3}"/>
              </a:ext>
            </a:extLst>
          </p:cNvPr>
          <p:cNvSpPr txBox="1">
            <a:spLocks/>
          </p:cNvSpPr>
          <p:nvPr/>
        </p:nvSpPr>
        <p:spPr>
          <a:xfrm>
            <a:off x="2169463" y="1387822"/>
            <a:ext cx="7178819" cy="62910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1" dirty="0">
                <a:solidFill>
                  <a:srgbClr val="C00000"/>
                </a:solidFill>
                <a:latin typeface="Tahoma" panose="020B0604030504040204" pitchFamily="34" charset="0"/>
                <a:ea typeface="Tahoma" panose="020B0604030504040204" pitchFamily="34" charset="0"/>
                <a:cs typeface="Tahoma" panose="020B0604030504040204" pitchFamily="34" charset="0"/>
              </a:rPr>
              <a:t>PHÙ HỢP TIẾN TRÌNH DẠY HỌC </a:t>
            </a:r>
          </a:p>
        </p:txBody>
      </p:sp>
      <p:sp>
        <p:nvSpPr>
          <p:cNvPr id="33" name="Arrow: Striped Right 32">
            <a:extLst>
              <a:ext uri="{FF2B5EF4-FFF2-40B4-BE49-F238E27FC236}">
                <a16:creationId xmlns:a16="http://schemas.microsoft.com/office/drawing/2014/main" id="{077A1B25-E6E2-E5FA-20E5-B57BA7A071C7}"/>
              </a:ext>
            </a:extLst>
          </p:cNvPr>
          <p:cNvSpPr/>
          <p:nvPr/>
        </p:nvSpPr>
        <p:spPr>
          <a:xfrm>
            <a:off x="83890" y="3290172"/>
            <a:ext cx="11796513" cy="1487361"/>
          </a:xfrm>
          <a:prstGeom prst="strip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Rounded Corners 4">
            <a:extLst>
              <a:ext uri="{FF2B5EF4-FFF2-40B4-BE49-F238E27FC236}">
                <a16:creationId xmlns:a16="http://schemas.microsoft.com/office/drawing/2014/main" id="{D27FF662-1287-3894-D5C7-9C99AAA74A13}"/>
              </a:ext>
            </a:extLst>
          </p:cNvPr>
          <p:cNvSpPr txBox="1"/>
          <p:nvPr/>
        </p:nvSpPr>
        <p:spPr>
          <a:xfrm>
            <a:off x="799637" y="2317111"/>
            <a:ext cx="1369826" cy="3433482"/>
          </a:xfrm>
          <a:prstGeom prst="rect">
            <a:avLst/>
          </a:prstGeom>
          <a:solidFill>
            <a:schemeClr val="accent2"/>
          </a:solidFill>
        </p:spPr>
        <p:style>
          <a:lnRef idx="0">
            <a:scrgbClr r="0" g="0" b="0"/>
          </a:lnRef>
          <a:fillRef idx="0">
            <a:scrgbClr r="0" g="0" b="0"/>
          </a:fillRef>
          <a:effectRef idx="0">
            <a:scrgbClr r="0" g="0" b="0"/>
          </a:effectRef>
          <a:fontRef idx="minor">
            <a:schemeClr val="lt1"/>
          </a:fontRef>
        </p:style>
        <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vi-VN" sz="2000" b="1" kern="1200" dirty="0">
                <a:solidFill>
                  <a:srgbClr val="0070C0"/>
                </a:solidFill>
                <a:effectLst/>
                <a:latin typeface="Arial" panose="020B0604020202020204" pitchFamily="34" charset="0"/>
                <a:ea typeface="Calibri" panose="020F0502020204030204" pitchFamily="34" charset="0"/>
                <a:cs typeface="Arial" panose="020B0604020202020204" pitchFamily="34" charset="0"/>
              </a:rPr>
              <a:t>H</a:t>
            </a:r>
            <a:r>
              <a:rPr lang="en-US" sz="2000" b="1" dirty="0">
                <a:solidFill>
                  <a:srgbClr val="0070C0"/>
                </a:solidFill>
                <a:latin typeface="Arial" panose="020B0604020202020204" pitchFamily="34" charset="0"/>
                <a:ea typeface="Calibri" panose="020F0502020204030204" pitchFamily="34" charset="0"/>
                <a:cs typeface="Arial" panose="020B0604020202020204" pitchFamily="34" charset="0"/>
              </a:rPr>
              <a:t>Đ</a:t>
            </a:r>
            <a:r>
              <a:rPr lang="vi-VN" sz="2000" b="1" kern="1200" dirty="0">
                <a:solidFill>
                  <a:srgbClr val="0070C0"/>
                </a:solidFill>
                <a:effectLst/>
                <a:latin typeface="Arial" panose="020B0604020202020204" pitchFamily="34" charset="0"/>
                <a:ea typeface="Calibri" panose="020F0502020204030204" pitchFamily="34" charset="0"/>
                <a:cs typeface="Arial" panose="020B0604020202020204" pitchFamily="34" charset="0"/>
              </a:rPr>
              <a:t>1: </a:t>
            </a:r>
            <a:endParaRPr lang="en-US" sz="2000" b="1" kern="1200" dirty="0">
              <a:solidFill>
                <a:srgbClr val="0070C0"/>
              </a:solidFill>
              <a:effectLst/>
              <a:latin typeface="Arial" panose="020B0604020202020204" pitchFamily="34" charset="0"/>
              <a:ea typeface="Calibri" panose="020F0502020204030204" pitchFamily="34" charset="0"/>
              <a:cs typeface="Arial" panose="020B0604020202020204" pitchFamily="34" charset="0"/>
            </a:endParaRPr>
          </a:p>
          <a:p>
            <a:pPr marL="0" lvl="0" indent="0" algn="ctr" defTabSz="977900">
              <a:lnSpc>
                <a:spcPct val="90000"/>
              </a:lnSpc>
              <a:spcBef>
                <a:spcPct val="0"/>
              </a:spcBef>
              <a:spcAft>
                <a:spcPct val="35000"/>
              </a:spcAft>
              <a:buNone/>
            </a:pPr>
            <a:r>
              <a:rPr lang="en-US" sz="2000" b="1" kern="12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Xác</a:t>
            </a:r>
            <a:r>
              <a:rPr lang="en-US" sz="2000" b="1" kern="12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2000" b="1" kern="12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định</a:t>
            </a:r>
            <a:r>
              <a:rPr lang="en-US" sz="2000" b="1" kern="12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2000" b="1" kern="12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vấn</a:t>
            </a:r>
            <a:r>
              <a:rPr lang="en-US" sz="2000" b="1" kern="12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2000" b="1" kern="12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đề</a:t>
            </a:r>
            <a:r>
              <a:rPr lang="en-US" sz="2000" b="1" kern="1200" dirty="0">
                <a:solidFill>
                  <a:schemeClr val="bg1"/>
                </a:solidFill>
                <a:effectLst/>
                <a:latin typeface="Arial" panose="020B0604020202020204" pitchFamily="34" charset="0"/>
                <a:ea typeface="Calibri" panose="020F0502020204030204" pitchFamily="34" charset="0"/>
                <a:cs typeface="Arial" panose="020B0604020202020204" pitchFamily="34" charset="0"/>
              </a:rPr>
              <a:t>/</a:t>
            </a:r>
            <a:r>
              <a:rPr lang="en-US" sz="2000" b="1" kern="12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nhiệm</a:t>
            </a:r>
            <a:r>
              <a:rPr lang="en-US" sz="2000" b="1" kern="12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2000" b="1" kern="12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vụ</a:t>
            </a:r>
            <a:r>
              <a:rPr lang="en-US" sz="2000" b="1" kern="12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2000" b="1" kern="12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học</a:t>
            </a:r>
            <a:r>
              <a:rPr lang="en-US" sz="2000" b="1" kern="12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2000" b="1" kern="12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tập</a:t>
            </a:r>
            <a:r>
              <a:rPr lang="vi-VN" sz="2000" b="1" kern="1200" dirty="0">
                <a:solidFill>
                  <a:schemeClr val="bg1"/>
                </a:solidFill>
                <a:effectLst/>
                <a:latin typeface="Arial" panose="020B0604020202020204" pitchFamily="34" charset="0"/>
                <a:ea typeface="Calibri" panose="020F0502020204030204" pitchFamily="34" charset="0"/>
                <a:cs typeface="Arial" panose="020B0604020202020204" pitchFamily="34" charset="0"/>
              </a:rPr>
              <a:t>/Mở đầu </a:t>
            </a:r>
            <a:endParaRPr lang="en-US" sz="2000" kern="1200" dirty="0">
              <a:solidFill>
                <a:schemeClr val="bg1"/>
              </a:solidFill>
              <a:latin typeface="Arial" panose="020B0604020202020204" pitchFamily="34" charset="0"/>
              <a:cs typeface="Arial" panose="020B0604020202020204" pitchFamily="34" charset="0"/>
            </a:endParaRPr>
          </a:p>
        </p:txBody>
      </p:sp>
      <p:sp>
        <p:nvSpPr>
          <p:cNvPr id="35" name="Rectangle: Rounded Corners 4">
            <a:extLst>
              <a:ext uri="{FF2B5EF4-FFF2-40B4-BE49-F238E27FC236}">
                <a16:creationId xmlns:a16="http://schemas.microsoft.com/office/drawing/2014/main" id="{5E6A29A7-AA82-4C79-0482-5C54906EC968}"/>
              </a:ext>
            </a:extLst>
          </p:cNvPr>
          <p:cNvSpPr txBox="1"/>
          <p:nvPr/>
        </p:nvSpPr>
        <p:spPr>
          <a:xfrm>
            <a:off x="3560771" y="2295465"/>
            <a:ext cx="1659096" cy="3433482"/>
          </a:xfrm>
          <a:prstGeom prst="rect">
            <a:avLst/>
          </a:prstGeom>
          <a:solidFill>
            <a:schemeClr val="accent2"/>
          </a:solidFill>
        </p:spPr>
        <p:style>
          <a:lnRef idx="0">
            <a:scrgbClr r="0" g="0" b="0"/>
          </a:lnRef>
          <a:fillRef idx="0">
            <a:scrgbClr r="0" g="0" b="0"/>
          </a:fillRef>
          <a:effectRef idx="0">
            <a:scrgbClr r="0" g="0" b="0"/>
          </a:effectRef>
          <a:fontRef idx="minor">
            <a:schemeClr val="lt1"/>
          </a:fontRef>
        </p:style>
        <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vi-VN" sz="2000" b="1" dirty="0">
                <a:solidFill>
                  <a:srgbClr val="0070C0"/>
                </a:solidFill>
                <a:latin typeface="Arial" panose="020B0604020202020204" pitchFamily="34" charset="0"/>
                <a:ea typeface="Calibri" panose="020F0502020204030204" pitchFamily="34" charset="0"/>
                <a:cs typeface="Arial" panose="020B0604020202020204" pitchFamily="34" charset="0"/>
              </a:rPr>
              <a:t>H</a:t>
            </a:r>
            <a:r>
              <a:rPr lang="en-US" sz="2000" b="1" dirty="0">
                <a:solidFill>
                  <a:srgbClr val="0070C0"/>
                </a:solidFill>
                <a:latin typeface="Arial" panose="020B0604020202020204" pitchFamily="34" charset="0"/>
                <a:ea typeface="Calibri" panose="020F0502020204030204" pitchFamily="34" charset="0"/>
                <a:cs typeface="Arial" panose="020B0604020202020204" pitchFamily="34" charset="0"/>
              </a:rPr>
              <a:t>Đ2</a:t>
            </a:r>
            <a:r>
              <a:rPr lang="vi-VN" sz="2000" b="1" dirty="0">
                <a:solidFill>
                  <a:srgbClr val="0070C0"/>
                </a:solidFill>
                <a:latin typeface="Arial" panose="020B0604020202020204" pitchFamily="34" charset="0"/>
                <a:ea typeface="Calibri" panose="020F0502020204030204" pitchFamily="34" charset="0"/>
                <a:cs typeface="Arial" panose="020B0604020202020204" pitchFamily="34" charset="0"/>
              </a:rPr>
              <a:t>: </a:t>
            </a:r>
            <a:endParaRPr lang="en-US" sz="2000" b="1" dirty="0">
              <a:solidFill>
                <a:srgbClr val="0070C0"/>
              </a:solidFill>
              <a:latin typeface="Arial" panose="020B0604020202020204" pitchFamily="34" charset="0"/>
              <a:ea typeface="Calibri" panose="020F0502020204030204" pitchFamily="34" charset="0"/>
              <a:cs typeface="Arial" panose="020B0604020202020204" pitchFamily="34" charset="0"/>
            </a:endParaRPr>
          </a:p>
          <a:p>
            <a:pPr marL="0" lvl="0" indent="0" algn="ctr" defTabSz="977900">
              <a:lnSpc>
                <a:spcPct val="90000"/>
              </a:lnSpc>
              <a:spcBef>
                <a:spcPct val="0"/>
              </a:spcBef>
              <a:spcAft>
                <a:spcPct val="35000"/>
              </a:spcAft>
              <a:buNone/>
            </a:pPr>
            <a:r>
              <a:rPr lang="vi-VN" sz="2000" b="1" kern="1200" dirty="0">
                <a:solidFill>
                  <a:schemeClr val="bg1"/>
                </a:solidFill>
                <a:latin typeface="Arial" panose="020B0604020202020204" pitchFamily="34" charset="0"/>
                <a:cs typeface="Arial" panose="020B0604020202020204" pitchFamily="34" charset="0"/>
              </a:rPr>
              <a:t>Hình thành kiến thức mới</a:t>
            </a:r>
            <a:r>
              <a:rPr lang="en-US" sz="2000" b="1" kern="1200" dirty="0">
                <a:solidFill>
                  <a:schemeClr val="bg1"/>
                </a:solidFill>
                <a:latin typeface="Arial" panose="020B0604020202020204" pitchFamily="34" charset="0"/>
                <a:cs typeface="Arial" panose="020B0604020202020204" pitchFamily="34" charset="0"/>
              </a:rPr>
              <a:t>/ GQVĐ/ </a:t>
            </a:r>
            <a:r>
              <a:rPr lang="vi-VN" sz="2000" b="1" kern="1200" dirty="0">
                <a:solidFill>
                  <a:schemeClr val="bg1"/>
                </a:solidFill>
                <a:latin typeface="Arial" panose="020B0604020202020204" pitchFamily="34" charset="0"/>
                <a:cs typeface="Arial" panose="020B0604020202020204" pitchFamily="34" charset="0"/>
              </a:rPr>
              <a:t>thực thi nhiệm vụ đặt ra từ Hoạt động 1</a:t>
            </a:r>
            <a:r>
              <a:rPr lang="vi-VN" sz="2000" i="1" kern="1200" dirty="0">
                <a:solidFill>
                  <a:schemeClr val="bg1"/>
                </a:solidFill>
                <a:latin typeface="Arial" panose="020B0604020202020204" pitchFamily="34" charset="0"/>
                <a:cs typeface="Arial" panose="020B0604020202020204" pitchFamily="34" charset="0"/>
              </a:rPr>
              <a:t> </a:t>
            </a:r>
            <a:endParaRPr lang="en-US" sz="2000" kern="1200" dirty="0">
              <a:solidFill>
                <a:schemeClr val="bg1"/>
              </a:solidFill>
              <a:latin typeface="Arial" panose="020B0604020202020204" pitchFamily="34" charset="0"/>
              <a:cs typeface="Arial" panose="020B0604020202020204" pitchFamily="34" charset="0"/>
            </a:endParaRPr>
          </a:p>
        </p:txBody>
      </p:sp>
      <p:sp>
        <p:nvSpPr>
          <p:cNvPr id="36" name="Rectangle: Rounded Corners 4">
            <a:extLst>
              <a:ext uri="{FF2B5EF4-FFF2-40B4-BE49-F238E27FC236}">
                <a16:creationId xmlns:a16="http://schemas.microsoft.com/office/drawing/2014/main" id="{8656772D-AB01-01C2-3626-A700381CE497}"/>
              </a:ext>
            </a:extLst>
          </p:cNvPr>
          <p:cNvSpPr txBox="1"/>
          <p:nvPr/>
        </p:nvSpPr>
        <p:spPr>
          <a:xfrm>
            <a:off x="6509525" y="2317110"/>
            <a:ext cx="1369827" cy="3433482"/>
          </a:xfrm>
          <a:prstGeom prst="rect">
            <a:avLst/>
          </a:prstGeom>
          <a:solidFill>
            <a:schemeClr val="accent2"/>
          </a:solidFill>
        </p:spPr>
        <p:style>
          <a:lnRef idx="0">
            <a:scrgbClr r="0" g="0" b="0"/>
          </a:lnRef>
          <a:fillRef idx="0">
            <a:scrgbClr r="0" g="0" b="0"/>
          </a:fillRef>
          <a:effectRef idx="0">
            <a:scrgbClr r="0" g="0" b="0"/>
          </a:effectRef>
          <a:fontRef idx="minor">
            <a:schemeClr val="lt1"/>
          </a:fontRef>
        </p:style>
        <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vi-VN" sz="2000" b="1" dirty="0">
                <a:solidFill>
                  <a:srgbClr val="0070C0"/>
                </a:solidFill>
                <a:latin typeface="Arial" panose="020B0604020202020204" pitchFamily="34" charset="0"/>
                <a:ea typeface="Calibri" panose="020F0502020204030204" pitchFamily="34" charset="0"/>
                <a:cs typeface="Arial" panose="020B0604020202020204" pitchFamily="34" charset="0"/>
              </a:rPr>
              <a:t>H</a:t>
            </a:r>
            <a:r>
              <a:rPr lang="en-US" sz="2000" b="1" dirty="0">
                <a:solidFill>
                  <a:srgbClr val="0070C0"/>
                </a:solidFill>
                <a:latin typeface="Arial" panose="020B0604020202020204" pitchFamily="34" charset="0"/>
                <a:ea typeface="Calibri" panose="020F0502020204030204" pitchFamily="34" charset="0"/>
                <a:cs typeface="Arial" panose="020B0604020202020204" pitchFamily="34" charset="0"/>
              </a:rPr>
              <a:t>Đ</a:t>
            </a:r>
            <a:r>
              <a:rPr lang="vi-VN" sz="2000" b="1" dirty="0">
                <a:solidFill>
                  <a:srgbClr val="0070C0"/>
                </a:solidFill>
                <a:latin typeface="Arial" panose="020B0604020202020204" pitchFamily="34" charset="0"/>
                <a:ea typeface="Calibri" panose="020F0502020204030204" pitchFamily="34" charset="0"/>
                <a:cs typeface="Arial" panose="020B0604020202020204" pitchFamily="34" charset="0"/>
              </a:rPr>
              <a:t>3: </a:t>
            </a:r>
            <a:r>
              <a:rPr lang="vi-VN" sz="2000" b="1" kern="1200" dirty="0">
                <a:solidFill>
                  <a:schemeClr val="bg1"/>
                </a:solidFill>
                <a:latin typeface="Arial" panose="020B0604020202020204" pitchFamily="34" charset="0"/>
                <a:cs typeface="Arial" panose="020B0604020202020204" pitchFamily="34" charset="0"/>
              </a:rPr>
              <a:t>Luyện tập</a:t>
            </a:r>
            <a:endParaRPr lang="en-US" sz="2000" kern="1200" dirty="0">
              <a:solidFill>
                <a:schemeClr val="bg1"/>
              </a:solidFill>
              <a:latin typeface="Arial" panose="020B0604020202020204" pitchFamily="34" charset="0"/>
              <a:cs typeface="Arial" panose="020B0604020202020204" pitchFamily="34" charset="0"/>
            </a:endParaRPr>
          </a:p>
        </p:txBody>
      </p:sp>
      <p:sp>
        <p:nvSpPr>
          <p:cNvPr id="37" name="Rectangle: Rounded Corners 4">
            <a:extLst>
              <a:ext uri="{FF2B5EF4-FFF2-40B4-BE49-F238E27FC236}">
                <a16:creationId xmlns:a16="http://schemas.microsoft.com/office/drawing/2014/main" id="{1FA70E2E-6411-BF1B-8114-3E1594BD2974}"/>
              </a:ext>
            </a:extLst>
          </p:cNvPr>
          <p:cNvSpPr txBox="1"/>
          <p:nvPr/>
        </p:nvSpPr>
        <p:spPr>
          <a:xfrm>
            <a:off x="9070462" y="2317108"/>
            <a:ext cx="1283778" cy="3433483"/>
          </a:xfrm>
          <a:prstGeom prst="rect">
            <a:avLst/>
          </a:prstGeom>
          <a:solidFill>
            <a:schemeClr val="accent2"/>
          </a:solidFill>
        </p:spPr>
        <p:style>
          <a:lnRef idx="0">
            <a:scrgbClr r="0" g="0" b="0"/>
          </a:lnRef>
          <a:fillRef idx="0">
            <a:scrgbClr r="0" g="0" b="0"/>
          </a:fillRef>
          <a:effectRef idx="0">
            <a:scrgbClr r="0" g="0" b="0"/>
          </a:effectRef>
          <a:fontRef idx="minor">
            <a:schemeClr val="lt1"/>
          </a:fontRef>
        </p:style>
        <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000" b="1" dirty="0">
                <a:solidFill>
                  <a:srgbClr val="0070C0"/>
                </a:solidFill>
                <a:latin typeface="Arial" panose="020B0604020202020204" pitchFamily="34" charset="0"/>
                <a:ea typeface="Calibri" panose="020F0502020204030204" pitchFamily="34" charset="0"/>
                <a:cs typeface="Arial" panose="020B0604020202020204" pitchFamily="34" charset="0"/>
              </a:rPr>
              <a:t>HĐ</a:t>
            </a:r>
            <a:r>
              <a:rPr lang="vi-VN" sz="2000" b="1" dirty="0">
                <a:solidFill>
                  <a:srgbClr val="0070C0"/>
                </a:solidFill>
                <a:latin typeface="Arial" panose="020B0604020202020204" pitchFamily="34" charset="0"/>
                <a:ea typeface="Calibri" panose="020F0502020204030204" pitchFamily="34" charset="0"/>
                <a:cs typeface="Arial" panose="020B0604020202020204" pitchFamily="34" charset="0"/>
              </a:rPr>
              <a:t>4: </a:t>
            </a:r>
            <a:r>
              <a:rPr lang="vi-VN" sz="2000" b="1" kern="1200" dirty="0">
                <a:solidFill>
                  <a:schemeClr val="bg1"/>
                </a:solidFill>
                <a:latin typeface="Arial" panose="020B0604020202020204" pitchFamily="34" charset="0"/>
                <a:cs typeface="Arial" panose="020B0604020202020204" pitchFamily="34" charset="0"/>
              </a:rPr>
              <a:t>Vận dụng</a:t>
            </a:r>
            <a:endParaRPr lang="en-US" sz="2000" kern="1200" dirty="0">
              <a:solidFill>
                <a:schemeClr val="bg1"/>
              </a:solidFill>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6D4B6282-A250-6C72-796B-4D1082DC676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53692" y="229027"/>
            <a:ext cx="1326712" cy="1097280"/>
          </a:xfrm>
          <a:prstGeom prst="rect">
            <a:avLst/>
          </a:prstGeom>
        </p:spPr>
      </p:pic>
      <p:sp>
        <p:nvSpPr>
          <p:cNvPr id="6" name="Rectangle 5">
            <a:extLst>
              <a:ext uri="{FF2B5EF4-FFF2-40B4-BE49-F238E27FC236}">
                <a16:creationId xmlns:a16="http://schemas.microsoft.com/office/drawing/2014/main" id="{8892FFC9-5D90-6259-BF8E-BE618380829E}"/>
              </a:ext>
            </a:extLst>
          </p:cNvPr>
          <p:cNvSpPr/>
          <p:nvPr/>
        </p:nvSpPr>
        <p:spPr>
          <a:xfrm>
            <a:off x="916894" y="808660"/>
            <a:ext cx="5319085" cy="523220"/>
          </a:xfrm>
          <a:prstGeom prst="rect">
            <a:avLst/>
          </a:prstGeom>
        </p:spPr>
        <p:txBody>
          <a:bodyPr wrap="none">
            <a:spAutoFit/>
          </a:bodyPr>
          <a:lstStyle/>
          <a:p>
            <a:pPr fontAlgn="ctr">
              <a:defRPr/>
            </a:pPr>
            <a:r>
              <a:rPr lang="en-US" altLang="en-US" sz="2800" b="1" dirty="0">
                <a:solidFill>
                  <a:srgbClr val="00B050"/>
                </a:solidFill>
                <a:latin typeface="Tahoma" panose="020B0604030504040204" pitchFamily="34" charset="0"/>
                <a:ea typeface="Tahoma" panose="020B0604030504040204" pitchFamily="34" charset="0"/>
                <a:cs typeface="Tahoma" panose="020B0604030504040204" pitchFamily="34" charset="0"/>
              </a:rPr>
              <a:t>III. THIẾT KẾ SGK VẬT LÍ 12</a:t>
            </a:r>
          </a:p>
        </p:txBody>
      </p:sp>
    </p:spTree>
    <p:extLst>
      <p:ext uri="{BB962C8B-B14F-4D97-AF65-F5344CB8AC3E}">
        <p14:creationId xmlns:p14="http://schemas.microsoft.com/office/powerpoint/2010/main" val="2842817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barn(inVertical)">
                                      <p:cBhvr>
                                        <p:cTn id="12" dur="500"/>
                                        <p:tgtEl>
                                          <p:spTgt spid="3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barn(inVertical)">
                                      <p:cBhvr>
                                        <p:cTn id="17" dur="500"/>
                                        <p:tgtEl>
                                          <p:spTgt spid="3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barn(inVertical)">
                                      <p:cBhvr>
                                        <p:cTn id="2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36" grpId="0" animBg="1"/>
      <p:bldP spid="3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8284" cy="6857999"/>
          </a:xfrm>
          <a:prstGeom prst="rect">
            <a:avLst/>
          </a:prstGeom>
        </p:spPr>
      </p:pic>
      <p:sp>
        <p:nvSpPr>
          <p:cNvPr id="5" name="TextBox 4">
            <a:extLst>
              <a:ext uri="{FF2B5EF4-FFF2-40B4-BE49-F238E27FC236}">
                <a16:creationId xmlns:a16="http://schemas.microsoft.com/office/drawing/2014/main" id="{D3CBFF0F-280B-43A7-8C33-B7CBB41B455A}"/>
              </a:ext>
            </a:extLst>
          </p:cNvPr>
          <p:cNvSpPr txBox="1"/>
          <p:nvPr/>
        </p:nvSpPr>
        <p:spPr>
          <a:xfrm>
            <a:off x="2508674" y="1037667"/>
            <a:ext cx="6765722" cy="830997"/>
          </a:xfrm>
          <a:prstGeom prst="rect">
            <a:avLst/>
          </a:prstGeom>
          <a:noFill/>
        </p:spPr>
        <p:txBody>
          <a:bodyPr wrap="square" rtlCol="0">
            <a:spAutoFit/>
          </a:bodyPr>
          <a:lstStyle/>
          <a:p>
            <a:pPr algn="ctr"/>
            <a:r>
              <a:rPr lang="en-US" sz="2400" dirty="0">
                <a:solidFill>
                  <a:srgbClr val="D0A955"/>
                </a:solidFill>
                <a:latin typeface="Open Sans Extrabold" panose="020B0906030804020204" pitchFamily="34" charset="0"/>
                <a:ea typeface="Open Sans Extrabold" panose="020B0906030804020204" pitchFamily="34" charset="0"/>
                <a:cs typeface="Open Sans Extrabold" panose="020B0906030804020204" pitchFamily="34" charset="0"/>
              </a:rPr>
              <a:t>BỘ SÁCH GIÁO KHOA</a:t>
            </a:r>
          </a:p>
          <a:p>
            <a:pPr algn="ctr"/>
            <a:r>
              <a:rPr lang="en-US" sz="2400" dirty="0">
                <a:solidFill>
                  <a:srgbClr val="72BE43"/>
                </a:solidFill>
                <a:latin typeface="Open Sans Extrabold" panose="020B0906030804020204" pitchFamily="34" charset="0"/>
                <a:ea typeface="Open Sans Extrabold" panose="020B0906030804020204" pitchFamily="34" charset="0"/>
                <a:cs typeface="Open Sans Extrabold" panose="020B0906030804020204" pitchFamily="34" charset="0"/>
              </a:rPr>
              <a:t>KẾT NỐI TRI THỨC VỚI CUỘC SỐNG</a:t>
            </a:r>
          </a:p>
        </p:txBody>
      </p:sp>
      <p:pic>
        <p:nvPicPr>
          <p:cNvPr id="6" name="Picture 5">
            <a:extLst>
              <a:ext uri="{FF2B5EF4-FFF2-40B4-BE49-F238E27FC236}">
                <a16:creationId xmlns:a16="http://schemas.microsoft.com/office/drawing/2014/main" id="{6A5C0F38-3988-40ED-A9FC-498110CEE93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05907" y="1951007"/>
            <a:ext cx="1371256" cy="495112"/>
          </a:xfrm>
          <a:prstGeom prst="rect">
            <a:avLst/>
          </a:prstGeom>
        </p:spPr>
      </p:pic>
      <p:sp>
        <p:nvSpPr>
          <p:cNvPr id="7" name="TextBox 6">
            <a:extLst>
              <a:ext uri="{FF2B5EF4-FFF2-40B4-BE49-F238E27FC236}">
                <a16:creationId xmlns:a16="http://schemas.microsoft.com/office/drawing/2014/main" id="{18F602BB-E207-4B94-9870-1007948A2EA5}"/>
              </a:ext>
            </a:extLst>
          </p:cNvPr>
          <p:cNvSpPr txBox="1"/>
          <p:nvPr/>
        </p:nvSpPr>
        <p:spPr>
          <a:xfrm>
            <a:off x="5214873" y="1985039"/>
            <a:ext cx="1371255" cy="430887"/>
          </a:xfrm>
          <a:prstGeom prst="rect">
            <a:avLst/>
          </a:prstGeom>
          <a:noFill/>
        </p:spPr>
        <p:txBody>
          <a:bodyPr wrap="square" rtlCol="0">
            <a:spAutoFit/>
          </a:bodyPr>
          <a:lstStyle/>
          <a:p>
            <a:pPr algn="ctr"/>
            <a:r>
              <a:rPr lang="en-US" sz="2200" dirty="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rPr>
              <a:t>LỚP 12</a:t>
            </a:r>
          </a:p>
        </p:txBody>
      </p:sp>
      <p:pic>
        <p:nvPicPr>
          <p:cNvPr id="8" name="Picture 7" descr="A collection of colorful books&#10;&#10;Description automatically generated">
            <a:extLst>
              <a:ext uri="{FF2B5EF4-FFF2-40B4-BE49-F238E27FC236}">
                <a16:creationId xmlns:a16="http://schemas.microsoft.com/office/drawing/2014/main" id="{B369868C-2E81-FA79-E5CC-04B9D5C3308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75112" y="1098130"/>
            <a:ext cx="8147429" cy="5759870"/>
          </a:xfrm>
          <a:prstGeom prst="rect">
            <a:avLst/>
          </a:prstGeom>
        </p:spPr>
      </p:pic>
    </p:spTree>
    <p:extLst>
      <p:ext uri="{BB962C8B-B14F-4D97-AF65-F5344CB8AC3E}">
        <p14:creationId xmlns:p14="http://schemas.microsoft.com/office/powerpoint/2010/main" val="12973975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665" y="0"/>
            <a:ext cx="12205665" cy="68580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1596" y="357585"/>
            <a:ext cx="2273924" cy="420082"/>
          </a:xfrm>
          <a:prstGeom prst="rect">
            <a:avLst/>
          </a:prstGeom>
        </p:spPr>
      </p:pic>
      <p:sp>
        <p:nvSpPr>
          <p:cNvPr id="28" name="Rectangle 27"/>
          <p:cNvSpPr/>
          <p:nvPr/>
        </p:nvSpPr>
        <p:spPr>
          <a:xfrm>
            <a:off x="837642" y="1968063"/>
            <a:ext cx="10155035" cy="770147"/>
          </a:xfrm>
          <a:prstGeom prst="rect">
            <a:avLst/>
          </a:prstGeom>
        </p:spPr>
        <p:txBody>
          <a:bodyPr wrap="square">
            <a:spAutoFit/>
          </a:bodyPr>
          <a:lstStyle/>
          <a:p>
            <a:pPr algn="just">
              <a:lnSpc>
                <a:spcPct val="115000"/>
              </a:lnSpc>
              <a:spcAft>
                <a:spcPts val="1000"/>
              </a:spcAft>
            </a:pPr>
            <a:r>
              <a:rPr lang="en-US" sz="2000" b="1" dirty="0" err="1">
                <a:solidFill>
                  <a:srgbClr val="0070C0"/>
                </a:solidFill>
                <a:latin typeface="Tahoma" panose="020B0604030504040204" pitchFamily="34" charset="0"/>
                <a:ea typeface="Tahoma" panose="020B0604030504040204" pitchFamily="34" charset="0"/>
                <a:cs typeface="Tahoma" panose="020B0604030504040204" pitchFamily="34" charset="0"/>
              </a:rPr>
              <a:t>Phần</a:t>
            </a: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70C0"/>
                </a:solidFill>
                <a:latin typeface="Tahoma" panose="020B0604030504040204" pitchFamily="34" charset="0"/>
                <a:ea typeface="Tahoma" panose="020B0604030504040204" pitchFamily="34" charset="0"/>
                <a:cs typeface="Tahoma" panose="020B0604030504040204" pitchFamily="34" charset="0"/>
              </a:rPr>
              <a:t>này</a:t>
            </a: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70C0"/>
                </a:solidFill>
                <a:latin typeface="Tahoma" panose="020B0604030504040204" pitchFamily="34" charset="0"/>
                <a:ea typeface="Tahoma" panose="020B0604030504040204" pitchFamily="34" charset="0"/>
                <a:cs typeface="Tahoma" panose="020B0604030504040204" pitchFamily="34" charset="0"/>
              </a:rPr>
              <a:t>là</a:t>
            </a: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70C0"/>
                </a:solidFill>
                <a:latin typeface="Tahoma" panose="020B0604030504040204" pitchFamily="34" charset="0"/>
                <a:ea typeface="Tahoma" panose="020B0604030504040204" pitchFamily="34" charset="0"/>
                <a:cs typeface="Tahoma" panose="020B0604030504040204" pitchFamily="34" charset="0"/>
              </a:rPr>
              <a:t>hoạt</a:t>
            </a: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70C0"/>
                </a:solidFill>
                <a:latin typeface="Tahoma" panose="020B0604030504040204" pitchFamily="34" charset="0"/>
                <a:ea typeface="Tahoma" panose="020B0604030504040204" pitchFamily="34" charset="0"/>
                <a:cs typeface="Tahoma" panose="020B0604030504040204" pitchFamily="34" charset="0"/>
              </a:rPr>
              <a:t>động</a:t>
            </a: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70C0"/>
                </a:solidFill>
                <a:latin typeface="Tahoma" panose="020B0604030504040204" pitchFamily="34" charset="0"/>
                <a:ea typeface="Tahoma" panose="020B0604030504040204" pitchFamily="34" charset="0"/>
                <a:cs typeface="Tahoma" panose="020B0604030504040204" pitchFamily="34" charset="0"/>
              </a:rPr>
              <a:t>mở</a:t>
            </a: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70C0"/>
                </a:solidFill>
                <a:latin typeface="Tahoma" panose="020B0604030504040204" pitchFamily="34" charset="0"/>
                <a:ea typeface="Tahoma" panose="020B0604030504040204" pitchFamily="34" charset="0"/>
                <a:cs typeface="Tahoma" panose="020B0604030504040204" pitchFamily="34" charset="0"/>
              </a:rPr>
              <a:t>đầu</a:t>
            </a: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70C0"/>
                </a:solidFill>
                <a:latin typeface="Tahoma" panose="020B0604030504040204" pitchFamily="34" charset="0"/>
                <a:ea typeface="Tahoma" panose="020B0604030504040204" pitchFamily="34" charset="0"/>
                <a:cs typeface="Tahoma" panose="020B0604030504040204" pitchFamily="34" charset="0"/>
              </a:rPr>
              <a:t>bài</a:t>
            </a: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70C0"/>
                </a:solidFill>
                <a:latin typeface="Tahoma" panose="020B0604030504040204" pitchFamily="34" charset="0"/>
                <a:ea typeface="Tahoma" panose="020B0604030504040204" pitchFamily="34" charset="0"/>
                <a:cs typeface="Tahoma" panose="020B0604030504040204" pitchFamily="34" charset="0"/>
              </a:rPr>
              <a:t>học</a:t>
            </a: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70C0"/>
                </a:solidFill>
                <a:latin typeface="Tahoma" panose="020B0604030504040204" pitchFamily="34" charset="0"/>
                <a:ea typeface="Tahoma" panose="020B0604030504040204" pitchFamily="34" charset="0"/>
                <a:cs typeface="Tahoma" panose="020B0604030504040204" pitchFamily="34" charset="0"/>
              </a:rPr>
              <a:t>có</a:t>
            </a: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70C0"/>
                </a:solidFill>
                <a:latin typeface="Tahoma" panose="020B0604030504040204" pitchFamily="34" charset="0"/>
                <a:ea typeface="Tahoma" panose="020B0604030504040204" pitchFamily="34" charset="0"/>
                <a:cs typeface="Tahoma" panose="020B0604030504040204" pitchFamily="34" charset="0"/>
              </a:rPr>
              <a:t>sự</a:t>
            </a: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70C0"/>
                </a:solidFill>
                <a:latin typeface="Tahoma" panose="020B0604030504040204" pitchFamily="34" charset="0"/>
                <a:ea typeface="Tahoma" panose="020B0604030504040204" pitchFamily="34" charset="0"/>
                <a:cs typeface="Tahoma" panose="020B0604030504040204" pitchFamily="34" charset="0"/>
              </a:rPr>
              <a:t>tham</a:t>
            </a: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70C0"/>
                </a:solidFill>
                <a:latin typeface="Tahoma" panose="020B0604030504040204" pitchFamily="34" charset="0"/>
                <a:ea typeface="Tahoma" panose="020B0604030504040204" pitchFamily="34" charset="0"/>
                <a:cs typeface="Tahoma" panose="020B0604030504040204" pitchFamily="34" charset="0"/>
              </a:rPr>
              <a:t>gia</a:t>
            </a: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70C0"/>
                </a:solidFill>
                <a:latin typeface="Tahoma" panose="020B0604030504040204" pitchFamily="34" charset="0"/>
                <a:ea typeface="Tahoma" panose="020B0604030504040204" pitchFamily="34" charset="0"/>
                <a:cs typeface="Tahoma" panose="020B0604030504040204" pitchFamily="34" charset="0"/>
              </a:rPr>
              <a:t>của</a:t>
            </a: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 HS </a:t>
            </a:r>
            <a:r>
              <a:rPr lang="en-US" sz="2000" b="1" dirty="0" err="1">
                <a:solidFill>
                  <a:srgbClr val="0070C0"/>
                </a:solidFill>
                <a:latin typeface="Tahoma" panose="020B0604030504040204" pitchFamily="34" charset="0"/>
                <a:ea typeface="Tahoma" panose="020B0604030504040204" pitchFamily="34" charset="0"/>
                <a:cs typeface="Tahoma" panose="020B0604030504040204" pitchFamily="34" charset="0"/>
              </a:rPr>
              <a:t>nhằm</a:t>
            </a: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70C0"/>
                </a:solidFill>
                <a:latin typeface="Tahoma" panose="020B0604030504040204" pitchFamily="34" charset="0"/>
                <a:ea typeface="Tahoma" panose="020B0604030504040204" pitchFamily="34" charset="0"/>
                <a:cs typeface="Tahoma" panose="020B0604030504040204" pitchFamily="34" charset="0"/>
              </a:rPr>
              <a:t>đạt</a:t>
            </a: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70C0"/>
                </a:solidFill>
                <a:latin typeface="Tahoma" panose="020B0604030504040204" pitchFamily="34" charset="0"/>
                <a:ea typeface="Tahoma" panose="020B0604030504040204" pitchFamily="34" charset="0"/>
                <a:cs typeface="Tahoma" panose="020B0604030504040204" pitchFamily="34" charset="0"/>
              </a:rPr>
              <a:t>các</a:t>
            </a: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70C0"/>
                </a:solidFill>
                <a:latin typeface="Tahoma" panose="020B0604030504040204" pitchFamily="34" charset="0"/>
                <a:ea typeface="Tahoma" panose="020B0604030504040204" pitchFamily="34" charset="0"/>
                <a:cs typeface="Tahoma" panose="020B0604030504040204" pitchFamily="34" charset="0"/>
              </a:rPr>
              <a:t>mục</a:t>
            </a: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70C0"/>
                </a:solidFill>
                <a:latin typeface="Tahoma" panose="020B0604030504040204" pitchFamily="34" charset="0"/>
                <a:ea typeface="Tahoma" panose="020B0604030504040204" pitchFamily="34" charset="0"/>
                <a:cs typeface="Tahoma" panose="020B0604030504040204" pitchFamily="34" charset="0"/>
              </a:rPr>
              <a:t>đích</a:t>
            </a: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70C0"/>
                </a:solidFill>
                <a:latin typeface="Tahoma" panose="020B0604030504040204" pitchFamily="34" charset="0"/>
                <a:ea typeface="Tahoma" panose="020B0604030504040204" pitchFamily="34" charset="0"/>
                <a:cs typeface="Tahoma" panose="020B0604030504040204" pitchFamily="34" charset="0"/>
              </a:rPr>
              <a:t>khác</a:t>
            </a: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70C0"/>
                </a:solidFill>
                <a:latin typeface="Tahoma" panose="020B0604030504040204" pitchFamily="34" charset="0"/>
                <a:ea typeface="Tahoma" panose="020B0604030504040204" pitchFamily="34" charset="0"/>
                <a:cs typeface="Tahoma" panose="020B0604030504040204" pitchFamily="34" charset="0"/>
              </a:rPr>
              <a:t>nhau</a:t>
            </a: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70C0"/>
                </a:solidFill>
                <a:latin typeface="Tahoma" panose="020B0604030504040204" pitchFamily="34" charset="0"/>
                <a:ea typeface="Tahoma" panose="020B0604030504040204" pitchFamily="34" charset="0"/>
                <a:cs typeface="Tahoma" panose="020B0604030504040204" pitchFamily="34" charset="0"/>
              </a:rPr>
              <a:t>sau</a:t>
            </a: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70C0"/>
                </a:solidFill>
                <a:latin typeface="Tahoma" panose="020B0604030504040204" pitchFamily="34" charset="0"/>
                <a:ea typeface="Tahoma" panose="020B0604030504040204" pitchFamily="34" charset="0"/>
                <a:cs typeface="Tahoma" panose="020B0604030504040204" pitchFamily="34" charset="0"/>
              </a:rPr>
              <a:t>đây</a:t>
            </a: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a:t>
            </a:r>
          </a:p>
        </p:txBody>
      </p:sp>
      <p:sp>
        <p:nvSpPr>
          <p:cNvPr id="29" name="TextBox 28"/>
          <p:cNvSpPr txBox="1"/>
          <p:nvPr/>
        </p:nvSpPr>
        <p:spPr>
          <a:xfrm>
            <a:off x="5063501" y="1422498"/>
            <a:ext cx="2215166" cy="461665"/>
          </a:xfrm>
          <a:prstGeom prst="rect">
            <a:avLst/>
          </a:prstGeom>
          <a:noFill/>
        </p:spPr>
        <p:txBody>
          <a:bodyPr wrap="square" rtlCol="0">
            <a:spAutoFit/>
          </a:bodyPr>
          <a:lstStyle/>
          <a:p>
            <a:r>
              <a:rPr lang="en-US" sz="2400" b="1" dirty="0">
                <a:solidFill>
                  <a:srgbClr val="0000FF"/>
                </a:solidFill>
                <a:latin typeface="Tahoma" panose="020B0604030504040204" pitchFamily="34" charset="0"/>
                <a:ea typeface="Tahoma" panose="020B0604030504040204" pitchFamily="34" charset="0"/>
                <a:cs typeface="Tahoma" panose="020B0604030504040204" pitchFamily="34" charset="0"/>
              </a:rPr>
              <a:t>KHỞI ĐỘNG</a:t>
            </a:r>
          </a:p>
        </p:txBody>
      </p:sp>
      <p:sp>
        <p:nvSpPr>
          <p:cNvPr id="32" name="Rectangle 31"/>
          <p:cNvSpPr/>
          <p:nvPr/>
        </p:nvSpPr>
        <p:spPr>
          <a:xfrm>
            <a:off x="916894" y="808660"/>
            <a:ext cx="5319085" cy="523220"/>
          </a:xfrm>
          <a:prstGeom prst="rect">
            <a:avLst/>
          </a:prstGeom>
        </p:spPr>
        <p:txBody>
          <a:bodyPr wrap="none">
            <a:spAutoFit/>
          </a:bodyPr>
          <a:lstStyle/>
          <a:p>
            <a:pPr fontAlgn="ctr">
              <a:lnSpc>
                <a:spcPct val="100000"/>
              </a:lnSpc>
              <a:buNone/>
              <a:defRPr/>
            </a:pPr>
            <a:r>
              <a:rPr lang="en-US" altLang="en-US" sz="2800" b="1" dirty="0">
                <a:solidFill>
                  <a:srgbClr val="00B050"/>
                </a:solidFill>
                <a:latin typeface="Tahoma" panose="020B0604030504040204" pitchFamily="34" charset="0"/>
                <a:ea typeface="Tahoma" panose="020B0604030504040204" pitchFamily="34" charset="0"/>
                <a:cs typeface="Tahoma" panose="020B0604030504040204" pitchFamily="34" charset="0"/>
              </a:rPr>
              <a:t>III. THIẾT KẾ SGK VẬT LÍ 12</a:t>
            </a:r>
          </a:p>
        </p:txBody>
      </p:sp>
      <p:sp>
        <p:nvSpPr>
          <p:cNvPr id="33" name="Rectangle 32"/>
          <p:cNvSpPr/>
          <p:nvPr/>
        </p:nvSpPr>
        <p:spPr>
          <a:xfrm>
            <a:off x="916894" y="3013004"/>
            <a:ext cx="9047502" cy="410433"/>
          </a:xfrm>
          <a:prstGeom prst="rect">
            <a:avLst/>
          </a:prstGeom>
        </p:spPr>
        <p:txBody>
          <a:bodyPr wrap="square">
            <a:spAutoFit/>
          </a:bodyPr>
          <a:lstStyle/>
          <a:p>
            <a:pPr algn="just">
              <a:lnSpc>
                <a:spcPct val="115000"/>
              </a:lnSpc>
              <a:spcAft>
                <a:spcPts val="1000"/>
              </a:spcAft>
            </a:pPr>
            <a:r>
              <a:rPr lang="en-US" sz="2000" b="1" dirty="0">
                <a:solidFill>
                  <a:srgbClr val="C00000"/>
                </a:solidFill>
                <a:latin typeface="Tahoma" panose="020B0604030504040204" pitchFamily="34" charset="0"/>
                <a:ea typeface="Tahoma" panose="020B0604030504040204" pitchFamily="34" charset="0"/>
                <a:cs typeface="Tahoma" panose="020B0604030504040204" pitchFamily="34" charset="0"/>
              </a:rPr>
              <a:t>(1) </a:t>
            </a:r>
            <a:r>
              <a:rPr lang="en-US" sz="2000" b="1" dirty="0" err="1">
                <a:solidFill>
                  <a:srgbClr val="C00000"/>
                </a:solidFill>
                <a:latin typeface="Tahoma" panose="020B0604030504040204" pitchFamily="34" charset="0"/>
                <a:ea typeface="Tahoma" panose="020B0604030504040204" pitchFamily="34" charset="0"/>
                <a:cs typeface="Tahoma" panose="020B0604030504040204" pitchFamily="34" charset="0"/>
              </a:rPr>
              <a:t>Định</a:t>
            </a:r>
            <a:r>
              <a:rPr lang="en-US" sz="20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C00000"/>
                </a:solidFill>
                <a:latin typeface="Tahoma" panose="020B0604030504040204" pitchFamily="34" charset="0"/>
                <a:ea typeface="Tahoma" panose="020B0604030504040204" pitchFamily="34" charset="0"/>
                <a:cs typeface="Tahoma" panose="020B0604030504040204" pitchFamily="34" charset="0"/>
              </a:rPr>
              <a:t>hướng</a:t>
            </a:r>
            <a:r>
              <a:rPr lang="en-US" sz="20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C00000"/>
                </a:solidFill>
                <a:latin typeface="Tahoma" panose="020B0604030504040204" pitchFamily="34" charset="0"/>
                <a:ea typeface="Tahoma" panose="020B0604030504040204" pitchFamily="34" charset="0"/>
                <a:cs typeface="Tahoma" panose="020B0604030504040204" pitchFamily="34" charset="0"/>
              </a:rPr>
              <a:t>suy</a:t>
            </a:r>
            <a:r>
              <a:rPr lang="en-US" sz="20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C00000"/>
                </a:solidFill>
                <a:latin typeface="Tahoma" panose="020B0604030504040204" pitchFamily="34" charset="0"/>
                <a:ea typeface="Tahoma" panose="020B0604030504040204" pitchFamily="34" charset="0"/>
                <a:cs typeface="Tahoma" panose="020B0604030504040204" pitchFamily="34" charset="0"/>
              </a:rPr>
              <a:t>nghĩ</a:t>
            </a:r>
            <a:r>
              <a:rPr lang="en-US" sz="20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C00000"/>
                </a:solidFill>
                <a:latin typeface="Tahoma" panose="020B0604030504040204" pitchFamily="34" charset="0"/>
                <a:ea typeface="Tahoma" panose="020B0604030504040204" pitchFamily="34" charset="0"/>
                <a:cs typeface="Tahoma" panose="020B0604030504040204" pitchFamily="34" charset="0"/>
              </a:rPr>
              <a:t>của</a:t>
            </a:r>
            <a:r>
              <a:rPr lang="en-US" sz="2000" b="1" dirty="0">
                <a:solidFill>
                  <a:srgbClr val="C00000"/>
                </a:solidFill>
                <a:latin typeface="Tahoma" panose="020B0604030504040204" pitchFamily="34" charset="0"/>
                <a:ea typeface="Tahoma" panose="020B0604030504040204" pitchFamily="34" charset="0"/>
                <a:cs typeface="Tahoma" panose="020B0604030504040204" pitchFamily="34" charset="0"/>
              </a:rPr>
              <a:t> HS </a:t>
            </a:r>
            <a:r>
              <a:rPr lang="en-US" sz="2000" b="1" dirty="0" err="1">
                <a:solidFill>
                  <a:srgbClr val="C00000"/>
                </a:solidFill>
                <a:latin typeface="Tahoma" panose="020B0604030504040204" pitchFamily="34" charset="0"/>
                <a:ea typeface="Tahoma" panose="020B0604030504040204" pitchFamily="34" charset="0"/>
                <a:cs typeface="Tahoma" panose="020B0604030504040204" pitchFamily="34" charset="0"/>
              </a:rPr>
              <a:t>khi</a:t>
            </a:r>
            <a:r>
              <a:rPr lang="en-US" sz="20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C00000"/>
                </a:solidFill>
                <a:latin typeface="Tahoma" panose="020B0604030504040204" pitchFamily="34" charset="0"/>
                <a:ea typeface="Tahoma" panose="020B0604030504040204" pitchFamily="34" charset="0"/>
                <a:cs typeface="Tahoma" panose="020B0604030504040204" pitchFamily="34" charset="0"/>
              </a:rPr>
              <a:t>học</a:t>
            </a:r>
            <a:r>
              <a:rPr lang="en-US" sz="20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C00000"/>
                </a:solidFill>
                <a:latin typeface="Tahoma" panose="020B0604030504040204" pitchFamily="34" charset="0"/>
                <a:ea typeface="Tahoma" panose="020B0604030504040204" pitchFamily="34" charset="0"/>
                <a:cs typeface="Tahoma" panose="020B0604030504040204" pitchFamily="34" charset="0"/>
              </a:rPr>
              <a:t>bài</a:t>
            </a:r>
            <a:r>
              <a:rPr lang="en-US" sz="20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C00000"/>
                </a:solidFill>
                <a:latin typeface="Tahoma" panose="020B0604030504040204" pitchFamily="34" charset="0"/>
                <a:ea typeface="Tahoma" panose="020B0604030504040204" pitchFamily="34" charset="0"/>
                <a:cs typeface="Tahoma" panose="020B0604030504040204" pitchFamily="34" charset="0"/>
              </a:rPr>
              <a:t>mới</a:t>
            </a:r>
            <a:endParaRPr lang="en-US" sz="2000" b="1" dirty="0">
              <a:solidFill>
                <a:srgbClr val="C00000"/>
              </a:solidFill>
              <a:latin typeface="Tahoma" panose="020B0604030504040204" pitchFamily="34" charset="0"/>
              <a:ea typeface="Tahoma" panose="020B0604030504040204" pitchFamily="34" charset="0"/>
              <a:cs typeface="Tahoma" panose="020B0604030504040204" pitchFamily="34" charset="0"/>
            </a:endParaRPr>
          </a:p>
        </p:txBody>
      </p:sp>
      <p:pic>
        <p:nvPicPr>
          <p:cNvPr id="2" name="Picture 1">
            <a:extLst>
              <a:ext uri="{FF2B5EF4-FFF2-40B4-BE49-F238E27FC236}">
                <a16:creationId xmlns:a16="http://schemas.microsoft.com/office/drawing/2014/main" id="{AAA628A0-A18B-F8FE-3500-2B49AAD9183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53692" y="229027"/>
            <a:ext cx="1326712" cy="1097280"/>
          </a:xfrm>
          <a:prstGeom prst="rect">
            <a:avLst/>
          </a:prstGeom>
        </p:spPr>
      </p:pic>
      <p:sp>
        <p:nvSpPr>
          <p:cNvPr id="3" name="Rectangle 2">
            <a:extLst>
              <a:ext uri="{FF2B5EF4-FFF2-40B4-BE49-F238E27FC236}">
                <a16:creationId xmlns:a16="http://schemas.microsoft.com/office/drawing/2014/main" id="{ECAB8138-2DB4-66D2-CBAF-9B3C598EAEF5}"/>
              </a:ext>
            </a:extLst>
          </p:cNvPr>
          <p:cNvSpPr/>
          <p:nvPr/>
        </p:nvSpPr>
        <p:spPr>
          <a:xfrm>
            <a:off x="916894" y="3615879"/>
            <a:ext cx="9047502" cy="410433"/>
          </a:xfrm>
          <a:prstGeom prst="rect">
            <a:avLst/>
          </a:prstGeom>
        </p:spPr>
        <p:txBody>
          <a:bodyPr wrap="square">
            <a:spAutoFit/>
          </a:bodyPr>
          <a:lstStyle/>
          <a:p>
            <a:pPr algn="just">
              <a:lnSpc>
                <a:spcPct val="115000"/>
              </a:lnSpc>
              <a:spcAft>
                <a:spcPts val="1000"/>
              </a:spcAft>
            </a:pPr>
            <a:r>
              <a:rPr lang="en-US" sz="2000" b="1" dirty="0">
                <a:solidFill>
                  <a:srgbClr val="C00000"/>
                </a:solidFill>
                <a:latin typeface="Tahoma" panose="020B0604030504040204" pitchFamily="34" charset="0"/>
                <a:ea typeface="Tahoma" panose="020B0604030504040204" pitchFamily="34" charset="0"/>
                <a:cs typeface="Tahoma" panose="020B0604030504040204" pitchFamily="34" charset="0"/>
              </a:rPr>
              <a:t>(2) </a:t>
            </a:r>
            <a:r>
              <a:rPr lang="en-US" sz="2000" b="1" dirty="0" err="1">
                <a:solidFill>
                  <a:srgbClr val="C00000"/>
                </a:solidFill>
                <a:latin typeface="Tahoma" panose="020B0604030504040204" pitchFamily="34" charset="0"/>
                <a:ea typeface="Tahoma" panose="020B0604030504040204" pitchFamily="34" charset="0"/>
                <a:cs typeface="Tahoma" panose="020B0604030504040204" pitchFamily="34" charset="0"/>
              </a:rPr>
              <a:t>Nêu</a:t>
            </a:r>
            <a:r>
              <a:rPr lang="en-US" sz="20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C00000"/>
                </a:solidFill>
                <a:latin typeface="Tahoma" panose="020B0604030504040204" pitchFamily="34" charset="0"/>
                <a:ea typeface="Tahoma" panose="020B0604030504040204" pitchFamily="34" charset="0"/>
                <a:cs typeface="Tahoma" panose="020B0604030504040204" pitchFamily="34" charset="0"/>
              </a:rPr>
              <a:t>tình</a:t>
            </a:r>
            <a:r>
              <a:rPr lang="en-US" sz="20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C00000"/>
                </a:solidFill>
                <a:latin typeface="Tahoma" panose="020B0604030504040204" pitchFamily="34" charset="0"/>
                <a:ea typeface="Tahoma" panose="020B0604030504040204" pitchFamily="34" charset="0"/>
                <a:cs typeface="Tahoma" panose="020B0604030504040204" pitchFamily="34" charset="0"/>
              </a:rPr>
              <a:t>huống</a:t>
            </a:r>
            <a:r>
              <a:rPr lang="en-US" sz="20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C00000"/>
                </a:solidFill>
                <a:latin typeface="Tahoma" panose="020B0604030504040204" pitchFamily="34" charset="0"/>
                <a:ea typeface="Tahoma" panose="020B0604030504040204" pitchFamily="34" charset="0"/>
                <a:cs typeface="Tahoma" panose="020B0604030504040204" pitchFamily="34" charset="0"/>
              </a:rPr>
              <a:t>có</a:t>
            </a:r>
            <a:r>
              <a:rPr lang="en-US" sz="20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C00000"/>
                </a:solidFill>
                <a:latin typeface="Tahoma" panose="020B0604030504040204" pitchFamily="34" charset="0"/>
                <a:ea typeface="Tahoma" panose="020B0604030504040204" pitchFamily="34" charset="0"/>
                <a:cs typeface="Tahoma" panose="020B0604030504040204" pitchFamily="34" charset="0"/>
              </a:rPr>
              <a:t>vấn</a:t>
            </a:r>
            <a:r>
              <a:rPr lang="en-US" sz="20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C00000"/>
                </a:solidFill>
                <a:latin typeface="Tahoma" panose="020B0604030504040204" pitchFamily="34" charset="0"/>
                <a:ea typeface="Tahoma" panose="020B0604030504040204" pitchFamily="34" charset="0"/>
                <a:cs typeface="Tahoma" panose="020B0604030504040204" pitchFamily="34" charset="0"/>
              </a:rPr>
              <a:t>đề</a:t>
            </a:r>
            <a:r>
              <a:rPr lang="en-US" sz="20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C00000"/>
                </a:solidFill>
                <a:latin typeface="Tahoma" panose="020B0604030504040204" pitchFamily="34" charset="0"/>
                <a:ea typeface="Tahoma" panose="020B0604030504040204" pitchFamily="34" charset="0"/>
                <a:cs typeface="Tahoma" panose="020B0604030504040204" pitchFamily="34" charset="0"/>
              </a:rPr>
              <a:t>của</a:t>
            </a:r>
            <a:r>
              <a:rPr lang="en-US" sz="20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C00000"/>
                </a:solidFill>
                <a:latin typeface="Tahoma" panose="020B0604030504040204" pitchFamily="34" charset="0"/>
                <a:ea typeface="Tahoma" panose="020B0604030504040204" pitchFamily="34" charset="0"/>
                <a:cs typeface="Tahoma" panose="020B0604030504040204" pitchFamily="34" charset="0"/>
              </a:rPr>
              <a:t>bài</a:t>
            </a:r>
            <a:r>
              <a:rPr lang="en-US" sz="20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C00000"/>
                </a:solidFill>
                <a:latin typeface="Tahoma" panose="020B0604030504040204" pitchFamily="34" charset="0"/>
                <a:ea typeface="Tahoma" panose="020B0604030504040204" pitchFamily="34" charset="0"/>
                <a:cs typeface="Tahoma" panose="020B0604030504040204" pitchFamily="34" charset="0"/>
              </a:rPr>
              <a:t>học</a:t>
            </a:r>
            <a:r>
              <a:rPr lang="en-US" sz="20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C00000"/>
                </a:solidFill>
                <a:latin typeface="Tahoma" panose="020B0604030504040204" pitchFamily="34" charset="0"/>
                <a:ea typeface="Tahoma" panose="020B0604030504040204" pitchFamily="34" charset="0"/>
                <a:cs typeface="Tahoma" panose="020B0604030504040204" pitchFamily="34" charset="0"/>
              </a:rPr>
              <a:t>mới</a:t>
            </a:r>
            <a:endParaRPr lang="en-US" sz="2000" b="1" dirty="0">
              <a:solidFill>
                <a:srgbClr val="C00000"/>
              </a:solidFill>
              <a:latin typeface="Tahoma" panose="020B0604030504040204" pitchFamily="34" charset="0"/>
              <a:ea typeface="Tahoma" panose="020B0604030504040204" pitchFamily="34" charset="0"/>
              <a:cs typeface="Tahoma" panose="020B0604030504040204" pitchFamily="34" charset="0"/>
            </a:endParaRPr>
          </a:p>
        </p:txBody>
      </p:sp>
      <p:sp>
        <p:nvSpPr>
          <p:cNvPr id="6" name="Rectangle 5">
            <a:extLst>
              <a:ext uri="{FF2B5EF4-FFF2-40B4-BE49-F238E27FC236}">
                <a16:creationId xmlns:a16="http://schemas.microsoft.com/office/drawing/2014/main" id="{C6CB614D-3B39-100B-A50C-7DB90A26FBBA}"/>
              </a:ext>
            </a:extLst>
          </p:cNvPr>
          <p:cNvSpPr/>
          <p:nvPr/>
        </p:nvSpPr>
        <p:spPr>
          <a:xfrm>
            <a:off x="916894" y="4200705"/>
            <a:ext cx="9047502" cy="410433"/>
          </a:xfrm>
          <a:prstGeom prst="rect">
            <a:avLst/>
          </a:prstGeom>
        </p:spPr>
        <p:txBody>
          <a:bodyPr wrap="square">
            <a:spAutoFit/>
          </a:bodyPr>
          <a:lstStyle/>
          <a:p>
            <a:pPr algn="just">
              <a:lnSpc>
                <a:spcPct val="115000"/>
              </a:lnSpc>
              <a:spcAft>
                <a:spcPts val="1000"/>
              </a:spcAft>
            </a:pPr>
            <a:r>
              <a:rPr lang="en-US" sz="2000" b="1" dirty="0">
                <a:solidFill>
                  <a:srgbClr val="C00000"/>
                </a:solidFill>
                <a:latin typeface="Tahoma" panose="020B0604030504040204" pitchFamily="34" charset="0"/>
                <a:ea typeface="Tahoma" panose="020B0604030504040204" pitchFamily="34" charset="0"/>
                <a:cs typeface="Tahoma" panose="020B0604030504040204" pitchFamily="34" charset="0"/>
              </a:rPr>
              <a:t>(3) </a:t>
            </a:r>
            <a:r>
              <a:rPr lang="en-US" sz="2000" b="1" dirty="0" err="1">
                <a:solidFill>
                  <a:srgbClr val="C00000"/>
                </a:solidFill>
                <a:latin typeface="Tahoma" panose="020B0604030504040204" pitchFamily="34" charset="0"/>
                <a:ea typeface="Tahoma" panose="020B0604030504040204" pitchFamily="34" charset="0"/>
                <a:cs typeface="Tahoma" panose="020B0604030504040204" pitchFamily="34" charset="0"/>
              </a:rPr>
              <a:t>Khởi</a:t>
            </a:r>
            <a:r>
              <a:rPr lang="en-US" sz="20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C00000"/>
                </a:solidFill>
                <a:latin typeface="Tahoma" panose="020B0604030504040204" pitchFamily="34" charset="0"/>
                <a:ea typeface="Tahoma" panose="020B0604030504040204" pitchFamily="34" charset="0"/>
                <a:cs typeface="Tahoma" panose="020B0604030504040204" pitchFamily="34" charset="0"/>
              </a:rPr>
              <a:t>động</a:t>
            </a:r>
            <a:r>
              <a:rPr lang="en-US" sz="20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C00000"/>
                </a:solidFill>
                <a:latin typeface="Tahoma" panose="020B0604030504040204" pitchFamily="34" charset="0"/>
                <a:ea typeface="Tahoma" panose="020B0604030504040204" pitchFamily="34" charset="0"/>
                <a:cs typeface="Tahoma" panose="020B0604030504040204" pitchFamily="34" charset="0"/>
              </a:rPr>
              <a:t>trí</a:t>
            </a:r>
            <a:r>
              <a:rPr lang="en-US" sz="20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C00000"/>
                </a:solidFill>
                <a:latin typeface="Tahoma" panose="020B0604030504040204" pitchFamily="34" charset="0"/>
                <a:ea typeface="Tahoma" panose="020B0604030504040204" pitchFamily="34" charset="0"/>
                <a:cs typeface="Tahoma" panose="020B0604030504040204" pitchFamily="34" charset="0"/>
              </a:rPr>
              <a:t>tò</a:t>
            </a:r>
            <a:r>
              <a:rPr lang="en-US" sz="20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C00000"/>
                </a:solidFill>
                <a:latin typeface="Tahoma" panose="020B0604030504040204" pitchFamily="34" charset="0"/>
                <a:ea typeface="Tahoma" panose="020B0604030504040204" pitchFamily="34" charset="0"/>
                <a:cs typeface="Tahoma" panose="020B0604030504040204" pitchFamily="34" charset="0"/>
              </a:rPr>
              <a:t>mò</a:t>
            </a:r>
            <a:r>
              <a:rPr lang="en-US" sz="20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C00000"/>
                </a:solidFill>
                <a:latin typeface="Tahoma" panose="020B0604030504040204" pitchFamily="34" charset="0"/>
                <a:ea typeface="Tahoma" panose="020B0604030504040204" pitchFamily="34" charset="0"/>
                <a:cs typeface="Tahoma" panose="020B0604030504040204" pitchFamily="34" charset="0"/>
              </a:rPr>
              <a:t>của</a:t>
            </a:r>
            <a:r>
              <a:rPr lang="en-US" sz="2000" b="1" dirty="0">
                <a:solidFill>
                  <a:srgbClr val="C00000"/>
                </a:solidFill>
                <a:latin typeface="Tahoma" panose="020B0604030504040204" pitchFamily="34" charset="0"/>
                <a:ea typeface="Tahoma" panose="020B0604030504040204" pitchFamily="34" charset="0"/>
                <a:cs typeface="Tahoma" panose="020B0604030504040204" pitchFamily="34" charset="0"/>
              </a:rPr>
              <a:t> HS</a:t>
            </a:r>
          </a:p>
        </p:txBody>
      </p:sp>
      <p:sp>
        <p:nvSpPr>
          <p:cNvPr id="9" name="Rectangle 8">
            <a:extLst>
              <a:ext uri="{FF2B5EF4-FFF2-40B4-BE49-F238E27FC236}">
                <a16:creationId xmlns:a16="http://schemas.microsoft.com/office/drawing/2014/main" id="{AC5F147E-7AF3-0C39-F6B9-CD4104BBC847}"/>
              </a:ext>
            </a:extLst>
          </p:cNvPr>
          <p:cNvSpPr/>
          <p:nvPr/>
        </p:nvSpPr>
        <p:spPr>
          <a:xfrm>
            <a:off x="916894" y="4789985"/>
            <a:ext cx="9047502" cy="410433"/>
          </a:xfrm>
          <a:prstGeom prst="rect">
            <a:avLst/>
          </a:prstGeom>
        </p:spPr>
        <p:txBody>
          <a:bodyPr wrap="square">
            <a:spAutoFit/>
          </a:bodyPr>
          <a:lstStyle/>
          <a:p>
            <a:pPr marL="347663" indent="-347663" algn="just">
              <a:lnSpc>
                <a:spcPct val="115000"/>
              </a:lnSpc>
              <a:spcAft>
                <a:spcPts val="1000"/>
              </a:spcAft>
            </a:pPr>
            <a:r>
              <a:rPr lang="en-US" sz="2000" b="1" dirty="0">
                <a:solidFill>
                  <a:srgbClr val="C00000"/>
                </a:solidFill>
                <a:latin typeface="Tahoma" panose="020B0604030504040204" pitchFamily="34" charset="0"/>
                <a:ea typeface="Tahoma" panose="020B0604030504040204" pitchFamily="34" charset="0"/>
                <a:cs typeface="Tahoma" panose="020B0604030504040204" pitchFamily="34" charset="0"/>
              </a:rPr>
              <a:t>(4) </a:t>
            </a:r>
            <a:r>
              <a:rPr lang="en-US" sz="2000" b="1" dirty="0" err="1">
                <a:solidFill>
                  <a:srgbClr val="C00000"/>
                </a:solidFill>
                <a:latin typeface="Tahoma" panose="020B0604030504040204" pitchFamily="34" charset="0"/>
                <a:ea typeface="Tahoma" panose="020B0604030504040204" pitchFamily="34" charset="0"/>
                <a:cs typeface="Tahoma" panose="020B0604030504040204" pitchFamily="34" charset="0"/>
              </a:rPr>
              <a:t>Làm</a:t>
            </a:r>
            <a:r>
              <a:rPr lang="en-US" sz="20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C00000"/>
                </a:solidFill>
                <a:latin typeface="Tahoma" panose="020B0604030504040204" pitchFamily="34" charset="0"/>
                <a:ea typeface="Tahoma" panose="020B0604030504040204" pitchFamily="34" charset="0"/>
                <a:cs typeface="Tahoma" panose="020B0604030504040204" pitchFamily="34" charset="0"/>
              </a:rPr>
              <a:t>bộc</a:t>
            </a:r>
            <a:r>
              <a:rPr lang="en-US" sz="20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C00000"/>
                </a:solidFill>
                <a:latin typeface="Tahoma" panose="020B0604030504040204" pitchFamily="34" charset="0"/>
                <a:ea typeface="Tahoma" panose="020B0604030504040204" pitchFamily="34" charset="0"/>
                <a:cs typeface="Tahoma" panose="020B0604030504040204" pitchFamily="34" charset="0"/>
              </a:rPr>
              <a:t>lộ</a:t>
            </a:r>
            <a:r>
              <a:rPr lang="en-US" sz="20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C00000"/>
                </a:solidFill>
                <a:latin typeface="Tahoma" panose="020B0604030504040204" pitchFamily="34" charset="0"/>
                <a:ea typeface="Tahoma" panose="020B0604030504040204" pitchFamily="34" charset="0"/>
                <a:cs typeface="Tahoma" panose="020B0604030504040204" pitchFamily="34" charset="0"/>
              </a:rPr>
              <a:t>các</a:t>
            </a:r>
            <a:r>
              <a:rPr lang="en-US" sz="2000" b="1" dirty="0">
                <a:solidFill>
                  <a:srgbClr val="C00000"/>
                </a:solidFill>
                <a:latin typeface="Tahoma" panose="020B0604030504040204" pitchFamily="34" charset="0"/>
                <a:ea typeface="Tahoma" panose="020B0604030504040204" pitchFamily="34" charset="0"/>
                <a:cs typeface="Tahoma" panose="020B0604030504040204" pitchFamily="34" charset="0"/>
              </a:rPr>
              <a:t> ý </a:t>
            </a:r>
            <a:r>
              <a:rPr lang="en-US" sz="2000" b="1" dirty="0" err="1">
                <a:solidFill>
                  <a:srgbClr val="C00000"/>
                </a:solidFill>
                <a:latin typeface="Tahoma" panose="020B0604030504040204" pitchFamily="34" charset="0"/>
                <a:ea typeface="Tahoma" panose="020B0604030504040204" pitchFamily="34" charset="0"/>
                <a:cs typeface="Tahoma" panose="020B0604030504040204" pitchFamily="34" charset="0"/>
              </a:rPr>
              <a:t>niệm</a:t>
            </a:r>
            <a:r>
              <a:rPr lang="en-US" sz="20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C00000"/>
                </a:solidFill>
                <a:latin typeface="Tahoma" panose="020B0604030504040204" pitchFamily="34" charset="0"/>
                <a:ea typeface="Tahoma" panose="020B0604030504040204" pitchFamily="34" charset="0"/>
                <a:cs typeface="Tahoma" panose="020B0604030504040204" pitchFamily="34" charset="0"/>
              </a:rPr>
              <a:t>chưa</a:t>
            </a:r>
            <a:r>
              <a:rPr lang="en-US" sz="20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C00000"/>
                </a:solidFill>
                <a:latin typeface="Tahoma" panose="020B0604030504040204" pitchFamily="34" charset="0"/>
                <a:ea typeface="Tahoma" panose="020B0604030504040204" pitchFamily="34" charset="0"/>
                <a:cs typeface="Tahoma" panose="020B0604030504040204" pitchFamily="34" charset="0"/>
              </a:rPr>
              <a:t>đúng</a:t>
            </a:r>
            <a:r>
              <a:rPr lang="en-US" sz="20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C00000"/>
                </a:solidFill>
                <a:latin typeface="Tahoma" panose="020B0604030504040204" pitchFamily="34" charset="0"/>
                <a:ea typeface="Tahoma" panose="020B0604030504040204" pitchFamily="34" charset="0"/>
                <a:cs typeface="Tahoma" panose="020B0604030504040204" pitchFamily="34" charset="0"/>
              </a:rPr>
              <a:t>chưa</a:t>
            </a:r>
            <a:r>
              <a:rPr lang="en-US" sz="20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C00000"/>
                </a:solidFill>
                <a:latin typeface="Tahoma" panose="020B0604030504040204" pitchFamily="34" charset="0"/>
                <a:ea typeface="Tahoma" panose="020B0604030504040204" pitchFamily="34" charset="0"/>
                <a:cs typeface="Tahoma" panose="020B0604030504040204" pitchFamily="34" charset="0"/>
              </a:rPr>
              <a:t>đầy</a:t>
            </a:r>
            <a:r>
              <a:rPr lang="en-US" sz="20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C00000"/>
                </a:solidFill>
                <a:latin typeface="Tahoma" panose="020B0604030504040204" pitchFamily="34" charset="0"/>
                <a:ea typeface="Tahoma" panose="020B0604030504040204" pitchFamily="34" charset="0"/>
                <a:cs typeface="Tahoma" panose="020B0604030504040204" pitchFamily="34" charset="0"/>
              </a:rPr>
              <a:t>đủ</a:t>
            </a:r>
            <a:r>
              <a:rPr lang="en-US" sz="20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C00000"/>
                </a:solidFill>
                <a:latin typeface="Tahoma" panose="020B0604030504040204" pitchFamily="34" charset="0"/>
                <a:ea typeface="Tahoma" panose="020B0604030504040204" pitchFamily="34" charset="0"/>
                <a:cs typeface="Tahoma" panose="020B0604030504040204" pitchFamily="34" charset="0"/>
              </a:rPr>
              <a:t>về</a:t>
            </a:r>
            <a:r>
              <a:rPr lang="en-US" sz="20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C00000"/>
                </a:solidFill>
                <a:latin typeface="Tahoma" panose="020B0604030504040204" pitchFamily="34" charset="0"/>
                <a:ea typeface="Tahoma" panose="020B0604030504040204" pitchFamily="34" charset="0"/>
                <a:cs typeface="Tahoma" panose="020B0604030504040204" pitchFamily="34" charset="0"/>
              </a:rPr>
              <a:t>nội</a:t>
            </a:r>
            <a:r>
              <a:rPr lang="en-US" sz="2000" b="1" dirty="0">
                <a:solidFill>
                  <a:srgbClr val="C00000"/>
                </a:solidFill>
                <a:latin typeface="Tahoma" panose="020B0604030504040204" pitchFamily="34" charset="0"/>
                <a:ea typeface="Tahoma" panose="020B0604030504040204" pitchFamily="34" charset="0"/>
                <a:cs typeface="Tahoma" panose="020B0604030504040204" pitchFamily="34" charset="0"/>
              </a:rPr>
              <a:t> dung </a:t>
            </a:r>
            <a:r>
              <a:rPr lang="en-US" sz="2000" b="1" dirty="0" err="1">
                <a:solidFill>
                  <a:srgbClr val="C00000"/>
                </a:solidFill>
                <a:latin typeface="Tahoma" panose="020B0604030504040204" pitchFamily="34" charset="0"/>
                <a:ea typeface="Tahoma" panose="020B0604030504040204" pitchFamily="34" charset="0"/>
                <a:cs typeface="Tahoma" panose="020B0604030504040204" pitchFamily="34" charset="0"/>
              </a:rPr>
              <a:t>sẽ</a:t>
            </a:r>
            <a:r>
              <a:rPr lang="en-US" sz="20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C00000"/>
                </a:solidFill>
                <a:latin typeface="Tahoma" panose="020B0604030504040204" pitchFamily="34" charset="0"/>
                <a:ea typeface="Tahoma" panose="020B0604030504040204" pitchFamily="34" charset="0"/>
                <a:cs typeface="Tahoma" panose="020B0604030504040204" pitchFamily="34" charset="0"/>
              </a:rPr>
              <a:t>học</a:t>
            </a:r>
            <a:r>
              <a:rPr lang="en-US" sz="2000" b="1" dirty="0">
                <a:solidFill>
                  <a:srgbClr val="C00000"/>
                </a:solidFill>
                <a:latin typeface="Tahoma" panose="020B0604030504040204" pitchFamily="34" charset="0"/>
                <a:ea typeface="Tahoma" panose="020B0604030504040204" pitchFamily="34" charset="0"/>
                <a:cs typeface="Tahoma" panose="020B0604030504040204" pitchFamily="34" charset="0"/>
              </a:rPr>
              <a:t> </a:t>
            </a:r>
          </a:p>
        </p:txBody>
      </p:sp>
    </p:spTree>
    <p:extLst>
      <p:ext uri="{BB962C8B-B14F-4D97-AF65-F5344CB8AC3E}">
        <p14:creationId xmlns:p14="http://schemas.microsoft.com/office/powerpoint/2010/main" val="1817231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barn(inVertical)">
                                      <p:cBhvr>
                                        <p:cTn id="12" dur="5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3" grpId="0"/>
      <p:bldP spid="3" grpId="0"/>
      <p:bldP spid="6" grpId="0"/>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665" y="0"/>
            <a:ext cx="12205665" cy="68580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1596" y="357585"/>
            <a:ext cx="2273924" cy="420082"/>
          </a:xfrm>
          <a:prstGeom prst="rect">
            <a:avLst/>
          </a:prstGeom>
        </p:spPr>
      </p:pic>
      <p:sp>
        <p:nvSpPr>
          <p:cNvPr id="29" name="TextBox 28"/>
          <p:cNvSpPr txBox="1"/>
          <p:nvPr/>
        </p:nvSpPr>
        <p:spPr>
          <a:xfrm>
            <a:off x="5063501" y="1422498"/>
            <a:ext cx="2215166" cy="461665"/>
          </a:xfrm>
          <a:prstGeom prst="rect">
            <a:avLst/>
          </a:prstGeom>
          <a:noFill/>
        </p:spPr>
        <p:txBody>
          <a:bodyPr wrap="square" rtlCol="0">
            <a:spAutoFit/>
          </a:bodyPr>
          <a:lstStyle/>
          <a:p>
            <a:r>
              <a:rPr lang="en-US" sz="2400" b="1" dirty="0">
                <a:solidFill>
                  <a:srgbClr val="0000FF"/>
                </a:solidFill>
                <a:latin typeface="Tahoma" panose="020B0604030504040204" pitchFamily="34" charset="0"/>
                <a:ea typeface="Tahoma" panose="020B0604030504040204" pitchFamily="34" charset="0"/>
                <a:cs typeface="Tahoma" panose="020B0604030504040204" pitchFamily="34" charset="0"/>
              </a:rPr>
              <a:t>KHỞI ĐỘNG</a:t>
            </a:r>
          </a:p>
        </p:txBody>
      </p:sp>
      <p:sp>
        <p:nvSpPr>
          <p:cNvPr id="32" name="Rectangle 31"/>
          <p:cNvSpPr/>
          <p:nvPr/>
        </p:nvSpPr>
        <p:spPr>
          <a:xfrm>
            <a:off x="916894" y="808660"/>
            <a:ext cx="5319085" cy="523220"/>
          </a:xfrm>
          <a:prstGeom prst="rect">
            <a:avLst/>
          </a:prstGeom>
        </p:spPr>
        <p:txBody>
          <a:bodyPr wrap="none">
            <a:spAutoFit/>
          </a:bodyPr>
          <a:lstStyle/>
          <a:p>
            <a:pPr fontAlgn="ctr">
              <a:lnSpc>
                <a:spcPct val="100000"/>
              </a:lnSpc>
              <a:buNone/>
              <a:defRPr/>
            </a:pPr>
            <a:r>
              <a:rPr lang="en-US" altLang="en-US" sz="2800" b="1" dirty="0">
                <a:solidFill>
                  <a:srgbClr val="00B050"/>
                </a:solidFill>
                <a:latin typeface="Tahoma" panose="020B0604030504040204" pitchFamily="34" charset="0"/>
                <a:ea typeface="Tahoma" panose="020B0604030504040204" pitchFamily="34" charset="0"/>
                <a:cs typeface="Tahoma" panose="020B0604030504040204" pitchFamily="34" charset="0"/>
              </a:rPr>
              <a:t>III. THIẾT KẾ SGK VẬT LÍ 12</a:t>
            </a:r>
          </a:p>
        </p:txBody>
      </p:sp>
      <p:pic>
        <p:nvPicPr>
          <p:cNvPr id="2" name="Picture 1">
            <a:extLst>
              <a:ext uri="{FF2B5EF4-FFF2-40B4-BE49-F238E27FC236}">
                <a16:creationId xmlns:a16="http://schemas.microsoft.com/office/drawing/2014/main" id="{43C94595-8CEE-9DD7-44CF-1EF2E7CCDDB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53692" y="229027"/>
            <a:ext cx="1326712" cy="1097280"/>
          </a:xfrm>
          <a:prstGeom prst="rect">
            <a:avLst/>
          </a:prstGeom>
        </p:spPr>
      </p:pic>
      <p:pic>
        <p:nvPicPr>
          <p:cNvPr id="3" name="Picture 2">
            <a:extLst>
              <a:ext uri="{FF2B5EF4-FFF2-40B4-BE49-F238E27FC236}">
                <a16:creationId xmlns:a16="http://schemas.microsoft.com/office/drawing/2014/main" id="{1526E417-E7D7-51FD-9884-2105C9AAB1B9}"/>
              </a:ext>
            </a:extLst>
          </p:cNvPr>
          <p:cNvPicPr>
            <a:picLocks noChangeAspect="1"/>
          </p:cNvPicPr>
          <p:nvPr/>
        </p:nvPicPr>
        <p:blipFill>
          <a:blip r:embed="rId5"/>
          <a:stretch>
            <a:fillRect/>
          </a:stretch>
        </p:blipFill>
        <p:spPr>
          <a:xfrm>
            <a:off x="1448557" y="2487606"/>
            <a:ext cx="9732481" cy="3323914"/>
          </a:xfrm>
          <a:prstGeom prst="rect">
            <a:avLst/>
          </a:prstGeom>
        </p:spPr>
      </p:pic>
      <p:sp>
        <p:nvSpPr>
          <p:cNvPr id="6" name="Rectangle 5">
            <a:extLst>
              <a:ext uri="{FF2B5EF4-FFF2-40B4-BE49-F238E27FC236}">
                <a16:creationId xmlns:a16="http://schemas.microsoft.com/office/drawing/2014/main" id="{ACB88F47-CD52-F640-6DE0-09CE16774018}"/>
              </a:ext>
            </a:extLst>
          </p:cNvPr>
          <p:cNvSpPr/>
          <p:nvPr/>
        </p:nvSpPr>
        <p:spPr>
          <a:xfrm>
            <a:off x="916894" y="1935323"/>
            <a:ext cx="6814866" cy="410433"/>
          </a:xfrm>
          <a:prstGeom prst="rect">
            <a:avLst/>
          </a:prstGeom>
        </p:spPr>
        <p:txBody>
          <a:bodyPr wrap="square">
            <a:spAutoFit/>
          </a:bodyPr>
          <a:lstStyle/>
          <a:p>
            <a:pPr algn="just">
              <a:lnSpc>
                <a:spcPct val="115000"/>
              </a:lnSpc>
              <a:spcAft>
                <a:spcPts val="1000"/>
              </a:spcAft>
            </a:pPr>
            <a:r>
              <a:rPr lang="en-US" sz="2000" b="1" dirty="0">
                <a:solidFill>
                  <a:srgbClr val="C00000"/>
                </a:solidFill>
                <a:latin typeface="Tahoma" panose="020B0604030504040204" pitchFamily="34" charset="0"/>
                <a:ea typeface="Tahoma" panose="020B0604030504040204" pitchFamily="34" charset="0"/>
                <a:cs typeface="Tahoma" panose="020B0604030504040204" pitchFamily="34" charset="0"/>
              </a:rPr>
              <a:t>(1) </a:t>
            </a:r>
            <a:r>
              <a:rPr lang="en-US" sz="2000" b="1" dirty="0" err="1">
                <a:solidFill>
                  <a:srgbClr val="C00000"/>
                </a:solidFill>
                <a:latin typeface="Tahoma" panose="020B0604030504040204" pitchFamily="34" charset="0"/>
                <a:ea typeface="Tahoma" panose="020B0604030504040204" pitchFamily="34" charset="0"/>
                <a:cs typeface="Tahoma" panose="020B0604030504040204" pitchFamily="34" charset="0"/>
              </a:rPr>
              <a:t>Định</a:t>
            </a:r>
            <a:r>
              <a:rPr lang="en-US" sz="20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C00000"/>
                </a:solidFill>
                <a:latin typeface="Tahoma" panose="020B0604030504040204" pitchFamily="34" charset="0"/>
                <a:ea typeface="Tahoma" panose="020B0604030504040204" pitchFamily="34" charset="0"/>
                <a:cs typeface="Tahoma" panose="020B0604030504040204" pitchFamily="34" charset="0"/>
              </a:rPr>
              <a:t>hướng</a:t>
            </a:r>
            <a:r>
              <a:rPr lang="en-US" sz="20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C00000"/>
                </a:solidFill>
                <a:latin typeface="Tahoma" panose="020B0604030504040204" pitchFamily="34" charset="0"/>
                <a:ea typeface="Tahoma" panose="020B0604030504040204" pitchFamily="34" charset="0"/>
                <a:cs typeface="Tahoma" panose="020B0604030504040204" pitchFamily="34" charset="0"/>
              </a:rPr>
              <a:t>suy</a:t>
            </a:r>
            <a:r>
              <a:rPr lang="en-US" sz="20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C00000"/>
                </a:solidFill>
                <a:latin typeface="Tahoma" panose="020B0604030504040204" pitchFamily="34" charset="0"/>
                <a:ea typeface="Tahoma" panose="020B0604030504040204" pitchFamily="34" charset="0"/>
                <a:cs typeface="Tahoma" panose="020B0604030504040204" pitchFamily="34" charset="0"/>
              </a:rPr>
              <a:t>nghĩ</a:t>
            </a:r>
            <a:r>
              <a:rPr lang="en-US" sz="20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C00000"/>
                </a:solidFill>
                <a:latin typeface="Tahoma" panose="020B0604030504040204" pitchFamily="34" charset="0"/>
                <a:ea typeface="Tahoma" panose="020B0604030504040204" pitchFamily="34" charset="0"/>
                <a:cs typeface="Tahoma" panose="020B0604030504040204" pitchFamily="34" charset="0"/>
              </a:rPr>
              <a:t>của</a:t>
            </a:r>
            <a:r>
              <a:rPr lang="en-US" sz="2000" b="1" dirty="0">
                <a:solidFill>
                  <a:srgbClr val="C00000"/>
                </a:solidFill>
                <a:latin typeface="Tahoma" panose="020B0604030504040204" pitchFamily="34" charset="0"/>
                <a:ea typeface="Tahoma" panose="020B0604030504040204" pitchFamily="34" charset="0"/>
                <a:cs typeface="Tahoma" panose="020B0604030504040204" pitchFamily="34" charset="0"/>
              </a:rPr>
              <a:t> HS </a:t>
            </a:r>
            <a:r>
              <a:rPr lang="en-US" sz="2000" b="1" dirty="0" err="1">
                <a:solidFill>
                  <a:srgbClr val="C00000"/>
                </a:solidFill>
                <a:latin typeface="Tahoma" panose="020B0604030504040204" pitchFamily="34" charset="0"/>
                <a:ea typeface="Tahoma" panose="020B0604030504040204" pitchFamily="34" charset="0"/>
                <a:cs typeface="Tahoma" panose="020B0604030504040204" pitchFamily="34" charset="0"/>
              </a:rPr>
              <a:t>khi</a:t>
            </a:r>
            <a:r>
              <a:rPr lang="en-US" sz="20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C00000"/>
                </a:solidFill>
                <a:latin typeface="Tahoma" panose="020B0604030504040204" pitchFamily="34" charset="0"/>
                <a:ea typeface="Tahoma" panose="020B0604030504040204" pitchFamily="34" charset="0"/>
                <a:cs typeface="Tahoma" panose="020B0604030504040204" pitchFamily="34" charset="0"/>
              </a:rPr>
              <a:t>học</a:t>
            </a:r>
            <a:r>
              <a:rPr lang="en-US" sz="20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C00000"/>
                </a:solidFill>
                <a:latin typeface="Tahoma" panose="020B0604030504040204" pitchFamily="34" charset="0"/>
                <a:ea typeface="Tahoma" panose="020B0604030504040204" pitchFamily="34" charset="0"/>
                <a:cs typeface="Tahoma" panose="020B0604030504040204" pitchFamily="34" charset="0"/>
              </a:rPr>
              <a:t>bài</a:t>
            </a:r>
            <a:r>
              <a:rPr lang="en-US" sz="20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C00000"/>
                </a:solidFill>
                <a:latin typeface="Tahoma" panose="020B0604030504040204" pitchFamily="34" charset="0"/>
                <a:ea typeface="Tahoma" panose="020B0604030504040204" pitchFamily="34" charset="0"/>
                <a:cs typeface="Tahoma" panose="020B0604030504040204" pitchFamily="34" charset="0"/>
              </a:rPr>
              <a:t>mới</a:t>
            </a:r>
            <a:endParaRPr lang="en-US" sz="2000" b="1" dirty="0">
              <a:solidFill>
                <a:srgbClr val="C000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030297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665" y="0"/>
            <a:ext cx="12205665" cy="68580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1596" y="357585"/>
            <a:ext cx="2273924" cy="420082"/>
          </a:xfrm>
          <a:prstGeom prst="rect">
            <a:avLst/>
          </a:prstGeom>
        </p:spPr>
      </p:pic>
      <p:sp>
        <p:nvSpPr>
          <p:cNvPr id="29" name="TextBox 28"/>
          <p:cNvSpPr txBox="1"/>
          <p:nvPr/>
        </p:nvSpPr>
        <p:spPr>
          <a:xfrm>
            <a:off x="5063501" y="1422498"/>
            <a:ext cx="2215166" cy="461665"/>
          </a:xfrm>
          <a:prstGeom prst="rect">
            <a:avLst/>
          </a:prstGeom>
          <a:noFill/>
        </p:spPr>
        <p:txBody>
          <a:bodyPr wrap="square" rtlCol="0">
            <a:spAutoFit/>
          </a:bodyPr>
          <a:lstStyle/>
          <a:p>
            <a:r>
              <a:rPr lang="en-US" sz="2400" b="1" dirty="0">
                <a:solidFill>
                  <a:srgbClr val="0000FF"/>
                </a:solidFill>
                <a:latin typeface="Tahoma" panose="020B0604030504040204" pitchFamily="34" charset="0"/>
                <a:ea typeface="Tahoma" panose="020B0604030504040204" pitchFamily="34" charset="0"/>
                <a:cs typeface="Tahoma" panose="020B0604030504040204" pitchFamily="34" charset="0"/>
              </a:rPr>
              <a:t>KHỞI ĐỘNG</a:t>
            </a:r>
          </a:p>
        </p:txBody>
      </p:sp>
      <p:sp>
        <p:nvSpPr>
          <p:cNvPr id="32" name="Rectangle 31"/>
          <p:cNvSpPr/>
          <p:nvPr/>
        </p:nvSpPr>
        <p:spPr>
          <a:xfrm>
            <a:off x="916894" y="808660"/>
            <a:ext cx="5319085" cy="523220"/>
          </a:xfrm>
          <a:prstGeom prst="rect">
            <a:avLst/>
          </a:prstGeom>
        </p:spPr>
        <p:txBody>
          <a:bodyPr wrap="none">
            <a:spAutoFit/>
          </a:bodyPr>
          <a:lstStyle/>
          <a:p>
            <a:pPr fontAlgn="ctr">
              <a:lnSpc>
                <a:spcPct val="100000"/>
              </a:lnSpc>
              <a:buNone/>
              <a:defRPr/>
            </a:pPr>
            <a:r>
              <a:rPr lang="en-US" altLang="en-US" sz="2800" b="1" dirty="0">
                <a:solidFill>
                  <a:srgbClr val="00B050"/>
                </a:solidFill>
                <a:latin typeface="Tahoma" panose="020B0604030504040204" pitchFamily="34" charset="0"/>
                <a:ea typeface="Tahoma" panose="020B0604030504040204" pitchFamily="34" charset="0"/>
                <a:cs typeface="Tahoma" panose="020B0604030504040204" pitchFamily="34" charset="0"/>
              </a:rPr>
              <a:t>III. THIẾT KẾ SGK VẬT LÍ 12</a:t>
            </a:r>
          </a:p>
        </p:txBody>
      </p:sp>
      <p:pic>
        <p:nvPicPr>
          <p:cNvPr id="2" name="Picture 1">
            <a:extLst>
              <a:ext uri="{FF2B5EF4-FFF2-40B4-BE49-F238E27FC236}">
                <a16:creationId xmlns:a16="http://schemas.microsoft.com/office/drawing/2014/main" id="{43C94595-8CEE-9DD7-44CF-1EF2E7CCDDB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53692" y="229027"/>
            <a:ext cx="1326712" cy="1097280"/>
          </a:xfrm>
          <a:prstGeom prst="rect">
            <a:avLst/>
          </a:prstGeom>
        </p:spPr>
      </p:pic>
      <p:sp>
        <p:nvSpPr>
          <p:cNvPr id="6" name="Rectangle 5">
            <a:extLst>
              <a:ext uri="{FF2B5EF4-FFF2-40B4-BE49-F238E27FC236}">
                <a16:creationId xmlns:a16="http://schemas.microsoft.com/office/drawing/2014/main" id="{ACB88F47-CD52-F640-6DE0-09CE16774018}"/>
              </a:ext>
            </a:extLst>
          </p:cNvPr>
          <p:cNvSpPr/>
          <p:nvPr/>
        </p:nvSpPr>
        <p:spPr>
          <a:xfrm>
            <a:off x="784814" y="1911691"/>
            <a:ext cx="6814866" cy="410433"/>
          </a:xfrm>
          <a:prstGeom prst="rect">
            <a:avLst/>
          </a:prstGeom>
        </p:spPr>
        <p:txBody>
          <a:bodyPr wrap="square">
            <a:spAutoFit/>
          </a:bodyPr>
          <a:lstStyle/>
          <a:p>
            <a:pPr algn="just">
              <a:lnSpc>
                <a:spcPct val="115000"/>
              </a:lnSpc>
              <a:spcAft>
                <a:spcPts val="1000"/>
              </a:spcAft>
            </a:pPr>
            <a:r>
              <a:rPr lang="en-US" sz="2000" b="1" dirty="0">
                <a:solidFill>
                  <a:srgbClr val="C00000"/>
                </a:solidFill>
                <a:latin typeface="Tahoma" panose="020B0604030504040204" pitchFamily="34" charset="0"/>
                <a:ea typeface="Tahoma" panose="020B0604030504040204" pitchFamily="34" charset="0"/>
                <a:cs typeface="Tahoma" panose="020B0604030504040204" pitchFamily="34" charset="0"/>
              </a:rPr>
              <a:t>(2) </a:t>
            </a:r>
            <a:r>
              <a:rPr lang="en-US" sz="2000" b="1" dirty="0" err="1">
                <a:solidFill>
                  <a:srgbClr val="C00000"/>
                </a:solidFill>
                <a:latin typeface="Tahoma" panose="020B0604030504040204" pitchFamily="34" charset="0"/>
                <a:ea typeface="Tahoma" panose="020B0604030504040204" pitchFamily="34" charset="0"/>
                <a:cs typeface="Tahoma" panose="020B0604030504040204" pitchFamily="34" charset="0"/>
              </a:rPr>
              <a:t>Nêu</a:t>
            </a:r>
            <a:r>
              <a:rPr lang="en-US" sz="20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C00000"/>
                </a:solidFill>
                <a:latin typeface="Tahoma" panose="020B0604030504040204" pitchFamily="34" charset="0"/>
                <a:ea typeface="Tahoma" panose="020B0604030504040204" pitchFamily="34" charset="0"/>
                <a:cs typeface="Tahoma" panose="020B0604030504040204" pitchFamily="34" charset="0"/>
              </a:rPr>
              <a:t>tình</a:t>
            </a:r>
            <a:r>
              <a:rPr lang="en-US" sz="20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C00000"/>
                </a:solidFill>
                <a:latin typeface="Tahoma" panose="020B0604030504040204" pitchFamily="34" charset="0"/>
                <a:ea typeface="Tahoma" panose="020B0604030504040204" pitchFamily="34" charset="0"/>
                <a:cs typeface="Tahoma" panose="020B0604030504040204" pitchFamily="34" charset="0"/>
              </a:rPr>
              <a:t>huống</a:t>
            </a:r>
            <a:r>
              <a:rPr lang="en-US" sz="20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C00000"/>
                </a:solidFill>
                <a:latin typeface="Tahoma" panose="020B0604030504040204" pitchFamily="34" charset="0"/>
                <a:ea typeface="Tahoma" panose="020B0604030504040204" pitchFamily="34" charset="0"/>
                <a:cs typeface="Tahoma" panose="020B0604030504040204" pitchFamily="34" charset="0"/>
              </a:rPr>
              <a:t>có</a:t>
            </a:r>
            <a:r>
              <a:rPr lang="en-US" sz="20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C00000"/>
                </a:solidFill>
                <a:latin typeface="Tahoma" panose="020B0604030504040204" pitchFamily="34" charset="0"/>
                <a:ea typeface="Tahoma" panose="020B0604030504040204" pitchFamily="34" charset="0"/>
                <a:cs typeface="Tahoma" panose="020B0604030504040204" pitchFamily="34" charset="0"/>
              </a:rPr>
              <a:t>vấn</a:t>
            </a:r>
            <a:r>
              <a:rPr lang="en-US" sz="20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C00000"/>
                </a:solidFill>
                <a:latin typeface="Tahoma" panose="020B0604030504040204" pitchFamily="34" charset="0"/>
                <a:ea typeface="Tahoma" panose="020B0604030504040204" pitchFamily="34" charset="0"/>
                <a:cs typeface="Tahoma" panose="020B0604030504040204" pitchFamily="34" charset="0"/>
              </a:rPr>
              <a:t>đề</a:t>
            </a:r>
            <a:r>
              <a:rPr lang="en-US" sz="20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C00000"/>
                </a:solidFill>
                <a:latin typeface="Tahoma" panose="020B0604030504040204" pitchFamily="34" charset="0"/>
                <a:ea typeface="Tahoma" panose="020B0604030504040204" pitchFamily="34" charset="0"/>
                <a:cs typeface="Tahoma" panose="020B0604030504040204" pitchFamily="34" charset="0"/>
              </a:rPr>
              <a:t>của</a:t>
            </a:r>
            <a:r>
              <a:rPr lang="en-US" sz="20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C00000"/>
                </a:solidFill>
                <a:latin typeface="Tahoma" panose="020B0604030504040204" pitchFamily="34" charset="0"/>
                <a:ea typeface="Tahoma" panose="020B0604030504040204" pitchFamily="34" charset="0"/>
                <a:cs typeface="Tahoma" panose="020B0604030504040204" pitchFamily="34" charset="0"/>
              </a:rPr>
              <a:t>bài</a:t>
            </a:r>
            <a:r>
              <a:rPr lang="en-US" sz="20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C00000"/>
                </a:solidFill>
                <a:latin typeface="Tahoma" panose="020B0604030504040204" pitchFamily="34" charset="0"/>
                <a:ea typeface="Tahoma" panose="020B0604030504040204" pitchFamily="34" charset="0"/>
                <a:cs typeface="Tahoma" panose="020B0604030504040204" pitchFamily="34" charset="0"/>
              </a:rPr>
              <a:t>học</a:t>
            </a:r>
            <a:r>
              <a:rPr lang="en-US" sz="20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C00000"/>
                </a:solidFill>
                <a:latin typeface="Tahoma" panose="020B0604030504040204" pitchFamily="34" charset="0"/>
                <a:ea typeface="Tahoma" panose="020B0604030504040204" pitchFamily="34" charset="0"/>
                <a:cs typeface="Tahoma" panose="020B0604030504040204" pitchFamily="34" charset="0"/>
              </a:rPr>
              <a:t>mới</a:t>
            </a:r>
            <a:endParaRPr lang="en-US" sz="2000" b="1" dirty="0">
              <a:solidFill>
                <a:srgbClr val="C00000"/>
              </a:solidFill>
              <a:latin typeface="Tahoma" panose="020B0604030504040204" pitchFamily="34" charset="0"/>
              <a:ea typeface="Tahoma" panose="020B0604030504040204" pitchFamily="34" charset="0"/>
              <a:cs typeface="Tahoma" panose="020B0604030504040204" pitchFamily="34" charset="0"/>
            </a:endParaRPr>
          </a:p>
        </p:txBody>
      </p:sp>
      <p:pic>
        <p:nvPicPr>
          <p:cNvPr id="7" name="Picture 6" descr="A screenshot of a test&#10;&#10;Description automatically generated">
            <a:extLst>
              <a:ext uri="{FF2B5EF4-FFF2-40B4-BE49-F238E27FC236}">
                <a16:creationId xmlns:a16="http://schemas.microsoft.com/office/drawing/2014/main" id="{46D250F9-EF49-D96D-5582-C95195BFB664}"/>
              </a:ext>
            </a:extLst>
          </p:cNvPr>
          <p:cNvPicPr>
            <a:picLocks noChangeAspect="1"/>
          </p:cNvPicPr>
          <p:nvPr/>
        </p:nvPicPr>
        <p:blipFill rotWithShape="1">
          <a:blip r:embed="rId5"/>
          <a:srcRect b="46303"/>
          <a:stretch/>
        </p:blipFill>
        <p:spPr>
          <a:xfrm>
            <a:off x="1325542" y="2412444"/>
            <a:ext cx="9228150" cy="3372683"/>
          </a:xfrm>
          <a:prstGeom prst="rect">
            <a:avLst/>
          </a:prstGeom>
        </p:spPr>
      </p:pic>
    </p:spTree>
    <p:extLst>
      <p:ext uri="{BB962C8B-B14F-4D97-AF65-F5344CB8AC3E}">
        <p14:creationId xmlns:p14="http://schemas.microsoft.com/office/powerpoint/2010/main" val="565655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665" y="0"/>
            <a:ext cx="12205665" cy="68580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1596" y="357585"/>
            <a:ext cx="2273924" cy="420082"/>
          </a:xfrm>
          <a:prstGeom prst="rect">
            <a:avLst/>
          </a:prstGeom>
        </p:spPr>
      </p:pic>
      <p:sp>
        <p:nvSpPr>
          <p:cNvPr id="29" name="TextBox 28"/>
          <p:cNvSpPr txBox="1"/>
          <p:nvPr/>
        </p:nvSpPr>
        <p:spPr>
          <a:xfrm>
            <a:off x="5063501" y="1422498"/>
            <a:ext cx="2215166" cy="461665"/>
          </a:xfrm>
          <a:prstGeom prst="rect">
            <a:avLst/>
          </a:prstGeom>
          <a:noFill/>
        </p:spPr>
        <p:txBody>
          <a:bodyPr wrap="square" rtlCol="0">
            <a:spAutoFit/>
          </a:bodyPr>
          <a:lstStyle/>
          <a:p>
            <a:r>
              <a:rPr lang="en-US" sz="2400" b="1" dirty="0">
                <a:solidFill>
                  <a:srgbClr val="0000FF"/>
                </a:solidFill>
                <a:latin typeface="Tahoma" panose="020B0604030504040204" pitchFamily="34" charset="0"/>
                <a:ea typeface="Tahoma" panose="020B0604030504040204" pitchFamily="34" charset="0"/>
                <a:cs typeface="Tahoma" panose="020B0604030504040204" pitchFamily="34" charset="0"/>
              </a:rPr>
              <a:t>KHỞI ĐỘNG</a:t>
            </a:r>
          </a:p>
        </p:txBody>
      </p:sp>
      <p:sp>
        <p:nvSpPr>
          <p:cNvPr id="32" name="Rectangle 31"/>
          <p:cNvSpPr/>
          <p:nvPr/>
        </p:nvSpPr>
        <p:spPr>
          <a:xfrm>
            <a:off x="916894" y="808660"/>
            <a:ext cx="5319085" cy="523220"/>
          </a:xfrm>
          <a:prstGeom prst="rect">
            <a:avLst/>
          </a:prstGeom>
        </p:spPr>
        <p:txBody>
          <a:bodyPr wrap="none">
            <a:spAutoFit/>
          </a:bodyPr>
          <a:lstStyle/>
          <a:p>
            <a:pPr fontAlgn="ctr">
              <a:lnSpc>
                <a:spcPct val="100000"/>
              </a:lnSpc>
              <a:buNone/>
              <a:defRPr/>
            </a:pPr>
            <a:r>
              <a:rPr lang="en-US" altLang="en-US" sz="2800" b="1" dirty="0">
                <a:solidFill>
                  <a:srgbClr val="00B050"/>
                </a:solidFill>
                <a:latin typeface="Tahoma" panose="020B0604030504040204" pitchFamily="34" charset="0"/>
                <a:ea typeface="Tahoma" panose="020B0604030504040204" pitchFamily="34" charset="0"/>
                <a:cs typeface="Tahoma" panose="020B0604030504040204" pitchFamily="34" charset="0"/>
              </a:rPr>
              <a:t>III. THIẾT KẾ SGK VẬT LÍ 12</a:t>
            </a:r>
          </a:p>
        </p:txBody>
      </p:sp>
      <p:pic>
        <p:nvPicPr>
          <p:cNvPr id="2" name="Picture 1">
            <a:extLst>
              <a:ext uri="{FF2B5EF4-FFF2-40B4-BE49-F238E27FC236}">
                <a16:creationId xmlns:a16="http://schemas.microsoft.com/office/drawing/2014/main" id="{43C94595-8CEE-9DD7-44CF-1EF2E7CCDDB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53692" y="229027"/>
            <a:ext cx="1326712" cy="1097280"/>
          </a:xfrm>
          <a:prstGeom prst="rect">
            <a:avLst/>
          </a:prstGeom>
        </p:spPr>
      </p:pic>
      <p:sp>
        <p:nvSpPr>
          <p:cNvPr id="6" name="Rectangle 5">
            <a:extLst>
              <a:ext uri="{FF2B5EF4-FFF2-40B4-BE49-F238E27FC236}">
                <a16:creationId xmlns:a16="http://schemas.microsoft.com/office/drawing/2014/main" id="{ACB88F47-CD52-F640-6DE0-09CE16774018}"/>
              </a:ext>
            </a:extLst>
          </p:cNvPr>
          <p:cNvSpPr/>
          <p:nvPr/>
        </p:nvSpPr>
        <p:spPr>
          <a:xfrm>
            <a:off x="916894" y="1884523"/>
            <a:ext cx="6814866" cy="410433"/>
          </a:xfrm>
          <a:prstGeom prst="rect">
            <a:avLst/>
          </a:prstGeom>
        </p:spPr>
        <p:txBody>
          <a:bodyPr wrap="square">
            <a:spAutoFit/>
          </a:bodyPr>
          <a:lstStyle/>
          <a:p>
            <a:pPr algn="just">
              <a:lnSpc>
                <a:spcPct val="115000"/>
              </a:lnSpc>
              <a:spcAft>
                <a:spcPts val="1000"/>
              </a:spcAft>
            </a:pPr>
            <a:r>
              <a:rPr lang="en-US" sz="2000" b="1" dirty="0">
                <a:solidFill>
                  <a:srgbClr val="C00000"/>
                </a:solidFill>
                <a:latin typeface="Tahoma" panose="020B0604030504040204" pitchFamily="34" charset="0"/>
                <a:ea typeface="Tahoma" panose="020B0604030504040204" pitchFamily="34" charset="0"/>
                <a:cs typeface="Tahoma" panose="020B0604030504040204" pitchFamily="34" charset="0"/>
              </a:rPr>
              <a:t>(3) </a:t>
            </a:r>
            <a:r>
              <a:rPr lang="en-US" sz="2000" b="1" dirty="0" err="1">
                <a:solidFill>
                  <a:srgbClr val="C00000"/>
                </a:solidFill>
                <a:latin typeface="Tahoma" panose="020B0604030504040204" pitchFamily="34" charset="0"/>
                <a:ea typeface="Tahoma" panose="020B0604030504040204" pitchFamily="34" charset="0"/>
                <a:cs typeface="Tahoma" panose="020B0604030504040204" pitchFamily="34" charset="0"/>
              </a:rPr>
              <a:t>Khởi</a:t>
            </a:r>
            <a:r>
              <a:rPr lang="en-US" sz="20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C00000"/>
                </a:solidFill>
                <a:latin typeface="Tahoma" panose="020B0604030504040204" pitchFamily="34" charset="0"/>
                <a:ea typeface="Tahoma" panose="020B0604030504040204" pitchFamily="34" charset="0"/>
                <a:cs typeface="Tahoma" panose="020B0604030504040204" pitchFamily="34" charset="0"/>
              </a:rPr>
              <a:t>động</a:t>
            </a:r>
            <a:r>
              <a:rPr lang="en-US" sz="20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C00000"/>
                </a:solidFill>
                <a:latin typeface="Tahoma" panose="020B0604030504040204" pitchFamily="34" charset="0"/>
                <a:ea typeface="Tahoma" panose="020B0604030504040204" pitchFamily="34" charset="0"/>
                <a:cs typeface="Tahoma" panose="020B0604030504040204" pitchFamily="34" charset="0"/>
              </a:rPr>
              <a:t>trí</a:t>
            </a:r>
            <a:r>
              <a:rPr lang="en-US" sz="20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C00000"/>
                </a:solidFill>
                <a:latin typeface="Tahoma" panose="020B0604030504040204" pitchFamily="34" charset="0"/>
                <a:ea typeface="Tahoma" panose="020B0604030504040204" pitchFamily="34" charset="0"/>
                <a:cs typeface="Tahoma" panose="020B0604030504040204" pitchFamily="34" charset="0"/>
              </a:rPr>
              <a:t>tò</a:t>
            </a:r>
            <a:r>
              <a:rPr lang="en-US" sz="20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C00000"/>
                </a:solidFill>
                <a:latin typeface="Tahoma" panose="020B0604030504040204" pitchFamily="34" charset="0"/>
                <a:ea typeface="Tahoma" panose="020B0604030504040204" pitchFamily="34" charset="0"/>
                <a:cs typeface="Tahoma" panose="020B0604030504040204" pitchFamily="34" charset="0"/>
              </a:rPr>
              <a:t>mò</a:t>
            </a:r>
            <a:r>
              <a:rPr lang="en-US" sz="20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C00000"/>
                </a:solidFill>
                <a:latin typeface="Tahoma" panose="020B0604030504040204" pitchFamily="34" charset="0"/>
                <a:ea typeface="Tahoma" panose="020B0604030504040204" pitchFamily="34" charset="0"/>
                <a:cs typeface="Tahoma" panose="020B0604030504040204" pitchFamily="34" charset="0"/>
              </a:rPr>
              <a:t>của</a:t>
            </a:r>
            <a:r>
              <a:rPr lang="en-US" sz="2000" b="1" dirty="0">
                <a:solidFill>
                  <a:srgbClr val="C00000"/>
                </a:solidFill>
                <a:latin typeface="Tahoma" panose="020B0604030504040204" pitchFamily="34" charset="0"/>
                <a:ea typeface="Tahoma" panose="020B0604030504040204" pitchFamily="34" charset="0"/>
                <a:cs typeface="Tahoma" panose="020B0604030504040204" pitchFamily="34" charset="0"/>
              </a:rPr>
              <a:t> HS</a:t>
            </a:r>
          </a:p>
        </p:txBody>
      </p:sp>
      <p:pic>
        <p:nvPicPr>
          <p:cNvPr id="7" name="Picture 6" descr="A close-up of a stamp&#10;&#10;Description automatically generated">
            <a:extLst>
              <a:ext uri="{FF2B5EF4-FFF2-40B4-BE49-F238E27FC236}">
                <a16:creationId xmlns:a16="http://schemas.microsoft.com/office/drawing/2014/main" id="{63188474-D782-14E6-3CF7-1C3765B9E50E}"/>
              </a:ext>
            </a:extLst>
          </p:cNvPr>
          <p:cNvPicPr>
            <a:picLocks noChangeAspect="1"/>
          </p:cNvPicPr>
          <p:nvPr/>
        </p:nvPicPr>
        <p:blipFill>
          <a:blip r:embed="rId5"/>
          <a:stretch>
            <a:fillRect/>
          </a:stretch>
        </p:blipFill>
        <p:spPr>
          <a:xfrm>
            <a:off x="1448558" y="2396916"/>
            <a:ext cx="7701172" cy="4024204"/>
          </a:xfrm>
          <a:prstGeom prst="rect">
            <a:avLst/>
          </a:prstGeom>
        </p:spPr>
      </p:pic>
    </p:spTree>
    <p:extLst>
      <p:ext uri="{BB962C8B-B14F-4D97-AF65-F5344CB8AC3E}">
        <p14:creationId xmlns:p14="http://schemas.microsoft.com/office/powerpoint/2010/main" val="3684402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665" y="0"/>
            <a:ext cx="12205665" cy="68580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1596" y="357585"/>
            <a:ext cx="2273924" cy="420082"/>
          </a:xfrm>
          <a:prstGeom prst="rect">
            <a:avLst/>
          </a:prstGeom>
        </p:spPr>
      </p:pic>
      <p:sp>
        <p:nvSpPr>
          <p:cNvPr id="29" name="TextBox 28"/>
          <p:cNvSpPr txBox="1"/>
          <p:nvPr/>
        </p:nvSpPr>
        <p:spPr>
          <a:xfrm>
            <a:off x="5063501" y="1422498"/>
            <a:ext cx="2215166" cy="461665"/>
          </a:xfrm>
          <a:prstGeom prst="rect">
            <a:avLst/>
          </a:prstGeom>
          <a:noFill/>
        </p:spPr>
        <p:txBody>
          <a:bodyPr wrap="square" rtlCol="0">
            <a:spAutoFit/>
          </a:bodyPr>
          <a:lstStyle/>
          <a:p>
            <a:r>
              <a:rPr lang="en-US" sz="2400" b="1" dirty="0">
                <a:solidFill>
                  <a:srgbClr val="0000FF"/>
                </a:solidFill>
                <a:latin typeface="Tahoma" panose="020B0604030504040204" pitchFamily="34" charset="0"/>
                <a:ea typeface="Tahoma" panose="020B0604030504040204" pitchFamily="34" charset="0"/>
                <a:cs typeface="Tahoma" panose="020B0604030504040204" pitchFamily="34" charset="0"/>
              </a:rPr>
              <a:t>KHỞI ĐỘNG</a:t>
            </a:r>
          </a:p>
        </p:txBody>
      </p:sp>
      <p:sp>
        <p:nvSpPr>
          <p:cNvPr id="32" name="Rectangle 31"/>
          <p:cNvSpPr/>
          <p:nvPr/>
        </p:nvSpPr>
        <p:spPr>
          <a:xfrm>
            <a:off x="916894" y="808660"/>
            <a:ext cx="5319085" cy="523220"/>
          </a:xfrm>
          <a:prstGeom prst="rect">
            <a:avLst/>
          </a:prstGeom>
        </p:spPr>
        <p:txBody>
          <a:bodyPr wrap="none">
            <a:spAutoFit/>
          </a:bodyPr>
          <a:lstStyle/>
          <a:p>
            <a:pPr fontAlgn="ctr">
              <a:lnSpc>
                <a:spcPct val="100000"/>
              </a:lnSpc>
              <a:buNone/>
              <a:defRPr/>
            </a:pPr>
            <a:r>
              <a:rPr lang="en-US" altLang="en-US" sz="2800" b="1" dirty="0">
                <a:solidFill>
                  <a:srgbClr val="00B050"/>
                </a:solidFill>
                <a:latin typeface="Tahoma" panose="020B0604030504040204" pitchFamily="34" charset="0"/>
                <a:ea typeface="Tahoma" panose="020B0604030504040204" pitchFamily="34" charset="0"/>
                <a:cs typeface="Tahoma" panose="020B0604030504040204" pitchFamily="34" charset="0"/>
              </a:rPr>
              <a:t>III. THIẾT KẾ SGK VẬT LÍ 12</a:t>
            </a:r>
          </a:p>
        </p:txBody>
      </p:sp>
      <p:pic>
        <p:nvPicPr>
          <p:cNvPr id="2" name="Picture 1">
            <a:extLst>
              <a:ext uri="{FF2B5EF4-FFF2-40B4-BE49-F238E27FC236}">
                <a16:creationId xmlns:a16="http://schemas.microsoft.com/office/drawing/2014/main" id="{43C94595-8CEE-9DD7-44CF-1EF2E7CCDDB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53692" y="229027"/>
            <a:ext cx="1326712" cy="1097280"/>
          </a:xfrm>
          <a:prstGeom prst="rect">
            <a:avLst/>
          </a:prstGeom>
        </p:spPr>
      </p:pic>
      <p:sp>
        <p:nvSpPr>
          <p:cNvPr id="6" name="Rectangle 5">
            <a:extLst>
              <a:ext uri="{FF2B5EF4-FFF2-40B4-BE49-F238E27FC236}">
                <a16:creationId xmlns:a16="http://schemas.microsoft.com/office/drawing/2014/main" id="{ACB88F47-CD52-F640-6DE0-09CE16774018}"/>
              </a:ext>
            </a:extLst>
          </p:cNvPr>
          <p:cNvSpPr/>
          <p:nvPr/>
        </p:nvSpPr>
        <p:spPr>
          <a:xfrm>
            <a:off x="916894" y="1939201"/>
            <a:ext cx="10218466" cy="410433"/>
          </a:xfrm>
          <a:prstGeom prst="rect">
            <a:avLst/>
          </a:prstGeom>
        </p:spPr>
        <p:txBody>
          <a:bodyPr wrap="square">
            <a:spAutoFit/>
          </a:bodyPr>
          <a:lstStyle/>
          <a:p>
            <a:pPr algn="just">
              <a:lnSpc>
                <a:spcPct val="115000"/>
              </a:lnSpc>
              <a:spcAft>
                <a:spcPts val="1000"/>
              </a:spcAft>
            </a:pPr>
            <a:r>
              <a:rPr lang="en-US" sz="2000" b="1" dirty="0">
                <a:solidFill>
                  <a:srgbClr val="C00000"/>
                </a:solidFill>
                <a:latin typeface="Tahoma" panose="020B0604030504040204" pitchFamily="34" charset="0"/>
                <a:ea typeface="Tahoma" panose="020B0604030504040204" pitchFamily="34" charset="0"/>
                <a:cs typeface="Tahoma" panose="020B0604030504040204" pitchFamily="34" charset="0"/>
              </a:rPr>
              <a:t>(4) </a:t>
            </a:r>
            <a:r>
              <a:rPr lang="en-US" sz="2000" b="1" dirty="0" err="1">
                <a:solidFill>
                  <a:srgbClr val="C00000"/>
                </a:solidFill>
                <a:latin typeface="Tahoma" panose="020B0604030504040204" pitchFamily="34" charset="0"/>
                <a:ea typeface="Tahoma" panose="020B0604030504040204" pitchFamily="34" charset="0"/>
                <a:cs typeface="Tahoma" panose="020B0604030504040204" pitchFamily="34" charset="0"/>
              </a:rPr>
              <a:t>Làm</a:t>
            </a:r>
            <a:r>
              <a:rPr lang="en-US" sz="20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C00000"/>
                </a:solidFill>
                <a:latin typeface="Tahoma" panose="020B0604030504040204" pitchFamily="34" charset="0"/>
                <a:ea typeface="Tahoma" panose="020B0604030504040204" pitchFamily="34" charset="0"/>
                <a:cs typeface="Tahoma" panose="020B0604030504040204" pitchFamily="34" charset="0"/>
              </a:rPr>
              <a:t>bộc</a:t>
            </a:r>
            <a:r>
              <a:rPr lang="en-US" sz="20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C00000"/>
                </a:solidFill>
                <a:latin typeface="Tahoma" panose="020B0604030504040204" pitchFamily="34" charset="0"/>
                <a:ea typeface="Tahoma" panose="020B0604030504040204" pitchFamily="34" charset="0"/>
                <a:cs typeface="Tahoma" panose="020B0604030504040204" pitchFamily="34" charset="0"/>
              </a:rPr>
              <a:t>lộ</a:t>
            </a:r>
            <a:r>
              <a:rPr lang="en-US" sz="20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C00000"/>
                </a:solidFill>
                <a:latin typeface="Tahoma" panose="020B0604030504040204" pitchFamily="34" charset="0"/>
                <a:ea typeface="Tahoma" panose="020B0604030504040204" pitchFamily="34" charset="0"/>
                <a:cs typeface="Tahoma" panose="020B0604030504040204" pitchFamily="34" charset="0"/>
              </a:rPr>
              <a:t>các</a:t>
            </a:r>
            <a:r>
              <a:rPr lang="en-US" sz="2000" b="1" dirty="0">
                <a:solidFill>
                  <a:srgbClr val="C00000"/>
                </a:solidFill>
                <a:latin typeface="Tahoma" panose="020B0604030504040204" pitchFamily="34" charset="0"/>
                <a:ea typeface="Tahoma" panose="020B0604030504040204" pitchFamily="34" charset="0"/>
                <a:cs typeface="Tahoma" panose="020B0604030504040204" pitchFamily="34" charset="0"/>
              </a:rPr>
              <a:t> ý </a:t>
            </a:r>
            <a:r>
              <a:rPr lang="en-US" sz="2000" b="1" dirty="0" err="1">
                <a:solidFill>
                  <a:srgbClr val="C00000"/>
                </a:solidFill>
                <a:latin typeface="Tahoma" panose="020B0604030504040204" pitchFamily="34" charset="0"/>
                <a:ea typeface="Tahoma" panose="020B0604030504040204" pitchFamily="34" charset="0"/>
                <a:cs typeface="Tahoma" panose="020B0604030504040204" pitchFamily="34" charset="0"/>
              </a:rPr>
              <a:t>niệm</a:t>
            </a:r>
            <a:r>
              <a:rPr lang="en-US" sz="20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C00000"/>
                </a:solidFill>
                <a:latin typeface="Tahoma" panose="020B0604030504040204" pitchFamily="34" charset="0"/>
                <a:ea typeface="Tahoma" panose="020B0604030504040204" pitchFamily="34" charset="0"/>
                <a:cs typeface="Tahoma" panose="020B0604030504040204" pitchFamily="34" charset="0"/>
              </a:rPr>
              <a:t>chưa</a:t>
            </a:r>
            <a:r>
              <a:rPr lang="en-US" sz="20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C00000"/>
                </a:solidFill>
                <a:latin typeface="Tahoma" panose="020B0604030504040204" pitchFamily="34" charset="0"/>
                <a:ea typeface="Tahoma" panose="020B0604030504040204" pitchFamily="34" charset="0"/>
                <a:cs typeface="Tahoma" panose="020B0604030504040204" pitchFamily="34" charset="0"/>
              </a:rPr>
              <a:t>đúng</a:t>
            </a:r>
            <a:r>
              <a:rPr lang="en-US" sz="20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C00000"/>
                </a:solidFill>
                <a:latin typeface="Tahoma" panose="020B0604030504040204" pitchFamily="34" charset="0"/>
                <a:ea typeface="Tahoma" panose="020B0604030504040204" pitchFamily="34" charset="0"/>
                <a:cs typeface="Tahoma" panose="020B0604030504040204" pitchFamily="34" charset="0"/>
              </a:rPr>
              <a:t>chưa</a:t>
            </a:r>
            <a:r>
              <a:rPr lang="en-US" sz="20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C00000"/>
                </a:solidFill>
                <a:latin typeface="Tahoma" panose="020B0604030504040204" pitchFamily="34" charset="0"/>
                <a:ea typeface="Tahoma" panose="020B0604030504040204" pitchFamily="34" charset="0"/>
                <a:cs typeface="Tahoma" panose="020B0604030504040204" pitchFamily="34" charset="0"/>
              </a:rPr>
              <a:t>đầy</a:t>
            </a:r>
            <a:r>
              <a:rPr lang="en-US" sz="20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C00000"/>
                </a:solidFill>
                <a:latin typeface="Tahoma" panose="020B0604030504040204" pitchFamily="34" charset="0"/>
                <a:ea typeface="Tahoma" panose="020B0604030504040204" pitchFamily="34" charset="0"/>
                <a:cs typeface="Tahoma" panose="020B0604030504040204" pitchFamily="34" charset="0"/>
              </a:rPr>
              <a:t>đủ</a:t>
            </a:r>
            <a:r>
              <a:rPr lang="en-US" sz="20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C00000"/>
                </a:solidFill>
                <a:latin typeface="Tahoma" panose="020B0604030504040204" pitchFamily="34" charset="0"/>
                <a:ea typeface="Tahoma" panose="020B0604030504040204" pitchFamily="34" charset="0"/>
                <a:cs typeface="Tahoma" panose="020B0604030504040204" pitchFamily="34" charset="0"/>
              </a:rPr>
              <a:t>về</a:t>
            </a:r>
            <a:r>
              <a:rPr lang="en-US" sz="20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C00000"/>
                </a:solidFill>
                <a:latin typeface="Tahoma" panose="020B0604030504040204" pitchFamily="34" charset="0"/>
                <a:ea typeface="Tahoma" panose="020B0604030504040204" pitchFamily="34" charset="0"/>
                <a:cs typeface="Tahoma" panose="020B0604030504040204" pitchFamily="34" charset="0"/>
              </a:rPr>
              <a:t>nội</a:t>
            </a:r>
            <a:r>
              <a:rPr lang="en-US" sz="2000" b="1" dirty="0">
                <a:solidFill>
                  <a:srgbClr val="C00000"/>
                </a:solidFill>
                <a:latin typeface="Tahoma" panose="020B0604030504040204" pitchFamily="34" charset="0"/>
                <a:ea typeface="Tahoma" panose="020B0604030504040204" pitchFamily="34" charset="0"/>
                <a:cs typeface="Tahoma" panose="020B0604030504040204" pitchFamily="34" charset="0"/>
              </a:rPr>
              <a:t> dung </a:t>
            </a:r>
            <a:r>
              <a:rPr lang="en-US" sz="2000" b="1" dirty="0" err="1">
                <a:solidFill>
                  <a:srgbClr val="C00000"/>
                </a:solidFill>
                <a:latin typeface="Tahoma" panose="020B0604030504040204" pitchFamily="34" charset="0"/>
                <a:ea typeface="Tahoma" panose="020B0604030504040204" pitchFamily="34" charset="0"/>
                <a:cs typeface="Tahoma" panose="020B0604030504040204" pitchFamily="34" charset="0"/>
              </a:rPr>
              <a:t>sẽ</a:t>
            </a:r>
            <a:r>
              <a:rPr lang="en-US" sz="20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C00000"/>
                </a:solidFill>
                <a:latin typeface="Tahoma" panose="020B0604030504040204" pitchFamily="34" charset="0"/>
                <a:ea typeface="Tahoma" panose="020B0604030504040204" pitchFamily="34" charset="0"/>
                <a:cs typeface="Tahoma" panose="020B0604030504040204" pitchFamily="34" charset="0"/>
              </a:rPr>
              <a:t>học</a:t>
            </a:r>
            <a:r>
              <a:rPr lang="en-US" sz="2000" b="1" dirty="0">
                <a:solidFill>
                  <a:srgbClr val="C00000"/>
                </a:solidFill>
                <a:latin typeface="Tahoma" panose="020B0604030504040204" pitchFamily="34" charset="0"/>
                <a:ea typeface="Tahoma" panose="020B0604030504040204" pitchFamily="34" charset="0"/>
                <a:cs typeface="Tahoma" panose="020B0604030504040204" pitchFamily="34" charset="0"/>
              </a:rPr>
              <a:t> </a:t>
            </a:r>
          </a:p>
        </p:txBody>
      </p:sp>
      <p:pic>
        <p:nvPicPr>
          <p:cNvPr id="7" name="Picture 6" descr="A purple and white rectangular object with text&#10;&#10;Description automatically generated">
            <a:extLst>
              <a:ext uri="{FF2B5EF4-FFF2-40B4-BE49-F238E27FC236}">
                <a16:creationId xmlns:a16="http://schemas.microsoft.com/office/drawing/2014/main" id="{517C678F-7316-CF3F-DF19-19080A53650B}"/>
              </a:ext>
            </a:extLst>
          </p:cNvPr>
          <p:cNvPicPr>
            <a:picLocks noChangeAspect="1"/>
          </p:cNvPicPr>
          <p:nvPr/>
        </p:nvPicPr>
        <p:blipFill>
          <a:blip r:embed="rId5"/>
          <a:stretch>
            <a:fillRect/>
          </a:stretch>
        </p:blipFill>
        <p:spPr>
          <a:xfrm>
            <a:off x="1448558" y="2465835"/>
            <a:ext cx="7423462" cy="4034579"/>
          </a:xfrm>
          <a:prstGeom prst="rect">
            <a:avLst/>
          </a:prstGeom>
        </p:spPr>
      </p:pic>
    </p:spTree>
    <p:extLst>
      <p:ext uri="{BB962C8B-B14F-4D97-AF65-F5344CB8AC3E}">
        <p14:creationId xmlns:p14="http://schemas.microsoft.com/office/powerpoint/2010/main" val="4196800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205665" cy="68580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1596" y="357585"/>
            <a:ext cx="2273924" cy="420082"/>
          </a:xfrm>
          <a:prstGeom prst="rect">
            <a:avLst/>
          </a:prstGeom>
        </p:spPr>
      </p:pic>
      <p:sp>
        <p:nvSpPr>
          <p:cNvPr id="12" name="TextBox 11"/>
          <p:cNvSpPr txBox="1"/>
          <p:nvPr/>
        </p:nvSpPr>
        <p:spPr>
          <a:xfrm>
            <a:off x="4416830" y="1358490"/>
            <a:ext cx="3876778" cy="461665"/>
          </a:xfrm>
          <a:prstGeom prst="rect">
            <a:avLst/>
          </a:prstGeom>
          <a:noFill/>
        </p:spPr>
        <p:txBody>
          <a:bodyPr wrap="square" rtlCol="0">
            <a:spAutoFit/>
          </a:bodyPr>
          <a:lstStyle/>
          <a:p>
            <a:r>
              <a:rPr lang="en-US" sz="2400" b="1" dirty="0">
                <a:solidFill>
                  <a:srgbClr val="0000FF"/>
                </a:solidFill>
                <a:latin typeface="Tahoma" panose="020B0604030504040204" pitchFamily="34" charset="0"/>
                <a:ea typeface="Tahoma" panose="020B0604030504040204" pitchFamily="34" charset="0"/>
                <a:cs typeface="Tahoma" panose="020B0604030504040204" pitchFamily="34" charset="0"/>
              </a:rPr>
              <a:t>NỘI DUNG ĐỌC HIỂU </a:t>
            </a:r>
          </a:p>
        </p:txBody>
      </p:sp>
      <p:sp>
        <p:nvSpPr>
          <p:cNvPr id="13" name="Rectangle 12"/>
          <p:cNvSpPr/>
          <p:nvPr/>
        </p:nvSpPr>
        <p:spPr>
          <a:xfrm>
            <a:off x="813817" y="1869659"/>
            <a:ext cx="9729215" cy="400110"/>
          </a:xfrm>
          <a:prstGeom prst="rect">
            <a:avLst/>
          </a:prstGeom>
        </p:spPr>
        <p:txBody>
          <a:bodyPr wrap="square">
            <a:spAutoFit/>
          </a:bodyPr>
          <a:lstStyle/>
          <a:p>
            <a:r>
              <a:rPr lang="vi-VN" sz="2000" b="1" dirty="0">
                <a:solidFill>
                  <a:srgbClr val="0070C0"/>
                </a:solidFill>
                <a:latin typeface="Tahoma" panose="020B0604030504040204" pitchFamily="34" charset="0"/>
                <a:ea typeface="Tahoma" panose="020B0604030504040204" pitchFamily="34" charset="0"/>
                <a:cs typeface="Tahoma" panose="020B0604030504040204" pitchFamily="34" charset="0"/>
              </a:rPr>
              <a:t>Mục đích cung cấp thông tin, định hướng, tìm tòi khám phá kiến thức mới</a:t>
            </a:r>
            <a:endPar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16" name="Rectangle 15"/>
          <p:cNvSpPr/>
          <p:nvPr/>
        </p:nvSpPr>
        <p:spPr>
          <a:xfrm>
            <a:off x="916894" y="808660"/>
            <a:ext cx="5319085" cy="523220"/>
          </a:xfrm>
          <a:prstGeom prst="rect">
            <a:avLst/>
          </a:prstGeom>
        </p:spPr>
        <p:txBody>
          <a:bodyPr wrap="none">
            <a:spAutoFit/>
          </a:bodyPr>
          <a:lstStyle/>
          <a:p>
            <a:pPr fontAlgn="ctr">
              <a:defRPr/>
            </a:pPr>
            <a:r>
              <a:rPr lang="en-US" altLang="en-US" sz="2800" b="1" dirty="0">
                <a:solidFill>
                  <a:srgbClr val="00B050"/>
                </a:solidFill>
                <a:latin typeface="Tahoma" panose="020B0604030504040204" pitchFamily="34" charset="0"/>
                <a:ea typeface="Tahoma" panose="020B0604030504040204" pitchFamily="34" charset="0"/>
                <a:cs typeface="Tahoma" panose="020B0604030504040204" pitchFamily="34" charset="0"/>
              </a:rPr>
              <a:t>III. THIẾT KẾ SGK VẬT LÍ 12</a:t>
            </a:r>
          </a:p>
        </p:txBody>
      </p:sp>
      <p:pic>
        <p:nvPicPr>
          <p:cNvPr id="2" name="Picture 1">
            <a:extLst>
              <a:ext uri="{FF2B5EF4-FFF2-40B4-BE49-F238E27FC236}">
                <a16:creationId xmlns:a16="http://schemas.microsoft.com/office/drawing/2014/main" id="{477909E4-E8B6-9B0F-BB7D-33C0DCCDBD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53692" y="229027"/>
            <a:ext cx="1326712" cy="1097280"/>
          </a:xfrm>
          <a:prstGeom prst="rect">
            <a:avLst/>
          </a:prstGeom>
        </p:spPr>
      </p:pic>
      <p:pic>
        <p:nvPicPr>
          <p:cNvPr id="6" name="Picture 5">
            <a:extLst>
              <a:ext uri="{FF2B5EF4-FFF2-40B4-BE49-F238E27FC236}">
                <a16:creationId xmlns:a16="http://schemas.microsoft.com/office/drawing/2014/main" id="{288E5534-CD1C-1A96-15A1-841A017877A8}"/>
              </a:ext>
            </a:extLst>
          </p:cNvPr>
          <p:cNvPicPr>
            <a:picLocks noChangeAspect="1"/>
          </p:cNvPicPr>
          <p:nvPr/>
        </p:nvPicPr>
        <p:blipFill>
          <a:blip r:embed="rId5"/>
          <a:stretch>
            <a:fillRect/>
          </a:stretch>
        </p:blipFill>
        <p:spPr>
          <a:xfrm>
            <a:off x="6096000" y="2437177"/>
            <a:ext cx="5903724" cy="4434128"/>
          </a:xfrm>
          <a:prstGeom prst="rect">
            <a:avLst/>
          </a:prstGeom>
        </p:spPr>
      </p:pic>
      <p:pic>
        <p:nvPicPr>
          <p:cNvPr id="9" name="Picture 8">
            <a:extLst>
              <a:ext uri="{FF2B5EF4-FFF2-40B4-BE49-F238E27FC236}">
                <a16:creationId xmlns:a16="http://schemas.microsoft.com/office/drawing/2014/main" id="{39747676-7C83-EE6C-F52A-D4ACB868B571}"/>
              </a:ext>
            </a:extLst>
          </p:cNvPr>
          <p:cNvPicPr>
            <a:picLocks noChangeAspect="1"/>
          </p:cNvPicPr>
          <p:nvPr/>
        </p:nvPicPr>
        <p:blipFill>
          <a:blip r:embed="rId6"/>
          <a:stretch>
            <a:fillRect/>
          </a:stretch>
        </p:blipFill>
        <p:spPr>
          <a:xfrm>
            <a:off x="615697" y="2308957"/>
            <a:ext cx="4864607" cy="4509854"/>
          </a:xfrm>
          <a:prstGeom prst="rect">
            <a:avLst/>
          </a:prstGeom>
        </p:spPr>
      </p:pic>
    </p:spTree>
    <p:extLst>
      <p:ext uri="{BB962C8B-B14F-4D97-AF65-F5344CB8AC3E}">
        <p14:creationId xmlns:p14="http://schemas.microsoft.com/office/powerpoint/2010/main" val="2367092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205665" cy="68580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1596" y="357585"/>
            <a:ext cx="2273924" cy="420082"/>
          </a:xfrm>
          <a:prstGeom prst="rect">
            <a:avLst/>
          </a:prstGeom>
        </p:spPr>
      </p:pic>
      <p:sp>
        <p:nvSpPr>
          <p:cNvPr id="12" name="TextBox 11"/>
          <p:cNvSpPr txBox="1"/>
          <p:nvPr/>
        </p:nvSpPr>
        <p:spPr>
          <a:xfrm>
            <a:off x="4416830" y="1358490"/>
            <a:ext cx="3876778" cy="461665"/>
          </a:xfrm>
          <a:prstGeom prst="rect">
            <a:avLst/>
          </a:prstGeom>
          <a:noFill/>
        </p:spPr>
        <p:txBody>
          <a:bodyPr wrap="square" rtlCol="0">
            <a:spAutoFit/>
          </a:bodyPr>
          <a:lstStyle/>
          <a:p>
            <a:r>
              <a:rPr lang="en-US" sz="2400" b="1" dirty="0">
                <a:solidFill>
                  <a:srgbClr val="0000FF"/>
                </a:solidFill>
                <a:latin typeface="Tahoma" panose="020B0604030504040204" pitchFamily="34" charset="0"/>
                <a:ea typeface="Tahoma" panose="020B0604030504040204" pitchFamily="34" charset="0"/>
                <a:cs typeface="Tahoma" panose="020B0604030504040204" pitchFamily="34" charset="0"/>
              </a:rPr>
              <a:t>NỘI DUNG ĐỌC HIỂU </a:t>
            </a:r>
          </a:p>
        </p:txBody>
      </p:sp>
      <p:sp>
        <p:nvSpPr>
          <p:cNvPr id="13" name="Rectangle 12"/>
          <p:cNvSpPr/>
          <p:nvPr/>
        </p:nvSpPr>
        <p:spPr>
          <a:xfrm>
            <a:off x="813817" y="1869659"/>
            <a:ext cx="9729215" cy="400110"/>
          </a:xfrm>
          <a:prstGeom prst="rect">
            <a:avLst/>
          </a:prstGeom>
        </p:spPr>
        <p:txBody>
          <a:bodyPr wrap="square">
            <a:spAutoFit/>
          </a:bodyPr>
          <a:lstStyle/>
          <a:p>
            <a:r>
              <a:rPr lang="vi-VN" sz="2000" b="1" dirty="0">
                <a:solidFill>
                  <a:srgbClr val="0070C0"/>
                </a:solidFill>
                <a:latin typeface="Tahoma" panose="020B0604030504040204" pitchFamily="34" charset="0"/>
                <a:ea typeface="Tahoma" panose="020B0604030504040204" pitchFamily="34" charset="0"/>
                <a:cs typeface="Tahoma" panose="020B0604030504040204" pitchFamily="34" charset="0"/>
              </a:rPr>
              <a:t>Mục đích cung cấp thông tin, định hướng, tìm tòi khám phá kiến thức mới</a:t>
            </a:r>
            <a:endPar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16" name="Rectangle 15"/>
          <p:cNvSpPr/>
          <p:nvPr/>
        </p:nvSpPr>
        <p:spPr>
          <a:xfrm>
            <a:off x="916894" y="808660"/>
            <a:ext cx="5319085" cy="523220"/>
          </a:xfrm>
          <a:prstGeom prst="rect">
            <a:avLst/>
          </a:prstGeom>
        </p:spPr>
        <p:txBody>
          <a:bodyPr wrap="none">
            <a:spAutoFit/>
          </a:bodyPr>
          <a:lstStyle/>
          <a:p>
            <a:pPr fontAlgn="ctr">
              <a:defRPr/>
            </a:pPr>
            <a:r>
              <a:rPr lang="en-US" altLang="en-US" sz="2800" b="1" dirty="0">
                <a:solidFill>
                  <a:srgbClr val="00B050"/>
                </a:solidFill>
                <a:latin typeface="Tahoma" panose="020B0604030504040204" pitchFamily="34" charset="0"/>
                <a:ea typeface="Tahoma" panose="020B0604030504040204" pitchFamily="34" charset="0"/>
                <a:cs typeface="Tahoma" panose="020B0604030504040204" pitchFamily="34" charset="0"/>
              </a:rPr>
              <a:t>III. THIẾT KẾ SGK VẬT LÍ 12</a:t>
            </a:r>
          </a:p>
        </p:txBody>
      </p:sp>
      <p:pic>
        <p:nvPicPr>
          <p:cNvPr id="2" name="Picture 1">
            <a:extLst>
              <a:ext uri="{FF2B5EF4-FFF2-40B4-BE49-F238E27FC236}">
                <a16:creationId xmlns:a16="http://schemas.microsoft.com/office/drawing/2014/main" id="{477909E4-E8B6-9B0F-BB7D-33C0DCCDBD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53692" y="229027"/>
            <a:ext cx="1326712" cy="1097280"/>
          </a:xfrm>
          <a:prstGeom prst="rect">
            <a:avLst/>
          </a:prstGeom>
        </p:spPr>
      </p:pic>
      <p:pic>
        <p:nvPicPr>
          <p:cNvPr id="3" name="Picture 2">
            <a:extLst>
              <a:ext uri="{FF2B5EF4-FFF2-40B4-BE49-F238E27FC236}">
                <a16:creationId xmlns:a16="http://schemas.microsoft.com/office/drawing/2014/main" id="{7B9FC5ED-3C76-05DD-D692-A25CAE428F9D}"/>
              </a:ext>
            </a:extLst>
          </p:cNvPr>
          <p:cNvPicPr>
            <a:picLocks noChangeAspect="1"/>
          </p:cNvPicPr>
          <p:nvPr/>
        </p:nvPicPr>
        <p:blipFill>
          <a:blip r:embed="rId5"/>
          <a:stretch>
            <a:fillRect/>
          </a:stretch>
        </p:blipFill>
        <p:spPr>
          <a:xfrm>
            <a:off x="690281" y="2319268"/>
            <a:ext cx="4674921" cy="4434127"/>
          </a:xfrm>
          <a:prstGeom prst="rect">
            <a:avLst/>
          </a:prstGeom>
        </p:spPr>
      </p:pic>
      <p:pic>
        <p:nvPicPr>
          <p:cNvPr id="7" name="Picture 6">
            <a:extLst>
              <a:ext uri="{FF2B5EF4-FFF2-40B4-BE49-F238E27FC236}">
                <a16:creationId xmlns:a16="http://schemas.microsoft.com/office/drawing/2014/main" id="{5903BBE6-69D3-5080-3D81-986E9C6F173F}"/>
              </a:ext>
            </a:extLst>
          </p:cNvPr>
          <p:cNvPicPr>
            <a:picLocks noChangeAspect="1"/>
          </p:cNvPicPr>
          <p:nvPr/>
        </p:nvPicPr>
        <p:blipFill>
          <a:blip r:embed="rId6"/>
          <a:stretch>
            <a:fillRect/>
          </a:stretch>
        </p:blipFill>
        <p:spPr>
          <a:xfrm>
            <a:off x="5635572" y="2684797"/>
            <a:ext cx="5581476" cy="3080685"/>
          </a:xfrm>
          <a:prstGeom prst="rect">
            <a:avLst/>
          </a:prstGeom>
        </p:spPr>
      </p:pic>
    </p:spTree>
    <p:extLst>
      <p:ext uri="{BB962C8B-B14F-4D97-AF65-F5344CB8AC3E}">
        <p14:creationId xmlns:p14="http://schemas.microsoft.com/office/powerpoint/2010/main" val="4004537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205665" cy="68580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1596" y="357585"/>
            <a:ext cx="2273924" cy="420082"/>
          </a:xfrm>
          <a:prstGeom prst="rect">
            <a:avLst/>
          </a:prstGeom>
        </p:spPr>
      </p:pic>
      <p:sp>
        <p:nvSpPr>
          <p:cNvPr id="10" name="TextBox 9"/>
          <p:cNvSpPr txBox="1"/>
          <p:nvPr/>
        </p:nvSpPr>
        <p:spPr>
          <a:xfrm>
            <a:off x="3672197" y="1382477"/>
            <a:ext cx="4909741" cy="461665"/>
          </a:xfrm>
          <a:prstGeom prst="rect">
            <a:avLst/>
          </a:prstGeom>
          <a:noFill/>
        </p:spPr>
        <p:txBody>
          <a:bodyPr wrap="square" rtlCol="0">
            <a:spAutoFit/>
          </a:bodyPr>
          <a:lstStyle/>
          <a:p>
            <a:r>
              <a:rPr lang="en-US" sz="2400" b="1" dirty="0">
                <a:solidFill>
                  <a:srgbClr val="0000FF"/>
                </a:solidFill>
                <a:latin typeface="Tahoma" panose="020B0604030504040204" pitchFamily="34" charset="0"/>
                <a:ea typeface="Tahoma" panose="020B0604030504040204" pitchFamily="34" charset="0"/>
                <a:cs typeface="Tahoma" panose="020B0604030504040204" pitchFamily="34" charset="0"/>
              </a:rPr>
              <a:t>CÂU HỎI – HOẠT ĐỘNG HỌC</a:t>
            </a:r>
          </a:p>
        </p:txBody>
      </p:sp>
      <p:sp>
        <p:nvSpPr>
          <p:cNvPr id="14" name="Rectangle 13"/>
          <p:cNvSpPr/>
          <p:nvPr/>
        </p:nvSpPr>
        <p:spPr>
          <a:xfrm>
            <a:off x="676066" y="1823187"/>
            <a:ext cx="11119694" cy="797078"/>
          </a:xfrm>
          <a:prstGeom prst="rect">
            <a:avLst/>
          </a:prstGeom>
        </p:spPr>
        <p:txBody>
          <a:bodyPr wrap="square">
            <a:spAutoFit/>
          </a:bodyPr>
          <a:lstStyle/>
          <a:p>
            <a:pPr algn="just">
              <a:lnSpc>
                <a:spcPct val="120000"/>
              </a:lnSpc>
            </a:pPr>
            <a:r>
              <a:rPr lang="en-US" sz="2000" b="1" dirty="0" err="1">
                <a:solidFill>
                  <a:srgbClr val="0070C0"/>
                </a:solidFill>
                <a:latin typeface="Tahoma" panose="020B0604030504040204" pitchFamily="34" charset="0"/>
                <a:ea typeface="Tahoma" panose="020B0604030504040204" pitchFamily="34" charset="0"/>
                <a:cs typeface="Tahoma" panose="020B0604030504040204" pitchFamily="34" charset="0"/>
              </a:rPr>
              <a:t>Trả</a:t>
            </a: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70C0"/>
                </a:solidFill>
                <a:latin typeface="Tahoma" panose="020B0604030504040204" pitchFamily="34" charset="0"/>
                <a:ea typeface="Tahoma" panose="020B0604030504040204" pitchFamily="34" charset="0"/>
                <a:cs typeface="Tahoma" panose="020B0604030504040204" pitchFamily="34" charset="0"/>
              </a:rPr>
              <a:t>lời</a:t>
            </a: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70C0"/>
                </a:solidFill>
                <a:latin typeface="Tahoma" panose="020B0604030504040204" pitchFamily="34" charset="0"/>
                <a:ea typeface="Tahoma" panose="020B0604030504040204" pitchFamily="34" charset="0"/>
                <a:cs typeface="Tahoma" panose="020B0604030504040204" pitchFamily="34" charset="0"/>
              </a:rPr>
              <a:t>các</a:t>
            </a: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70C0"/>
                </a:solidFill>
                <a:latin typeface="Tahoma" panose="020B0604030504040204" pitchFamily="34" charset="0"/>
                <a:ea typeface="Tahoma" panose="020B0604030504040204" pitchFamily="34" charset="0"/>
                <a:cs typeface="Tahoma" panose="020B0604030504040204" pitchFamily="34" charset="0"/>
              </a:rPr>
              <a:t>câu</a:t>
            </a: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70C0"/>
                </a:solidFill>
                <a:latin typeface="Tahoma" panose="020B0604030504040204" pitchFamily="34" charset="0"/>
                <a:ea typeface="Tahoma" panose="020B0604030504040204" pitchFamily="34" charset="0"/>
                <a:cs typeface="Tahoma" panose="020B0604030504040204" pitchFamily="34" charset="0"/>
              </a:rPr>
              <a:t>hỏi</a:t>
            </a: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70C0"/>
                </a:solidFill>
                <a:latin typeface="Tahoma" panose="020B0604030504040204" pitchFamily="34" charset="0"/>
                <a:ea typeface="Tahoma" panose="020B0604030504040204" pitchFamily="34" charset="0"/>
                <a:cs typeface="Tahoma" panose="020B0604030504040204" pitchFamily="34" charset="0"/>
              </a:rPr>
              <a:t>và</a:t>
            </a: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70C0"/>
                </a:solidFill>
                <a:latin typeface="Tahoma" panose="020B0604030504040204" pitchFamily="34" charset="0"/>
                <a:ea typeface="Tahoma" panose="020B0604030504040204" pitchFamily="34" charset="0"/>
                <a:cs typeface="Tahoma" panose="020B0604030504040204" pitchFamily="34" charset="0"/>
              </a:rPr>
              <a:t>thực</a:t>
            </a: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70C0"/>
                </a:solidFill>
                <a:latin typeface="Tahoma" panose="020B0604030504040204" pitchFamily="34" charset="0"/>
                <a:ea typeface="Tahoma" panose="020B0604030504040204" pitchFamily="34" charset="0"/>
                <a:cs typeface="Tahoma" panose="020B0604030504040204" pitchFamily="34" charset="0"/>
              </a:rPr>
              <a:t>hiện</a:t>
            </a: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70C0"/>
                </a:solidFill>
                <a:latin typeface="Tahoma" panose="020B0604030504040204" pitchFamily="34" charset="0"/>
                <a:ea typeface="Tahoma" panose="020B0604030504040204" pitchFamily="34" charset="0"/>
                <a:cs typeface="Tahoma" panose="020B0604030504040204" pitchFamily="34" charset="0"/>
              </a:rPr>
              <a:t>các</a:t>
            </a: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70C0"/>
                </a:solidFill>
                <a:latin typeface="Tahoma" panose="020B0604030504040204" pitchFamily="34" charset="0"/>
                <a:ea typeface="Tahoma" panose="020B0604030504040204" pitchFamily="34" charset="0"/>
                <a:cs typeface="Tahoma" panose="020B0604030504040204" pitchFamily="34" charset="0"/>
              </a:rPr>
              <a:t>hoạt</a:t>
            </a: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70C0"/>
                </a:solidFill>
                <a:latin typeface="Tahoma" panose="020B0604030504040204" pitchFamily="34" charset="0"/>
                <a:ea typeface="Tahoma" panose="020B0604030504040204" pitchFamily="34" charset="0"/>
                <a:cs typeface="Tahoma" panose="020B0604030504040204" pitchFamily="34" charset="0"/>
              </a:rPr>
              <a:t>động</a:t>
            </a: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70C0"/>
                </a:solidFill>
                <a:latin typeface="Tahoma" panose="020B0604030504040204" pitchFamily="34" charset="0"/>
                <a:ea typeface="Tahoma" panose="020B0604030504040204" pitchFamily="34" charset="0"/>
                <a:cs typeface="Tahoma" panose="020B0604030504040204" pitchFamily="34" charset="0"/>
              </a:rPr>
              <a:t>giúp</a:t>
            </a: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 HS </a:t>
            </a:r>
            <a:r>
              <a:rPr lang="en-US" sz="2000" b="1" dirty="0" err="1">
                <a:solidFill>
                  <a:srgbClr val="0070C0"/>
                </a:solidFill>
                <a:latin typeface="Tahoma" panose="020B0604030504040204" pitchFamily="34" charset="0"/>
                <a:ea typeface="Tahoma" panose="020B0604030504040204" pitchFamily="34" charset="0"/>
                <a:cs typeface="Tahoma" panose="020B0604030504040204" pitchFamily="34" charset="0"/>
              </a:rPr>
              <a:t>vận</a:t>
            </a: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70C0"/>
                </a:solidFill>
                <a:latin typeface="Tahoma" panose="020B0604030504040204" pitchFamily="34" charset="0"/>
                <a:ea typeface="Tahoma" panose="020B0604030504040204" pitchFamily="34" charset="0"/>
                <a:cs typeface="Tahoma" panose="020B0604030504040204" pitchFamily="34" charset="0"/>
              </a:rPr>
              <a:t>dụng</a:t>
            </a: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70C0"/>
                </a:solidFill>
                <a:latin typeface="Tahoma" panose="020B0604030504040204" pitchFamily="34" charset="0"/>
                <a:ea typeface="Tahoma" panose="020B0604030504040204" pitchFamily="34" charset="0"/>
                <a:cs typeface="Tahoma" panose="020B0604030504040204" pitchFamily="34" charset="0"/>
              </a:rPr>
              <a:t>kiến</a:t>
            </a: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70C0"/>
                </a:solidFill>
                <a:latin typeface="Tahoma" panose="020B0604030504040204" pitchFamily="34" charset="0"/>
                <a:ea typeface="Tahoma" panose="020B0604030504040204" pitchFamily="34" charset="0"/>
                <a:cs typeface="Tahoma" panose="020B0604030504040204" pitchFamily="34" charset="0"/>
              </a:rPr>
              <a:t>thức</a:t>
            </a: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70C0"/>
                </a:solidFill>
                <a:latin typeface="Tahoma" panose="020B0604030504040204" pitchFamily="34" charset="0"/>
                <a:ea typeface="Tahoma" panose="020B0604030504040204" pitchFamily="34" charset="0"/>
                <a:cs typeface="Tahoma" panose="020B0604030504040204" pitchFamily="34" charset="0"/>
              </a:rPr>
              <a:t>để</a:t>
            </a: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70C0"/>
                </a:solidFill>
                <a:latin typeface="Tahoma" panose="020B0604030504040204" pitchFamily="34" charset="0"/>
                <a:ea typeface="Tahoma" panose="020B0604030504040204" pitchFamily="34" charset="0"/>
                <a:cs typeface="Tahoma" panose="020B0604030504040204" pitchFamily="34" charset="0"/>
              </a:rPr>
              <a:t>giải</a:t>
            </a: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70C0"/>
                </a:solidFill>
                <a:latin typeface="Tahoma" panose="020B0604030504040204" pitchFamily="34" charset="0"/>
                <a:ea typeface="Tahoma" panose="020B0604030504040204" pitchFamily="34" charset="0"/>
                <a:cs typeface="Tahoma" panose="020B0604030504040204" pitchFamily="34" charset="0"/>
              </a:rPr>
              <a:t>quyết</a:t>
            </a: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70C0"/>
                </a:solidFill>
                <a:latin typeface="Tahoma" panose="020B0604030504040204" pitchFamily="34" charset="0"/>
                <a:ea typeface="Tahoma" panose="020B0604030504040204" pitchFamily="34" charset="0"/>
                <a:cs typeface="Tahoma" panose="020B0604030504040204" pitchFamily="34" charset="0"/>
              </a:rPr>
              <a:t>vấn</a:t>
            </a: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70C0"/>
                </a:solidFill>
                <a:latin typeface="Tahoma" panose="020B0604030504040204" pitchFamily="34" charset="0"/>
                <a:ea typeface="Tahoma" panose="020B0604030504040204" pitchFamily="34" charset="0"/>
                <a:cs typeface="Tahoma" panose="020B0604030504040204" pitchFamily="34" charset="0"/>
              </a:rPr>
              <a:t>đề</a:t>
            </a: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70C0"/>
                </a:solidFill>
                <a:latin typeface="Tahoma" panose="020B0604030504040204" pitchFamily="34" charset="0"/>
                <a:ea typeface="Tahoma" panose="020B0604030504040204" pitchFamily="34" charset="0"/>
                <a:cs typeface="Tahoma" panose="020B0604030504040204" pitchFamily="34" charset="0"/>
              </a:rPr>
              <a:t>học</a:t>
            </a: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70C0"/>
                </a:solidFill>
                <a:latin typeface="Tahoma" panose="020B0604030504040204" pitchFamily="34" charset="0"/>
                <a:ea typeface="Tahoma" panose="020B0604030504040204" pitchFamily="34" charset="0"/>
                <a:cs typeface="Tahoma" panose="020B0604030504040204" pitchFamily="34" charset="0"/>
              </a:rPr>
              <a:t>tập</a:t>
            </a: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70C0"/>
                </a:solidFill>
                <a:latin typeface="Tahoma" panose="020B0604030504040204" pitchFamily="34" charset="0"/>
                <a:ea typeface="Tahoma" panose="020B0604030504040204" pitchFamily="34" charset="0"/>
                <a:cs typeface="Tahoma" panose="020B0604030504040204" pitchFamily="34" charset="0"/>
              </a:rPr>
              <a:t>đồng</a:t>
            </a: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70C0"/>
                </a:solidFill>
                <a:latin typeface="Tahoma" panose="020B0604030504040204" pitchFamily="34" charset="0"/>
                <a:ea typeface="Tahoma" panose="020B0604030504040204" pitchFamily="34" charset="0"/>
                <a:cs typeface="Tahoma" panose="020B0604030504040204" pitchFamily="34" charset="0"/>
              </a:rPr>
              <a:t>thời</a:t>
            </a: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70C0"/>
                </a:solidFill>
                <a:latin typeface="Tahoma" panose="020B0604030504040204" pitchFamily="34" charset="0"/>
                <a:ea typeface="Tahoma" panose="020B0604030504040204" pitchFamily="34" charset="0"/>
                <a:cs typeface="Tahoma" panose="020B0604030504040204" pitchFamily="34" charset="0"/>
              </a:rPr>
              <a:t>phát</a:t>
            </a: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70C0"/>
                </a:solidFill>
                <a:latin typeface="Tahoma" panose="020B0604030504040204" pitchFamily="34" charset="0"/>
                <a:ea typeface="Tahoma" panose="020B0604030504040204" pitchFamily="34" charset="0"/>
                <a:cs typeface="Tahoma" panose="020B0604030504040204" pitchFamily="34" charset="0"/>
              </a:rPr>
              <a:t>triển</a:t>
            </a: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70C0"/>
                </a:solidFill>
                <a:latin typeface="Tahoma" panose="020B0604030504040204" pitchFamily="34" charset="0"/>
                <a:ea typeface="Tahoma" panose="020B0604030504040204" pitchFamily="34" charset="0"/>
                <a:cs typeface="Tahoma" panose="020B0604030504040204" pitchFamily="34" charset="0"/>
              </a:rPr>
              <a:t>các</a:t>
            </a: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70C0"/>
                </a:solidFill>
                <a:latin typeface="Tahoma" panose="020B0604030504040204" pitchFamily="34" charset="0"/>
                <a:ea typeface="Tahoma" panose="020B0604030504040204" pitchFamily="34" charset="0"/>
                <a:cs typeface="Tahoma" panose="020B0604030504040204" pitchFamily="34" charset="0"/>
              </a:rPr>
              <a:t>năng</a:t>
            </a: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70C0"/>
                </a:solidFill>
                <a:latin typeface="Tahoma" panose="020B0604030504040204" pitchFamily="34" charset="0"/>
                <a:ea typeface="Tahoma" panose="020B0604030504040204" pitchFamily="34" charset="0"/>
                <a:cs typeface="Tahoma" panose="020B0604030504040204" pitchFamily="34" charset="0"/>
              </a:rPr>
              <a:t>lực</a:t>
            </a: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70C0"/>
                </a:solidFill>
                <a:latin typeface="Tahoma" panose="020B0604030504040204" pitchFamily="34" charset="0"/>
                <a:ea typeface="Tahoma" panose="020B0604030504040204" pitchFamily="34" charset="0"/>
                <a:cs typeface="Tahoma" panose="020B0604030504040204" pitchFamily="34" charset="0"/>
              </a:rPr>
              <a:t>cần</a:t>
            </a: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70C0"/>
                </a:solidFill>
                <a:latin typeface="Tahoma" panose="020B0604030504040204" pitchFamily="34" charset="0"/>
                <a:ea typeface="Tahoma" panose="020B0604030504040204" pitchFamily="34" charset="0"/>
                <a:cs typeface="Tahoma" panose="020B0604030504040204" pitchFamily="34" charset="0"/>
              </a:rPr>
              <a:t>thiết</a:t>
            </a: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a:t>
            </a:r>
          </a:p>
        </p:txBody>
      </p:sp>
      <p:sp>
        <p:nvSpPr>
          <p:cNvPr id="17" name="Rectangle 16"/>
          <p:cNvSpPr/>
          <p:nvPr/>
        </p:nvSpPr>
        <p:spPr>
          <a:xfrm>
            <a:off x="916894" y="808660"/>
            <a:ext cx="5319085" cy="523220"/>
          </a:xfrm>
          <a:prstGeom prst="rect">
            <a:avLst/>
          </a:prstGeom>
        </p:spPr>
        <p:txBody>
          <a:bodyPr wrap="none">
            <a:spAutoFit/>
          </a:bodyPr>
          <a:lstStyle/>
          <a:p>
            <a:pPr fontAlgn="ctr">
              <a:lnSpc>
                <a:spcPct val="100000"/>
              </a:lnSpc>
              <a:buNone/>
              <a:defRPr/>
            </a:pPr>
            <a:r>
              <a:rPr lang="en-US" altLang="en-US" sz="2800" b="1" dirty="0">
                <a:solidFill>
                  <a:srgbClr val="00B050"/>
                </a:solidFill>
                <a:latin typeface="Tahoma" panose="020B0604030504040204" pitchFamily="34" charset="0"/>
                <a:ea typeface="Tahoma" panose="020B0604030504040204" pitchFamily="34" charset="0"/>
                <a:cs typeface="Tahoma" panose="020B0604030504040204" pitchFamily="34" charset="0"/>
              </a:rPr>
              <a:t>III. THIẾT KẾ SGK VẬT LÍ 12</a:t>
            </a:r>
          </a:p>
        </p:txBody>
      </p:sp>
      <p:pic>
        <p:nvPicPr>
          <p:cNvPr id="2" name="Picture 1">
            <a:extLst>
              <a:ext uri="{FF2B5EF4-FFF2-40B4-BE49-F238E27FC236}">
                <a16:creationId xmlns:a16="http://schemas.microsoft.com/office/drawing/2014/main" id="{052407D9-71EC-D607-3160-E57A63B9DD5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53692" y="229027"/>
            <a:ext cx="1326712" cy="1097280"/>
          </a:xfrm>
          <a:prstGeom prst="rect">
            <a:avLst/>
          </a:prstGeom>
        </p:spPr>
      </p:pic>
      <p:pic>
        <p:nvPicPr>
          <p:cNvPr id="3" name="Picture 2">
            <a:extLst>
              <a:ext uri="{FF2B5EF4-FFF2-40B4-BE49-F238E27FC236}">
                <a16:creationId xmlns:a16="http://schemas.microsoft.com/office/drawing/2014/main" id="{D9C8F713-F9BE-9E42-6B62-9899E6D10781}"/>
              </a:ext>
            </a:extLst>
          </p:cNvPr>
          <p:cNvPicPr>
            <a:picLocks noChangeAspect="1"/>
          </p:cNvPicPr>
          <p:nvPr/>
        </p:nvPicPr>
        <p:blipFill>
          <a:blip r:embed="rId5"/>
          <a:stretch>
            <a:fillRect/>
          </a:stretch>
        </p:blipFill>
        <p:spPr>
          <a:xfrm>
            <a:off x="693995" y="2714357"/>
            <a:ext cx="5929003" cy="3955354"/>
          </a:xfrm>
          <a:prstGeom prst="rect">
            <a:avLst/>
          </a:prstGeom>
        </p:spPr>
      </p:pic>
      <p:pic>
        <p:nvPicPr>
          <p:cNvPr id="6" name="Picture 5">
            <a:extLst>
              <a:ext uri="{FF2B5EF4-FFF2-40B4-BE49-F238E27FC236}">
                <a16:creationId xmlns:a16="http://schemas.microsoft.com/office/drawing/2014/main" id="{95D967D4-63AC-0490-58ED-528E50A021E6}"/>
              </a:ext>
            </a:extLst>
          </p:cNvPr>
          <p:cNvPicPr>
            <a:picLocks noChangeAspect="1"/>
          </p:cNvPicPr>
          <p:nvPr/>
        </p:nvPicPr>
        <p:blipFill>
          <a:blip r:embed="rId6"/>
          <a:stretch>
            <a:fillRect/>
          </a:stretch>
        </p:blipFill>
        <p:spPr>
          <a:xfrm>
            <a:off x="7038862" y="2708784"/>
            <a:ext cx="4841542" cy="4121151"/>
          </a:xfrm>
          <a:prstGeom prst="rect">
            <a:avLst/>
          </a:prstGeom>
        </p:spPr>
      </p:pic>
    </p:spTree>
    <p:extLst>
      <p:ext uri="{BB962C8B-B14F-4D97-AF65-F5344CB8AC3E}">
        <p14:creationId xmlns:p14="http://schemas.microsoft.com/office/powerpoint/2010/main" val="1747185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205665" cy="68580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1596" y="357585"/>
            <a:ext cx="2273924" cy="420082"/>
          </a:xfrm>
          <a:prstGeom prst="rect">
            <a:avLst/>
          </a:prstGeom>
        </p:spPr>
      </p:pic>
      <p:sp>
        <p:nvSpPr>
          <p:cNvPr id="10" name="TextBox 9"/>
          <p:cNvSpPr txBox="1"/>
          <p:nvPr/>
        </p:nvSpPr>
        <p:spPr>
          <a:xfrm>
            <a:off x="3672197" y="1382477"/>
            <a:ext cx="4909741" cy="461665"/>
          </a:xfrm>
          <a:prstGeom prst="rect">
            <a:avLst/>
          </a:prstGeom>
          <a:noFill/>
        </p:spPr>
        <p:txBody>
          <a:bodyPr wrap="square" rtlCol="0">
            <a:spAutoFit/>
          </a:bodyPr>
          <a:lstStyle/>
          <a:p>
            <a:r>
              <a:rPr lang="en-US" sz="2400" b="1" dirty="0">
                <a:solidFill>
                  <a:srgbClr val="0000FF"/>
                </a:solidFill>
                <a:latin typeface="Tahoma" panose="020B0604030504040204" pitchFamily="34" charset="0"/>
                <a:ea typeface="Tahoma" panose="020B0604030504040204" pitchFamily="34" charset="0"/>
                <a:cs typeface="Tahoma" panose="020B0604030504040204" pitchFamily="34" charset="0"/>
              </a:rPr>
              <a:t>CÂU HỎI – HOẠT ĐỘNG HỌC</a:t>
            </a:r>
          </a:p>
        </p:txBody>
      </p:sp>
      <p:sp>
        <p:nvSpPr>
          <p:cNvPr id="14" name="Rectangle 13"/>
          <p:cNvSpPr/>
          <p:nvPr/>
        </p:nvSpPr>
        <p:spPr>
          <a:xfrm>
            <a:off x="676066" y="1823187"/>
            <a:ext cx="11119694" cy="797078"/>
          </a:xfrm>
          <a:prstGeom prst="rect">
            <a:avLst/>
          </a:prstGeom>
        </p:spPr>
        <p:txBody>
          <a:bodyPr wrap="square">
            <a:spAutoFit/>
          </a:bodyPr>
          <a:lstStyle/>
          <a:p>
            <a:pPr algn="just">
              <a:lnSpc>
                <a:spcPct val="120000"/>
              </a:lnSpc>
            </a:pPr>
            <a:r>
              <a:rPr lang="en-US" sz="2000" b="1" dirty="0" err="1">
                <a:solidFill>
                  <a:srgbClr val="0070C0"/>
                </a:solidFill>
                <a:latin typeface="Tahoma" panose="020B0604030504040204" pitchFamily="34" charset="0"/>
                <a:ea typeface="Tahoma" panose="020B0604030504040204" pitchFamily="34" charset="0"/>
                <a:cs typeface="Tahoma" panose="020B0604030504040204" pitchFamily="34" charset="0"/>
              </a:rPr>
              <a:t>Trả</a:t>
            </a: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70C0"/>
                </a:solidFill>
                <a:latin typeface="Tahoma" panose="020B0604030504040204" pitchFamily="34" charset="0"/>
                <a:ea typeface="Tahoma" panose="020B0604030504040204" pitchFamily="34" charset="0"/>
                <a:cs typeface="Tahoma" panose="020B0604030504040204" pitchFamily="34" charset="0"/>
              </a:rPr>
              <a:t>lời</a:t>
            </a: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70C0"/>
                </a:solidFill>
                <a:latin typeface="Tahoma" panose="020B0604030504040204" pitchFamily="34" charset="0"/>
                <a:ea typeface="Tahoma" panose="020B0604030504040204" pitchFamily="34" charset="0"/>
                <a:cs typeface="Tahoma" panose="020B0604030504040204" pitchFamily="34" charset="0"/>
              </a:rPr>
              <a:t>các</a:t>
            </a: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70C0"/>
                </a:solidFill>
                <a:latin typeface="Tahoma" panose="020B0604030504040204" pitchFamily="34" charset="0"/>
                <a:ea typeface="Tahoma" panose="020B0604030504040204" pitchFamily="34" charset="0"/>
                <a:cs typeface="Tahoma" panose="020B0604030504040204" pitchFamily="34" charset="0"/>
              </a:rPr>
              <a:t>câu</a:t>
            </a: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70C0"/>
                </a:solidFill>
                <a:latin typeface="Tahoma" panose="020B0604030504040204" pitchFamily="34" charset="0"/>
                <a:ea typeface="Tahoma" panose="020B0604030504040204" pitchFamily="34" charset="0"/>
                <a:cs typeface="Tahoma" panose="020B0604030504040204" pitchFamily="34" charset="0"/>
              </a:rPr>
              <a:t>hỏi</a:t>
            </a: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70C0"/>
                </a:solidFill>
                <a:latin typeface="Tahoma" panose="020B0604030504040204" pitchFamily="34" charset="0"/>
                <a:ea typeface="Tahoma" panose="020B0604030504040204" pitchFamily="34" charset="0"/>
                <a:cs typeface="Tahoma" panose="020B0604030504040204" pitchFamily="34" charset="0"/>
              </a:rPr>
              <a:t>và</a:t>
            </a: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70C0"/>
                </a:solidFill>
                <a:latin typeface="Tahoma" panose="020B0604030504040204" pitchFamily="34" charset="0"/>
                <a:ea typeface="Tahoma" panose="020B0604030504040204" pitchFamily="34" charset="0"/>
                <a:cs typeface="Tahoma" panose="020B0604030504040204" pitchFamily="34" charset="0"/>
              </a:rPr>
              <a:t>thực</a:t>
            </a: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70C0"/>
                </a:solidFill>
                <a:latin typeface="Tahoma" panose="020B0604030504040204" pitchFamily="34" charset="0"/>
                <a:ea typeface="Tahoma" panose="020B0604030504040204" pitchFamily="34" charset="0"/>
                <a:cs typeface="Tahoma" panose="020B0604030504040204" pitchFamily="34" charset="0"/>
              </a:rPr>
              <a:t>hiện</a:t>
            </a: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70C0"/>
                </a:solidFill>
                <a:latin typeface="Tahoma" panose="020B0604030504040204" pitchFamily="34" charset="0"/>
                <a:ea typeface="Tahoma" panose="020B0604030504040204" pitchFamily="34" charset="0"/>
                <a:cs typeface="Tahoma" panose="020B0604030504040204" pitchFamily="34" charset="0"/>
              </a:rPr>
              <a:t>các</a:t>
            </a: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70C0"/>
                </a:solidFill>
                <a:latin typeface="Tahoma" panose="020B0604030504040204" pitchFamily="34" charset="0"/>
                <a:ea typeface="Tahoma" panose="020B0604030504040204" pitchFamily="34" charset="0"/>
                <a:cs typeface="Tahoma" panose="020B0604030504040204" pitchFamily="34" charset="0"/>
              </a:rPr>
              <a:t>hoạt</a:t>
            </a: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70C0"/>
                </a:solidFill>
                <a:latin typeface="Tahoma" panose="020B0604030504040204" pitchFamily="34" charset="0"/>
                <a:ea typeface="Tahoma" panose="020B0604030504040204" pitchFamily="34" charset="0"/>
                <a:cs typeface="Tahoma" panose="020B0604030504040204" pitchFamily="34" charset="0"/>
              </a:rPr>
              <a:t>động</a:t>
            </a: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70C0"/>
                </a:solidFill>
                <a:latin typeface="Tahoma" panose="020B0604030504040204" pitchFamily="34" charset="0"/>
                <a:ea typeface="Tahoma" panose="020B0604030504040204" pitchFamily="34" charset="0"/>
                <a:cs typeface="Tahoma" panose="020B0604030504040204" pitchFamily="34" charset="0"/>
              </a:rPr>
              <a:t>giúp</a:t>
            </a: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 HS </a:t>
            </a:r>
            <a:r>
              <a:rPr lang="en-US" sz="2000" b="1" dirty="0" err="1">
                <a:solidFill>
                  <a:srgbClr val="0070C0"/>
                </a:solidFill>
                <a:latin typeface="Tahoma" panose="020B0604030504040204" pitchFamily="34" charset="0"/>
                <a:ea typeface="Tahoma" panose="020B0604030504040204" pitchFamily="34" charset="0"/>
                <a:cs typeface="Tahoma" panose="020B0604030504040204" pitchFamily="34" charset="0"/>
              </a:rPr>
              <a:t>vận</a:t>
            </a: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70C0"/>
                </a:solidFill>
                <a:latin typeface="Tahoma" panose="020B0604030504040204" pitchFamily="34" charset="0"/>
                <a:ea typeface="Tahoma" panose="020B0604030504040204" pitchFamily="34" charset="0"/>
                <a:cs typeface="Tahoma" panose="020B0604030504040204" pitchFamily="34" charset="0"/>
              </a:rPr>
              <a:t>dụng</a:t>
            </a: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70C0"/>
                </a:solidFill>
                <a:latin typeface="Tahoma" panose="020B0604030504040204" pitchFamily="34" charset="0"/>
                <a:ea typeface="Tahoma" panose="020B0604030504040204" pitchFamily="34" charset="0"/>
                <a:cs typeface="Tahoma" panose="020B0604030504040204" pitchFamily="34" charset="0"/>
              </a:rPr>
              <a:t>kiến</a:t>
            </a: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70C0"/>
                </a:solidFill>
                <a:latin typeface="Tahoma" panose="020B0604030504040204" pitchFamily="34" charset="0"/>
                <a:ea typeface="Tahoma" panose="020B0604030504040204" pitchFamily="34" charset="0"/>
                <a:cs typeface="Tahoma" panose="020B0604030504040204" pitchFamily="34" charset="0"/>
              </a:rPr>
              <a:t>thức</a:t>
            </a: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70C0"/>
                </a:solidFill>
                <a:latin typeface="Tahoma" panose="020B0604030504040204" pitchFamily="34" charset="0"/>
                <a:ea typeface="Tahoma" panose="020B0604030504040204" pitchFamily="34" charset="0"/>
                <a:cs typeface="Tahoma" panose="020B0604030504040204" pitchFamily="34" charset="0"/>
              </a:rPr>
              <a:t>để</a:t>
            </a: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70C0"/>
                </a:solidFill>
                <a:latin typeface="Tahoma" panose="020B0604030504040204" pitchFamily="34" charset="0"/>
                <a:ea typeface="Tahoma" panose="020B0604030504040204" pitchFamily="34" charset="0"/>
                <a:cs typeface="Tahoma" panose="020B0604030504040204" pitchFamily="34" charset="0"/>
              </a:rPr>
              <a:t>giải</a:t>
            </a: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70C0"/>
                </a:solidFill>
                <a:latin typeface="Tahoma" panose="020B0604030504040204" pitchFamily="34" charset="0"/>
                <a:ea typeface="Tahoma" panose="020B0604030504040204" pitchFamily="34" charset="0"/>
                <a:cs typeface="Tahoma" panose="020B0604030504040204" pitchFamily="34" charset="0"/>
              </a:rPr>
              <a:t>quyết</a:t>
            </a: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70C0"/>
                </a:solidFill>
                <a:latin typeface="Tahoma" panose="020B0604030504040204" pitchFamily="34" charset="0"/>
                <a:ea typeface="Tahoma" panose="020B0604030504040204" pitchFamily="34" charset="0"/>
                <a:cs typeface="Tahoma" panose="020B0604030504040204" pitchFamily="34" charset="0"/>
              </a:rPr>
              <a:t>vấn</a:t>
            </a: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70C0"/>
                </a:solidFill>
                <a:latin typeface="Tahoma" panose="020B0604030504040204" pitchFamily="34" charset="0"/>
                <a:ea typeface="Tahoma" panose="020B0604030504040204" pitchFamily="34" charset="0"/>
                <a:cs typeface="Tahoma" panose="020B0604030504040204" pitchFamily="34" charset="0"/>
              </a:rPr>
              <a:t>đề</a:t>
            </a: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70C0"/>
                </a:solidFill>
                <a:latin typeface="Tahoma" panose="020B0604030504040204" pitchFamily="34" charset="0"/>
                <a:ea typeface="Tahoma" panose="020B0604030504040204" pitchFamily="34" charset="0"/>
                <a:cs typeface="Tahoma" panose="020B0604030504040204" pitchFamily="34" charset="0"/>
              </a:rPr>
              <a:t>học</a:t>
            </a: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70C0"/>
                </a:solidFill>
                <a:latin typeface="Tahoma" panose="020B0604030504040204" pitchFamily="34" charset="0"/>
                <a:ea typeface="Tahoma" panose="020B0604030504040204" pitchFamily="34" charset="0"/>
                <a:cs typeface="Tahoma" panose="020B0604030504040204" pitchFamily="34" charset="0"/>
              </a:rPr>
              <a:t>tập</a:t>
            </a: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70C0"/>
                </a:solidFill>
                <a:latin typeface="Tahoma" panose="020B0604030504040204" pitchFamily="34" charset="0"/>
                <a:ea typeface="Tahoma" panose="020B0604030504040204" pitchFamily="34" charset="0"/>
                <a:cs typeface="Tahoma" panose="020B0604030504040204" pitchFamily="34" charset="0"/>
              </a:rPr>
              <a:t>đồng</a:t>
            </a: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70C0"/>
                </a:solidFill>
                <a:latin typeface="Tahoma" panose="020B0604030504040204" pitchFamily="34" charset="0"/>
                <a:ea typeface="Tahoma" panose="020B0604030504040204" pitchFamily="34" charset="0"/>
                <a:cs typeface="Tahoma" panose="020B0604030504040204" pitchFamily="34" charset="0"/>
              </a:rPr>
              <a:t>thời</a:t>
            </a: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70C0"/>
                </a:solidFill>
                <a:latin typeface="Tahoma" panose="020B0604030504040204" pitchFamily="34" charset="0"/>
                <a:ea typeface="Tahoma" panose="020B0604030504040204" pitchFamily="34" charset="0"/>
                <a:cs typeface="Tahoma" panose="020B0604030504040204" pitchFamily="34" charset="0"/>
              </a:rPr>
              <a:t>phát</a:t>
            </a: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70C0"/>
                </a:solidFill>
                <a:latin typeface="Tahoma" panose="020B0604030504040204" pitchFamily="34" charset="0"/>
                <a:ea typeface="Tahoma" panose="020B0604030504040204" pitchFamily="34" charset="0"/>
                <a:cs typeface="Tahoma" panose="020B0604030504040204" pitchFamily="34" charset="0"/>
              </a:rPr>
              <a:t>triển</a:t>
            </a: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70C0"/>
                </a:solidFill>
                <a:latin typeface="Tahoma" panose="020B0604030504040204" pitchFamily="34" charset="0"/>
                <a:ea typeface="Tahoma" panose="020B0604030504040204" pitchFamily="34" charset="0"/>
                <a:cs typeface="Tahoma" panose="020B0604030504040204" pitchFamily="34" charset="0"/>
              </a:rPr>
              <a:t>các</a:t>
            </a: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70C0"/>
                </a:solidFill>
                <a:latin typeface="Tahoma" panose="020B0604030504040204" pitchFamily="34" charset="0"/>
                <a:ea typeface="Tahoma" panose="020B0604030504040204" pitchFamily="34" charset="0"/>
                <a:cs typeface="Tahoma" panose="020B0604030504040204" pitchFamily="34" charset="0"/>
              </a:rPr>
              <a:t>năng</a:t>
            </a: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70C0"/>
                </a:solidFill>
                <a:latin typeface="Tahoma" panose="020B0604030504040204" pitchFamily="34" charset="0"/>
                <a:ea typeface="Tahoma" panose="020B0604030504040204" pitchFamily="34" charset="0"/>
                <a:cs typeface="Tahoma" panose="020B0604030504040204" pitchFamily="34" charset="0"/>
              </a:rPr>
              <a:t>lực</a:t>
            </a: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70C0"/>
                </a:solidFill>
                <a:latin typeface="Tahoma" panose="020B0604030504040204" pitchFamily="34" charset="0"/>
                <a:ea typeface="Tahoma" panose="020B0604030504040204" pitchFamily="34" charset="0"/>
                <a:cs typeface="Tahoma" panose="020B0604030504040204" pitchFamily="34" charset="0"/>
              </a:rPr>
              <a:t>cần</a:t>
            </a: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70C0"/>
                </a:solidFill>
                <a:latin typeface="Tahoma" panose="020B0604030504040204" pitchFamily="34" charset="0"/>
                <a:ea typeface="Tahoma" panose="020B0604030504040204" pitchFamily="34" charset="0"/>
                <a:cs typeface="Tahoma" panose="020B0604030504040204" pitchFamily="34" charset="0"/>
              </a:rPr>
              <a:t>thiết</a:t>
            </a: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a:t>
            </a:r>
          </a:p>
        </p:txBody>
      </p:sp>
      <p:sp>
        <p:nvSpPr>
          <p:cNvPr id="17" name="Rectangle 16"/>
          <p:cNvSpPr/>
          <p:nvPr/>
        </p:nvSpPr>
        <p:spPr>
          <a:xfrm>
            <a:off x="916894" y="808660"/>
            <a:ext cx="5319085" cy="523220"/>
          </a:xfrm>
          <a:prstGeom prst="rect">
            <a:avLst/>
          </a:prstGeom>
        </p:spPr>
        <p:txBody>
          <a:bodyPr wrap="none">
            <a:spAutoFit/>
          </a:bodyPr>
          <a:lstStyle/>
          <a:p>
            <a:pPr fontAlgn="ctr">
              <a:lnSpc>
                <a:spcPct val="100000"/>
              </a:lnSpc>
              <a:buNone/>
              <a:defRPr/>
            </a:pPr>
            <a:r>
              <a:rPr lang="en-US" altLang="en-US" sz="2800" b="1" dirty="0">
                <a:solidFill>
                  <a:srgbClr val="00B050"/>
                </a:solidFill>
                <a:latin typeface="Tahoma" panose="020B0604030504040204" pitchFamily="34" charset="0"/>
                <a:ea typeface="Tahoma" panose="020B0604030504040204" pitchFamily="34" charset="0"/>
                <a:cs typeface="Tahoma" panose="020B0604030504040204" pitchFamily="34" charset="0"/>
              </a:rPr>
              <a:t>III. THIẾT KẾ SGK VẬT LÍ 12</a:t>
            </a:r>
          </a:p>
        </p:txBody>
      </p:sp>
      <p:pic>
        <p:nvPicPr>
          <p:cNvPr id="2" name="Picture 1">
            <a:extLst>
              <a:ext uri="{FF2B5EF4-FFF2-40B4-BE49-F238E27FC236}">
                <a16:creationId xmlns:a16="http://schemas.microsoft.com/office/drawing/2014/main" id="{052407D9-71EC-D607-3160-E57A63B9DD5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53692" y="229027"/>
            <a:ext cx="1326712" cy="1097280"/>
          </a:xfrm>
          <a:prstGeom prst="rect">
            <a:avLst/>
          </a:prstGeom>
        </p:spPr>
      </p:pic>
      <p:pic>
        <p:nvPicPr>
          <p:cNvPr id="3" name="Picture 2">
            <a:extLst>
              <a:ext uri="{FF2B5EF4-FFF2-40B4-BE49-F238E27FC236}">
                <a16:creationId xmlns:a16="http://schemas.microsoft.com/office/drawing/2014/main" id="{A8C9A685-B85B-BABD-1AE1-866A2C32EF45}"/>
              </a:ext>
            </a:extLst>
          </p:cNvPr>
          <p:cNvPicPr>
            <a:picLocks noChangeAspect="1"/>
          </p:cNvPicPr>
          <p:nvPr/>
        </p:nvPicPr>
        <p:blipFill>
          <a:blip r:embed="rId5"/>
          <a:stretch>
            <a:fillRect/>
          </a:stretch>
        </p:blipFill>
        <p:spPr>
          <a:xfrm>
            <a:off x="676066" y="2690765"/>
            <a:ext cx="5266824" cy="4167235"/>
          </a:xfrm>
          <a:prstGeom prst="rect">
            <a:avLst/>
          </a:prstGeom>
        </p:spPr>
      </p:pic>
      <p:pic>
        <p:nvPicPr>
          <p:cNvPr id="6" name="Picture 5">
            <a:extLst>
              <a:ext uri="{FF2B5EF4-FFF2-40B4-BE49-F238E27FC236}">
                <a16:creationId xmlns:a16="http://schemas.microsoft.com/office/drawing/2014/main" id="{C604670D-D8A4-D303-0782-55A7823BF41B}"/>
              </a:ext>
            </a:extLst>
          </p:cNvPr>
          <p:cNvPicPr>
            <a:picLocks noChangeAspect="1"/>
          </p:cNvPicPr>
          <p:nvPr/>
        </p:nvPicPr>
        <p:blipFill>
          <a:blip r:embed="rId6"/>
          <a:stretch>
            <a:fillRect/>
          </a:stretch>
        </p:blipFill>
        <p:spPr>
          <a:xfrm>
            <a:off x="6092019" y="2973639"/>
            <a:ext cx="6099981" cy="3438472"/>
          </a:xfrm>
          <a:prstGeom prst="rect">
            <a:avLst/>
          </a:prstGeom>
        </p:spPr>
      </p:pic>
    </p:spTree>
    <p:extLst>
      <p:ext uri="{BB962C8B-B14F-4D97-AF65-F5344CB8AC3E}">
        <p14:creationId xmlns:p14="http://schemas.microsoft.com/office/powerpoint/2010/main" val="3151182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205665" cy="68580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1596" y="357585"/>
            <a:ext cx="2273924" cy="420082"/>
          </a:xfrm>
          <a:prstGeom prst="rect">
            <a:avLst/>
          </a:prstGeom>
        </p:spPr>
      </p:pic>
      <p:sp>
        <p:nvSpPr>
          <p:cNvPr id="10" name="TextBox 9"/>
          <p:cNvSpPr txBox="1"/>
          <p:nvPr/>
        </p:nvSpPr>
        <p:spPr>
          <a:xfrm>
            <a:off x="3672197" y="1382477"/>
            <a:ext cx="4909741" cy="461665"/>
          </a:xfrm>
          <a:prstGeom prst="rect">
            <a:avLst/>
          </a:prstGeom>
          <a:noFill/>
        </p:spPr>
        <p:txBody>
          <a:bodyPr wrap="square" rtlCol="0">
            <a:spAutoFit/>
          </a:bodyPr>
          <a:lstStyle/>
          <a:p>
            <a:r>
              <a:rPr lang="en-US" sz="2400" b="1" dirty="0">
                <a:solidFill>
                  <a:srgbClr val="0000FF"/>
                </a:solidFill>
                <a:latin typeface="Tahoma" panose="020B0604030504040204" pitchFamily="34" charset="0"/>
                <a:ea typeface="Tahoma" panose="020B0604030504040204" pitchFamily="34" charset="0"/>
                <a:cs typeface="Tahoma" panose="020B0604030504040204" pitchFamily="34" charset="0"/>
              </a:rPr>
              <a:t>CÂU HỎI – HOẠT ĐỘNG HỌC</a:t>
            </a:r>
          </a:p>
        </p:txBody>
      </p:sp>
      <p:sp>
        <p:nvSpPr>
          <p:cNvPr id="14" name="Rectangle 13"/>
          <p:cNvSpPr/>
          <p:nvPr/>
        </p:nvSpPr>
        <p:spPr>
          <a:xfrm>
            <a:off x="676066" y="1823187"/>
            <a:ext cx="11119694" cy="797078"/>
          </a:xfrm>
          <a:prstGeom prst="rect">
            <a:avLst/>
          </a:prstGeom>
        </p:spPr>
        <p:txBody>
          <a:bodyPr wrap="square">
            <a:spAutoFit/>
          </a:bodyPr>
          <a:lstStyle/>
          <a:p>
            <a:pPr algn="just">
              <a:lnSpc>
                <a:spcPct val="120000"/>
              </a:lnSpc>
            </a:pPr>
            <a:r>
              <a:rPr lang="en-US" sz="2000" b="1" dirty="0" err="1">
                <a:solidFill>
                  <a:srgbClr val="0070C0"/>
                </a:solidFill>
                <a:latin typeface="Tahoma" panose="020B0604030504040204" pitchFamily="34" charset="0"/>
                <a:ea typeface="Tahoma" panose="020B0604030504040204" pitchFamily="34" charset="0"/>
                <a:cs typeface="Tahoma" panose="020B0604030504040204" pitchFamily="34" charset="0"/>
              </a:rPr>
              <a:t>Trả</a:t>
            </a: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70C0"/>
                </a:solidFill>
                <a:latin typeface="Tahoma" panose="020B0604030504040204" pitchFamily="34" charset="0"/>
                <a:ea typeface="Tahoma" panose="020B0604030504040204" pitchFamily="34" charset="0"/>
                <a:cs typeface="Tahoma" panose="020B0604030504040204" pitchFamily="34" charset="0"/>
              </a:rPr>
              <a:t>lời</a:t>
            </a: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70C0"/>
                </a:solidFill>
                <a:latin typeface="Tahoma" panose="020B0604030504040204" pitchFamily="34" charset="0"/>
                <a:ea typeface="Tahoma" panose="020B0604030504040204" pitchFamily="34" charset="0"/>
                <a:cs typeface="Tahoma" panose="020B0604030504040204" pitchFamily="34" charset="0"/>
              </a:rPr>
              <a:t>các</a:t>
            </a: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70C0"/>
                </a:solidFill>
                <a:latin typeface="Tahoma" panose="020B0604030504040204" pitchFamily="34" charset="0"/>
                <a:ea typeface="Tahoma" panose="020B0604030504040204" pitchFamily="34" charset="0"/>
                <a:cs typeface="Tahoma" panose="020B0604030504040204" pitchFamily="34" charset="0"/>
              </a:rPr>
              <a:t>câu</a:t>
            </a: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70C0"/>
                </a:solidFill>
                <a:latin typeface="Tahoma" panose="020B0604030504040204" pitchFamily="34" charset="0"/>
                <a:ea typeface="Tahoma" panose="020B0604030504040204" pitchFamily="34" charset="0"/>
                <a:cs typeface="Tahoma" panose="020B0604030504040204" pitchFamily="34" charset="0"/>
              </a:rPr>
              <a:t>hỏi</a:t>
            </a: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70C0"/>
                </a:solidFill>
                <a:latin typeface="Tahoma" panose="020B0604030504040204" pitchFamily="34" charset="0"/>
                <a:ea typeface="Tahoma" panose="020B0604030504040204" pitchFamily="34" charset="0"/>
                <a:cs typeface="Tahoma" panose="020B0604030504040204" pitchFamily="34" charset="0"/>
              </a:rPr>
              <a:t>và</a:t>
            </a: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70C0"/>
                </a:solidFill>
                <a:latin typeface="Tahoma" panose="020B0604030504040204" pitchFamily="34" charset="0"/>
                <a:ea typeface="Tahoma" panose="020B0604030504040204" pitchFamily="34" charset="0"/>
                <a:cs typeface="Tahoma" panose="020B0604030504040204" pitchFamily="34" charset="0"/>
              </a:rPr>
              <a:t>thực</a:t>
            </a: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70C0"/>
                </a:solidFill>
                <a:latin typeface="Tahoma" panose="020B0604030504040204" pitchFamily="34" charset="0"/>
                <a:ea typeface="Tahoma" panose="020B0604030504040204" pitchFamily="34" charset="0"/>
                <a:cs typeface="Tahoma" panose="020B0604030504040204" pitchFamily="34" charset="0"/>
              </a:rPr>
              <a:t>hiện</a:t>
            </a: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70C0"/>
                </a:solidFill>
                <a:latin typeface="Tahoma" panose="020B0604030504040204" pitchFamily="34" charset="0"/>
                <a:ea typeface="Tahoma" panose="020B0604030504040204" pitchFamily="34" charset="0"/>
                <a:cs typeface="Tahoma" panose="020B0604030504040204" pitchFamily="34" charset="0"/>
              </a:rPr>
              <a:t>các</a:t>
            </a: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70C0"/>
                </a:solidFill>
                <a:latin typeface="Tahoma" panose="020B0604030504040204" pitchFamily="34" charset="0"/>
                <a:ea typeface="Tahoma" panose="020B0604030504040204" pitchFamily="34" charset="0"/>
                <a:cs typeface="Tahoma" panose="020B0604030504040204" pitchFamily="34" charset="0"/>
              </a:rPr>
              <a:t>hoạt</a:t>
            </a: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70C0"/>
                </a:solidFill>
                <a:latin typeface="Tahoma" panose="020B0604030504040204" pitchFamily="34" charset="0"/>
                <a:ea typeface="Tahoma" panose="020B0604030504040204" pitchFamily="34" charset="0"/>
                <a:cs typeface="Tahoma" panose="020B0604030504040204" pitchFamily="34" charset="0"/>
              </a:rPr>
              <a:t>động</a:t>
            </a: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70C0"/>
                </a:solidFill>
                <a:latin typeface="Tahoma" panose="020B0604030504040204" pitchFamily="34" charset="0"/>
                <a:ea typeface="Tahoma" panose="020B0604030504040204" pitchFamily="34" charset="0"/>
                <a:cs typeface="Tahoma" panose="020B0604030504040204" pitchFamily="34" charset="0"/>
              </a:rPr>
              <a:t>giúp</a:t>
            </a: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 HS </a:t>
            </a:r>
            <a:r>
              <a:rPr lang="en-US" sz="2000" b="1" dirty="0" err="1">
                <a:solidFill>
                  <a:srgbClr val="0070C0"/>
                </a:solidFill>
                <a:latin typeface="Tahoma" panose="020B0604030504040204" pitchFamily="34" charset="0"/>
                <a:ea typeface="Tahoma" panose="020B0604030504040204" pitchFamily="34" charset="0"/>
                <a:cs typeface="Tahoma" panose="020B0604030504040204" pitchFamily="34" charset="0"/>
              </a:rPr>
              <a:t>vận</a:t>
            </a: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70C0"/>
                </a:solidFill>
                <a:latin typeface="Tahoma" panose="020B0604030504040204" pitchFamily="34" charset="0"/>
                <a:ea typeface="Tahoma" panose="020B0604030504040204" pitchFamily="34" charset="0"/>
                <a:cs typeface="Tahoma" panose="020B0604030504040204" pitchFamily="34" charset="0"/>
              </a:rPr>
              <a:t>dụng</a:t>
            </a: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70C0"/>
                </a:solidFill>
                <a:latin typeface="Tahoma" panose="020B0604030504040204" pitchFamily="34" charset="0"/>
                <a:ea typeface="Tahoma" panose="020B0604030504040204" pitchFamily="34" charset="0"/>
                <a:cs typeface="Tahoma" panose="020B0604030504040204" pitchFamily="34" charset="0"/>
              </a:rPr>
              <a:t>kiến</a:t>
            </a: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70C0"/>
                </a:solidFill>
                <a:latin typeface="Tahoma" panose="020B0604030504040204" pitchFamily="34" charset="0"/>
                <a:ea typeface="Tahoma" panose="020B0604030504040204" pitchFamily="34" charset="0"/>
                <a:cs typeface="Tahoma" panose="020B0604030504040204" pitchFamily="34" charset="0"/>
              </a:rPr>
              <a:t>thức</a:t>
            </a: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70C0"/>
                </a:solidFill>
                <a:latin typeface="Tahoma" panose="020B0604030504040204" pitchFamily="34" charset="0"/>
                <a:ea typeface="Tahoma" panose="020B0604030504040204" pitchFamily="34" charset="0"/>
                <a:cs typeface="Tahoma" panose="020B0604030504040204" pitchFamily="34" charset="0"/>
              </a:rPr>
              <a:t>để</a:t>
            </a: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70C0"/>
                </a:solidFill>
                <a:latin typeface="Tahoma" panose="020B0604030504040204" pitchFamily="34" charset="0"/>
                <a:ea typeface="Tahoma" panose="020B0604030504040204" pitchFamily="34" charset="0"/>
                <a:cs typeface="Tahoma" panose="020B0604030504040204" pitchFamily="34" charset="0"/>
              </a:rPr>
              <a:t>giải</a:t>
            </a: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70C0"/>
                </a:solidFill>
                <a:latin typeface="Tahoma" panose="020B0604030504040204" pitchFamily="34" charset="0"/>
                <a:ea typeface="Tahoma" panose="020B0604030504040204" pitchFamily="34" charset="0"/>
                <a:cs typeface="Tahoma" panose="020B0604030504040204" pitchFamily="34" charset="0"/>
              </a:rPr>
              <a:t>quyết</a:t>
            </a: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70C0"/>
                </a:solidFill>
                <a:latin typeface="Tahoma" panose="020B0604030504040204" pitchFamily="34" charset="0"/>
                <a:ea typeface="Tahoma" panose="020B0604030504040204" pitchFamily="34" charset="0"/>
                <a:cs typeface="Tahoma" panose="020B0604030504040204" pitchFamily="34" charset="0"/>
              </a:rPr>
              <a:t>vấn</a:t>
            </a: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70C0"/>
                </a:solidFill>
                <a:latin typeface="Tahoma" panose="020B0604030504040204" pitchFamily="34" charset="0"/>
                <a:ea typeface="Tahoma" panose="020B0604030504040204" pitchFamily="34" charset="0"/>
                <a:cs typeface="Tahoma" panose="020B0604030504040204" pitchFamily="34" charset="0"/>
              </a:rPr>
              <a:t>đề</a:t>
            </a: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70C0"/>
                </a:solidFill>
                <a:latin typeface="Tahoma" panose="020B0604030504040204" pitchFamily="34" charset="0"/>
                <a:ea typeface="Tahoma" panose="020B0604030504040204" pitchFamily="34" charset="0"/>
                <a:cs typeface="Tahoma" panose="020B0604030504040204" pitchFamily="34" charset="0"/>
              </a:rPr>
              <a:t>học</a:t>
            </a: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70C0"/>
                </a:solidFill>
                <a:latin typeface="Tahoma" panose="020B0604030504040204" pitchFamily="34" charset="0"/>
                <a:ea typeface="Tahoma" panose="020B0604030504040204" pitchFamily="34" charset="0"/>
                <a:cs typeface="Tahoma" panose="020B0604030504040204" pitchFamily="34" charset="0"/>
              </a:rPr>
              <a:t>tập</a:t>
            </a: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70C0"/>
                </a:solidFill>
                <a:latin typeface="Tahoma" panose="020B0604030504040204" pitchFamily="34" charset="0"/>
                <a:ea typeface="Tahoma" panose="020B0604030504040204" pitchFamily="34" charset="0"/>
                <a:cs typeface="Tahoma" panose="020B0604030504040204" pitchFamily="34" charset="0"/>
              </a:rPr>
              <a:t>đồng</a:t>
            </a: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70C0"/>
                </a:solidFill>
                <a:latin typeface="Tahoma" panose="020B0604030504040204" pitchFamily="34" charset="0"/>
                <a:ea typeface="Tahoma" panose="020B0604030504040204" pitchFamily="34" charset="0"/>
                <a:cs typeface="Tahoma" panose="020B0604030504040204" pitchFamily="34" charset="0"/>
              </a:rPr>
              <a:t>thời</a:t>
            </a: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70C0"/>
                </a:solidFill>
                <a:latin typeface="Tahoma" panose="020B0604030504040204" pitchFamily="34" charset="0"/>
                <a:ea typeface="Tahoma" panose="020B0604030504040204" pitchFamily="34" charset="0"/>
                <a:cs typeface="Tahoma" panose="020B0604030504040204" pitchFamily="34" charset="0"/>
              </a:rPr>
              <a:t>phát</a:t>
            </a: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70C0"/>
                </a:solidFill>
                <a:latin typeface="Tahoma" panose="020B0604030504040204" pitchFamily="34" charset="0"/>
                <a:ea typeface="Tahoma" panose="020B0604030504040204" pitchFamily="34" charset="0"/>
                <a:cs typeface="Tahoma" panose="020B0604030504040204" pitchFamily="34" charset="0"/>
              </a:rPr>
              <a:t>triển</a:t>
            </a: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70C0"/>
                </a:solidFill>
                <a:latin typeface="Tahoma" panose="020B0604030504040204" pitchFamily="34" charset="0"/>
                <a:ea typeface="Tahoma" panose="020B0604030504040204" pitchFamily="34" charset="0"/>
                <a:cs typeface="Tahoma" panose="020B0604030504040204" pitchFamily="34" charset="0"/>
              </a:rPr>
              <a:t>các</a:t>
            </a: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70C0"/>
                </a:solidFill>
                <a:latin typeface="Tahoma" panose="020B0604030504040204" pitchFamily="34" charset="0"/>
                <a:ea typeface="Tahoma" panose="020B0604030504040204" pitchFamily="34" charset="0"/>
                <a:cs typeface="Tahoma" panose="020B0604030504040204" pitchFamily="34" charset="0"/>
              </a:rPr>
              <a:t>năng</a:t>
            </a: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70C0"/>
                </a:solidFill>
                <a:latin typeface="Tahoma" panose="020B0604030504040204" pitchFamily="34" charset="0"/>
                <a:ea typeface="Tahoma" panose="020B0604030504040204" pitchFamily="34" charset="0"/>
                <a:cs typeface="Tahoma" panose="020B0604030504040204" pitchFamily="34" charset="0"/>
              </a:rPr>
              <a:t>lực</a:t>
            </a: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70C0"/>
                </a:solidFill>
                <a:latin typeface="Tahoma" panose="020B0604030504040204" pitchFamily="34" charset="0"/>
                <a:ea typeface="Tahoma" panose="020B0604030504040204" pitchFamily="34" charset="0"/>
                <a:cs typeface="Tahoma" panose="020B0604030504040204" pitchFamily="34" charset="0"/>
              </a:rPr>
              <a:t>cần</a:t>
            </a: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70C0"/>
                </a:solidFill>
                <a:latin typeface="Tahoma" panose="020B0604030504040204" pitchFamily="34" charset="0"/>
                <a:ea typeface="Tahoma" panose="020B0604030504040204" pitchFamily="34" charset="0"/>
                <a:cs typeface="Tahoma" panose="020B0604030504040204" pitchFamily="34" charset="0"/>
              </a:rPr>
              <a:t>thiết</a:t>
            </a: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a:t>
            </a:r>
          </a:p>
        </p:txBody>
      </p:sp>
      <p:sp>
        <p:nvSpPr>
          <p:cNvPr id="17" name="Rectangle 16"/>
          <p:cNvSpPr/>
          <p:nvPr/>
        </p:nvSpPr>
        <p:spPr>
          <a:xfrm>
            <a:off x="916894" y="808660"/>
            <a:ext cx="5319085" cy="523220"/>
          </a:xfrm>
          <a:prstGeom prst="rect">
            <a:avLst/>
          </a:prstGeom>
        </p:spPr>
        <p:txBody>
          <a:bodyPr wrap="none">
            <a:spAutoFit/>
          </a:bodyPr>
          <a:lstStyle/>
          <a:p>
            <a:pPr fontAlgn="ctr">
              <a:lnSpc>
                <a:spcPct val="100000"/>
              </a:lnSpc>
              <a:buNone/>
              <a:defRPr/>
            </a:pPr>
            <a:r>
              <a:rPr lang="en-US" altLang="en-US" sz="2800" b="1" dirty="0">
                <a:solidFill>
                  <a:srgbClr val="00B050"/>
                </a:solidFill>
                <a:latin typeface="Tahoma" panose="020B0604030504040204" pitchFamily="34" charset="0"/>
                <a:ea typeface="Tahoma" panose="020B0604030504040204" pitchFamily="34" charset="0"/>
                <a:cs typeface="Tahoma" panose="020B0604030504040204" pitchFamily="34" charset="0"/>
              </a:rPr>
              <a:t>III. THIẾT KẾ SGK VẬT LÍ 12</a:t>
            </a:r>
          </a:p>
        </p:txBody>
      </p:sp>
      <p:pic>
        <p:nvPicPr>
          <p:cNvPr id="2" name="Picture 1">
            <a:extLst>
              <a:ext uri="{FF2B5EF4-FFF2-40B4-BE49-F238E27FC236}">
                <a16:creationId xmlns:a16="http://schemas.microsoft.com/office/drawing/2014/main" id="{052407D9-71EC-D607-3160-E57A63B9DD5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53692" y="229027"/>
            <a:ext cx="1326712" cy="1097280"/>
          </a:xfrm>
          <a:prstGeom prst="rect">
            <a:avLst/>
          </a:prstGeom>
        </p:spPr>
      </p:pic>
      <p:pic>
        <p:nvPicPr>
          <p:cNvPr id="15" name="Picture 14">
            <a:extLst>
              <a:ext uri="{FF2B5EF4-FFF2-40B4-BE49-F238E27FC236}">
                <a16:creationId xmlns:a16="http://schemas.microsoft.com/office/drawing/2014/main" id="{DF374D30-8C91-BD0E-2C1D-1FED9417F9FE}"/>
              </a:ext>
            </a:extLst>
          </p:cNvPr>
          <p:cNvPicPr>
            <a:picLocks noChangeAspect="1"/>
          </p:cNvPicPr>
          <p:nvPr/>
        </p:nvPicPr>
        <p:blipFill>
          <a:blip r:embed="rId5"/>
          <a:stretch>
            <a:fillRect/>
          </a:stretch>
        </p:blipFill>
        <p:spPr>
          <a:xfrm>
            <a:off x="410688" y="2518390"/>
            <a:ext cx="5494804" cy="4124176"/>
          </a:xfrm>
          <a:prstGeom prst="rect">
            <a:avLst/>
          </a:prstGeom>
        </p:spPr>
      </p:pic>
      <p:pic>
        <p:nvPicPr>
          <p:cNvPr id="18" name="Picture 17">
            <a:extLst>
              <a:ext uri="{FF2B5EF4-FFF2-40B4-BE49-F238E27FC236}">
                <a16:creationId xmlns:a16="http://schemas.microsoft.com/office/drawing/2014/main" id="{39D3FE86-4A75-C11A-121A-3AF264DEDBF4}"/>
              </a:ext>
            </a:extLst>
          </p:cNvPr>
          <p:cNvPicPr>
            <a:picLocks noChangeAspect="1"/>
          </p:cNvPicPr>
          <p:nvPr/>
        </p:nvPicPr>
        <p:blipFill>
          <a:blip r:embed="rId6"/>
          <a:stretch>
            <a:fillRect/>
          </a:stretch>
        </p:blipFill>
        <p:spPr>
          <a:xfrm>
            <a:off x="5928703" y="3111572"/>
            <a:ext cx="6286508" cy="1859291"/>
          </a:xfrm>
          <a:prstGeom prst="rect">
            <a:avLst/>
          </a:prstGeom>
        </p:spPr>
      </p:pic>
    </p:spTree>
    <p:extLst>
      <p:ext uri="{BB962C8B-B14F-4D97-AF65-F5344CB8AC3E}">
        <p14:creationId xmlns:p14="http://schemas.microsoft.com/office/powerpoint/2010/main" val="1641353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205665" cy="68580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1596" y="357585"/>
            <a:ext cx="2273924" cy="420082"/>
          </a:xfrm>
          <a:prstGeom prst="rect">
            <a:avLst/>
          </a:prstGeom>
        </p:spPr>
      </p:pic>
      <p:sp>
        <p:nvSpPr>
          <p:cNvPr id="15" name="TextBox 14"/>
          <p:cNvSpPr txBox="1"/>
          <p:nvPr/>
        </p:nvSpPr>
        <p:spPr>
          <a:xfrm>
            <a:off x="596153" y="1683892"/>
            <a:ext cx="10999694" cy="3043397"/>
          </a:xfrm>
          <a:prstGeom prst="rect">
            <a:avLst/>
          </a:prstGeom>
          <a:noFill/>
        </p:spPr>
        <p:txBody>
          <a:bodyPr wrap="square" rtlCol="0">
            <a:spAutoFit/>
          </a:bodyPr>
          <a:lstStyle/>
          <a:p>
            <a:pPr algn="ctr">
              <a:lnSpc>
                <a:spcPct val="110000"/>
              </a:lnSpc>
            </a:pPr>
            <a:r>
              <a:rPr lang="en-US" sz="6000" b="1" dirty="0">
                <a:solidFill>
                  <a:srgbClr val="0000FF"/>
                </a:solidFill>
                <a:latin typeface="Tahoma" panose="020B0604030504040204" pitchFamily="34" charset="0"/>
                <a:ea typeface="Tahoma" panose="020B0604030504040204" pitchFamily="34" charset="0"/>
                <a:cs typeface="Tahoma" panose="020B0604030504040204" pitchFamily="34" charset="0"/>
              </a:rPr>
              <a:t>TẬP HUẤN, BỒI DƯỠNG GIÁO VIÊN SỬ DỤNG </a:t>
            </a:r>
          </a:p>
          <a:p>
            <a:pPr algn="ctr">
              <a:lnSpc>
                <a:spcPct val="110000"/>
              </a:lnSpc>
            </a:pPr>
            <a:r>
              <a:rPr lang="en-US" sz="6000" b="1" dirty="0">
                <a:solidFill>
                  <a:srgbClr val="0000FF"/>
                </a:solidFill>
                <a:latin typeface="Tahoma" panose="020B0604030504040204" pitchFamily="34" charset="0"/>
                <a:ea typeface="Tahoma" panose="020B0604030504040204" pitchFamily="34" charset="0"/>
                <a:cs typeface="Tahoma" panose="020B0604030504040204" pitchFamily="34" charset="0"/>
              </a:rPr>
              <a:t>SÁCH GIÁO KHOA VẬT LÍ 12</a:t>
            </a:r>
          </a:p>
        </p:txBody>
      </p:sp>
      <p:pic>
        <p:nvPicPr>
          <p:cNvPr id="3" name="Picture 2">
            <a:extLst>
              <a:ext uri="{FF2B5EF4-FFF2-40B4-BE49-F238E27FC236}">
                <a16:creationId xmlns:a16="http://schemas.microsoft.com/office/drawing/2014/main" id="{992FB6ED-0F6F-2906-1CB4-9948D567AAF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53692" y="229027"/>
            <a:ext cx="1326712" cy="1097280"/>
          </a:xfrm>
          <a:prstGeom prst="rect">
            <a:avLst/>
          </a:prstGeom>
        </p:spPr>
      </p:pic>
    </p:spTree>
    <p:extLst>
      <p:ext uri="{BB962C8B-B14F-4D97-AF65-F5344CB8AC3E}">
        <p14:creationId xmlns:p14="http://schemas.microsoft.com/office/powerpoint/2010/main" val="10071000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205665" cy="68580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1596" y="357585"/>
            <a:ext cx="2273924" cy="420082"/>
          </a:xfrm>
          <a:prstGeom prst="rect">
            <a:avLst/>
          </a:prstGeom>
        </p:spPr>
      </p:pic>
      <p:sp>
        <p:nvSpPr>
          <p:cNvPr id="10" name="TextBox 9"/>
          <p:cNvSpPr txBox="1"/>
          <p:nvPr/>
        </p:nvSpPr>
        <p:spPr>
          <a:xfrm>
            <a:off x="3672197" y="1382477"/>
            <a:ext cx="4909741" cy="461665"/>
          </a:xfrm>
          <a:prstGeom prst="rect">
            <a:avLst/>
          </a:prstGeom>
          <a:noFill/>
        </p:spPr>
        <p:txBody>
          <a:bodyPr wrap="square" rtlCol="0">
            <a:spAutoFit/>
          </a:bodyPr>
          <a:lstStyle/>
          <a:p>
            <a:r>
              <a:rPr lang="en-US" sz="2400" b="1" dirty="0">
                <a:solidFill>
                  <a:srgbClr val="0000FF"/>
                </a:solidFill>
                <a:latin typeface="Tahoma" panose="020B0604030504040204" pitchFamily="34" charset="0"/>
                <a:ea typeface="Tahoma" panose="020B0604030504040204" pitchFamily="34" charset="0"/>
                <a:cs typeface="Tahoma" panose="020B0604030504040204" pitchFamily="34" charset="0"/>
              </a:rPr>
              <a:t>CÂU HỎI – HOẠT ĐỘNG HỌC</a:t>
            </a:r>
          </a:p>
        </p:txBody>
      </p:sp>
      <p:sp>
        <p:nvSpPr>
          <p:cNvPr id="14" name="Rectangle 13"/>
          <p:cNvSpPr/>
          <p:nvPr/>
        </p:nvSpPr>
        <p:spPr>
          <a:xfrm>
            <a:off x="676066" y="1823187"/>
            <a:ext cx="11119694" cy="797078"/>
          </a:xfrm>
          <a:prstGeom prst="rect">
            <a:avLst/>
          </a:prstGeom>
        </p:spPr>
        <p:txBody>
          <a:bodyPr wrap="square">
            <a:spAutoFit/>
          </a:bodyPr>
          <a:lstStyle/>
          <a:p>
            <a:pPr algn="just">
              <a:lnSpc>
                <a:spcPct val="120000"/>
              </a:lnSpc>
            </a:pPr>
            <a:r>
              <a:rPr lang="en-US" sz="2000" b="1" dirty="0" err="1">
                <a:solidFill>
                  <a:srgbClr val="0070C0"/>
                </a:solidFill>
                <a:latin typeface="Tahoma" panose="020B0604030504040204" pitchFamily="34" charset="0"/>
                <a:ea typeface="Tahoma" panose="020B0604030504040204" pitchFamily="34" charset="0"/>
                <a:cs typeface="Tahoma" panose="020B0604030504040204" pitchFamily="34" charset="0"/>
              </a:rPr>
              <a:t>Trả</a:t>
            </a: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70C0"/>
                </a:solidFill>
                <a:latin typeface="Tahoma" panose="020B0604030504040204" pitchFamily="34" charset="0"/>
                <a:ea typeface="Tahoma" panose="020B0604030504040204" pitchFamily="34" charset="0"/>
                <a:cs typeface="Tahoma" panose="020B0604030504040204" pitchFamily="34" charset="0"/>
              </a:rPr>
              <a:t>lời</a:t>
            </a: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70C0"/>
                </a:solidFill>
                <a:latin typeface="Tahoma" panose="020B0604030504040204" pitchFamily="34" charset="0"/>
                <a:ea typeface="Tahoma" panose="020B0604030504040204" pitchFamily="34" charset="0"/>
                <a:cs typeface="Tahoma" panose="020B0604030504040204" pitchFamily="34" charset="0"/>
              </a:rPr>
              <a:t>các</a:t>
            </a: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70C0"/>
                </a:solidFill>
                <a:latin typeface="Tahoma" panose="020B0604030504040204" pitchFamily="34" charset="0"/>
                <a:ea typeface="Tahoma" panose="020B0604030504040204" pitchFamily="34" charset="0"/>
                <a:cs typeface="Tahoma" panose="020B0604030504040204" pitchFamily="34" charset="0"/>
              </a:rPr>
              <a:t>câu</a:t>
            </a: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70C0"/>
                </a:solidFill>
                <a:latin typeface="Tahoma" panose="020B0604030504040204" pitchFamily="34" charset="0"/>
                <a:ea typeface="Tahoma" panose="020B0604030504040204" pitchFamily="34" charset="0"/>
                <a:cs typeface="Tahoma" panose="020B0604030504040204" pitchFamily="34" charset="0"/>
              </a:rPr>
              <a:t>hỏi</a:t>
            </a: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70C0"/>
                </a:solidFill>
                <a:latin typeface="Tahoma" panose="020B0604030504040204" pitchFamily="34" charset="0"/>
                <a:ea typeface="Tahoma" panose="020B0604030504040204" pitchFamily="34" charset="0"/>
                <a:cs typeface="Tahoma" panose="020B0604030504040204" pitchFamily="34" charset="0"/>
              </a:rPr>
              <a:t>và</a:t>
            </a: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70C0"/>
                </a:solidFill>
                <a:latin typeface="Tahoma" panose="020B0604030504040204" pitchFamily="34" charset="0"/>
                <a:ea typeface="Tahoma" panose="020B0604030504040204" pitchFamily="34" charset="0"/>
                <a:cs typeface="Tahoma" panose="020B0604030504040204" pitchFamily="34" charset="0"/>
              </a:rPr>
              <a:t>thực</a:t>
            </a: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70C0"/>
                </a:solidFill>
                <a:latin typeface="Tahoma" panose="020B0604030504040204" pitchFamily="34" charset="0"/>
                <a:ea typeface="Tahoma" panose="020B0604030504040204" pitchFamily="34" charset="0"/>
                <a:cs typeface="Tahoma" panose="020B0604030504040204" pitchFamily="34" charset="0"/>
              </a:rPr>
              <a:t>hiện</a:t>
            </a: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70C0"/>
                </a:solidFill>
                <a:latin typeface="Tahoma" panose="020B0604030504040204" pitchFamily="34" charset="0"/>
                <a:ea typeface="Tahoma" panose="020B0604030504040204" pitchFamily="34" charset="0"/>
                <a:cs typeface="Tahoma" panose="020B0604030504040204" pitchFamily="34" charset="0"/>
              </a:rPr>
              <a:t>các</a:t>
            </a: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70C0"/>
                </a:solidFill>
                <a:latin typeface="Tahoma" panose="020B0604030504040204" pitchFamily="34" charset="0"/>
                <a:ea typeface="Tahoma" panose="020B0604030504040204" pitchFamily="34" charset="0"/>
                <a:cs typeface="Tahoma" panose="020B0604030504040204" pitchFamily="34" charset="0"/>
              </a:rPr>
              <a:t>hoạt</a:t>
            </a: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70C0"/>
                </a:solidFill>
                <a:latin typeface="Tahoma" panose="020B0604030504040204" pitchFamily="34" charset="0"/>
                <a:ea typeface="Tahoma" panose="020B0604030504040204" pitchFamily="34" charset="0"/>
                <a:cs typeface="Tahoma" panose="020B0604030504040204" pitchFamily="34" charset="0"/>
              </a:rPr>
              <a:t>động</a:t>
            </a: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70C0"/>
                </a:solidFill>
                <a:latin typeface="Tahoma" panose="020B0604030504040204" pitchFamily="34" charset="0"/>
                <a:ea typeface="Tahoma" panose="020B0604030504040204" pitchFamily="34" charset="0"/>
                <a:cs typeface="Tahoma" panose="020B0604030504040204" pitchFamily="34" charset="0"/>
              </a:rPr>
              <a:t>giúp</a:t>
            </a: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 HS </a:t>
            </a:r>
            <a:r>
              <a:rPr lang="en-US" sz="2000" b="1" dirty="0" err="1">
                <a:solidFill>
                  <a:srgbClr val="0070C0"/>
                </a:solidFill>
                <a:latin typeface="Tahoma" panose="020B0604030504040204" pitchFamily="34" charset="0"/>
                <a:ea typeface="Tahoma" panose="020B0604030504040204" pitchFamily="34" charset="0"/>
                <a:cs typeface="Tahoma" panose="020B0604030504040204" pitchFamily="34" charset="0"/>
              </a:rPr>
              <a:t>vận</a:t>
            </a: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70C0"/>
                </a:solidFill>
                <a:latin typeface="Tahoma" panose="020B0604030504040204" pitchFamily="34" charset="0"/>
                <a:ea typeface="Tahoma" panose="020B0604030504040204" pitchFamily="34" charset="0"/>
                <a:cs typeface="Tahoma" panose="020B0604030504040204" pitchFamily="34" charset="0"/>
              </a:rPr>
              <a:t>dụng</a:t>
            </a: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70C0"/>
                </a:solidFill>
                <a:latin typeface="Tahoma" panose="020B0604030504040204" pitchFamily="34" charset="0"/>
                <a:ea typeface="Tahoma" panose="020B0604030504040204" pitchFamily="34" charset="0"/>
                <a:cs typeface="Tahoma" panose="020B0604030504040204" pitchFamily="34" charset="0"/>
              </a:rPr>
              <a:t>kiến</a:t>
            </a: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70C0"/>
                </a:solidFill>
                <a:latin typeface="Tahoma" panose="020B0604030504040204" pitchFamily="34" charset="0"/>
                <a:ea typeface="Tahoma" panose="020B0604030504040204" pitchFamily="34" charset="0"/>
                <a:cs typeface="Tahoma" panose="020B0604030504040204" pitchFamily="34" charset="0"/>
              </a:rPr>
              <a:t>thức</a:t>
            </a: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70C0"/>
                </a:solidFill>
                <a:latin typeface="Tahoma" panose="020B0604030504040204" pitchFamily="34" charset="0"/>
                <a:ea typeface="Tahoma" panose="020B0604030504040204" pitchFamily="34" charset="0"/>
                <a:cs typeface="Tahoma" panose="020B0604030504040204" pitchFamily="34" charset="0"/>
              </a:rPr>
              <a:t>để</a:t>
            </a: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70C0"/>
                </a:solidFill>
                <a:latin typeface="Tahoma" panose="020B0604030504040204" pitchFamily="34" charset="0"/>
                <a:ea typeface="Tahoma" panose="020B0604030504040204" pitchFamily="34" charset="0"/>
                <a:cs typeface="Tahoma" panose="020B0604030504040204" pitchFamily="34" charset="0"/>
              </a:rPr>
              <a:t>giải</a:t>
            </a: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70C0"/>
                </a:solidFill>
                <a:latin typeface="Tahoma" panose="020B0604030504040204" pitchFamily="34" charset="0"/>
                <a:ea typeface="Tahoma" panose="020B0604030504040204" pitchFamily="34" charset="0"/>
                <a:cs typeface="Tahoma" panose="020B0604030504040204" pitchFamily="34" charset="0"/>
              </a:rPr>
              <a:t>quyết</a:t>
            </a: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70C0"/>
                </a:solidFill>
                <a:latin typeface="Tahoma" panose="020B0604030504040204" pitchFamily="34" charset="0"/>
                <a:ea typeface="Tahoma" panose="020B0604030504040204" pitchFamily="34" charset="0"/>
                <a:cs typeface="Tahoma" panose="020B0604030504040204" pitchFamily="34" charset="0"/>
              </a:rPr>
              <a:t>vấn</a:t>
            </a: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70C0"/>
                </a:solidFill>
                <a:latin typeface="Tahoma" panose="020B0604030504040204" pitchFamily="34" charset="0"/>
                <a:ea typeface="Tahoma" panose="020B0604030504040204" pitchFamily="34" charset="0"/>
                <a:cs typeface="Tahoma" panose="020B0604030504040204" pitchFamily="34" charset="0"/>
              </a:rPr>
              <a:t>đề</a:t>
            </a: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70C0"/>
                </a:solidFill>
                <a:latin typeface="Tahoma" panose="020B0604030504040204" pitchFamily="34" charset="0"/>
                <a:ea typeface="Tahoma" panose="020B0604030504040204" pitchFamily="34" charset="0"/>
                <a:cs typeface="Tahoma" panose="020B0604030504040204" pitchFamily="34" charset="0"/>
              </a:rPr>
              <a:t>học</a:t>
            </a: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70C0"/>
                </a:solidFill>
                <a:latin typeface="Tahoma" panose="020B0604030504040204" pitchFamily="34" charset="0"/>
                <a:ea typeface="Tahoma" panose="020B0604030504040204" pitchFamily="34" charset="0"/>
                <a:cs typeface="Tahoma" panose="020B0604030504040204" pitchFamily="34" charset="0"/>
              </a:rPr>
              <a:t>tập</a:t>
            </a: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70C0"/>
                </a:solidFill>
                <a:latin typeface="Tahoma" panose="020B0604030504040204" pitchFamily="34" charset="0"/>
                <a:ea typeface="Tahoma" panose="020B0604030504040204" pitchFamily="34" charset="0"/>
                <a:cs typeface="Tahoma" panose="020B0604030504040204" pitchFamily="34" charset="0"/>
              </a:rPr>
              <a:t>đồng</a:t>
            </a: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70C0"/>
                </a:solidFill>
                <a:latin typeface="Tahoma" panose="020B0604030504040204" pitchFamily="34" charset="0"/>
                <a:ea typeface="Tahoma" panose="020B0604030504040204" pitchFamily="34" charset="0"/>
                <a:cs typeface="Tahoma" panose="020B0604030504040204" pitchFamily="34" charset="0"/>
              </a:rPr>
              <a:t>thời</a:t>
            </a: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70C0"/>
                </a:solidFill>
                <a:latin typeface="Tahoma" panose="020B0604030504040204" pitchFamily="34" charset="0"/>
                <a:ea typeface="Tahoma" panose="020B0604030504040204" pitchFamily="34" charset="0"/>
                <a:cs typeface="Tahoma" panose="020B0604030504040204" pitchFamily="34" charset="0"/>
              </a:rPr>
              <a:t>phát</a:t>
            </a: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70C0"/>
                </a:solidFill>
                <a:latin typeface="Tahoma" panose="020B0604030504040204" pitchFamily="34" charset="0"/>
                <a:ea typeface="Tahoma" panose="020B0604030504040204" pitchFamily="34" charset="0"/>
                <a:cs typeface="Tahoma" panose="020B0604030504040204" pitchFamily="34" charset="0"/>
              </a:rPr>
              <a:t>triển</a:t>
            </a: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70C0"/>
                </a:solidFill>
                <a:latin typeface="Tahoma" panose="020B0604030504040204" pitchFamily="34" charset="0"/>
                <a:ea typeface="Tahoma" panose="020B0604030504040204" pitchFamily="34" charset="0"/>
                <a:cs typeface="Tahoma" panose="020B0604030504040204" pitchFamily="34" charset="0"/>
              </a:rPr>
              <a:t>các</a:t>
            </a: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70C0"/>
                </a:solidFill>
                <a:latin typeface="Tahoma" panose="020B0604030504040204" pitchFamily="34" charset="0"/>
                <a:ea typeface="Tahoma" panose="020B0604030504040204" pitchFamily="34" charset="0"/>
                <a:cs typeface="Tahoma" panose="020B0604030504040204" pitchFamily="34" charset="0"/>
              </a:rPr>
              <a:t>năng</a:t>
            </a: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70C0"/>
                </a:solidFill>
                <a:latin typeface="Tahoma" panose="020B0604030504040204" pitchFamily="34" charset="0"/>
                <a:ea typeface="Tahoma" panose="020B0604030504040204" pitchFamily="34" charset="0"/>
                <a:cs typeface="Tahoma" panose="020B0604030504040204" pitchFamily="34" charset="0"/>
              </a:rPr>
              <a:t>lực</a:t>
            </a: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70C0"/>
                </a:solidFill>
                <a:latin typeface="Tahoma" panose="020B0604030504040204" pitchFamily="34" charset="0"/>
                <a:ea typeface="Tahoma" panose="020B0604030504040204" pitchFamily="34" charset="0"/>
                <a:cs typeface="Tahoma" panose="020B0604030504040204" pitchFamily="34" charset="0"/>
              </a:rPr>
              <a:t>cần</a:t>
            </a: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70C0"/>
                </a:solidFill>
                <a:latin typeface="Tahoma" panose="020B0604030504040204" pitchFamily="34" charset="0"/>
                <a:ea typeface="Tahoma" panose="020B0604030504040204" pitchFamily="34" charset="0"/>
                <a:cs typeface="Tahoma" panose="020B0604030504040204" pitchFamily="34" charset="0"/>
              </a:rPr>
              <a:t>thiết</a:t>
            </a: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a:t>
            </a:r>
          </a:p>
        </p:txBody>
      </p:sp>
      <p:sp>
        <p:nvSpPr>
          <p:cNvPr id="17" name="Rectangle 16"/>
          <p:cNvSpPr/>
          <p:nvPr/>
        </p:nvSpPr>
        <p:spPr>
          <a:xfrm>
            <a:off x="916894" y="808660"/>
            <a:ext cx="5319085" cy="523220"/>
          </a:xfrm>
          <a:prstGeom prst="rect">
            <a:avLst/>
          </a:prstGeom>
        </p:spPr>
        <p:txBody>
          <a:bodyPr wrap="none">
            <a:spAutoFit/>
          </a:bodyPr>
          <a:lstStyle/>
          <a:p>
            <a:pPr fontAlgn="ctr">
              <a:lnSpc>
                <a:spcPct val="100000"/>
              </a:lnSpc>
              <a:buNone/>
              <a:defRPr/>
            </a:pPr>
            <a:r>
              <a:rPr lang="en-US" altLang="en-US" sz="2800" b="1" dirty="0">
                <a:solidFill>
                  <a:srgbClr val="00B050"/>
                </a:solidFill>
                <a:latin typeface="Tahoma" panose="020B0604030504040204" pitchFamily="34" charset="0"/>
                <a:ea typeface="Tahoma" panose="020B0604030504040204" pitchFamily="34" charset="0"/>
                <a:cs typeface="Tahoma" panose="020B0604030504040204" pitchFamily="34" charset="0"/>
              </a:rPr>
              <a:t>III. THIẾT KẾ SGK VẬT LÍ 12</a:t>
            </a:r>
          </a:p>
        </p:txBody>
      </p:sp>
      <p:pic>
        <p:nvPicPr>
          <p:cNvPr id="2" name="Picture 1">
            <a:extLst>
              <a:ext uri="{FF2B5EF4-FFF2-40B4-BE49-F238E27FC236}">
                <a16:creationId xmlns:a16="http://schemas.microsoft.com/office/drawing/2014/main" id="{052407D9-71EC-D607-3160-E57A63B9DD5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53692" y="229027"/>
            <a:ext cx="1326712" cy="1097280"/>
          </a:xfrm>
          <a:prstGeom prst="rect">
            <a:avLst/>
          </a:prstGeom>
        </p:spPr>
      </p:pic>
      <p:pic>
        <p:nvPicPr>
          <p:cNvPr id="3" name="Picture 2">
            <a:extLst>
              <a:ext uri="{FF2B5EF4-FFF2-40B4-BE49-F238E27FC236}">
                <a16:creationId xmlns:a16="http://schemas.microsoft.com/office/drawing/2014/main" id="{64EE6D04-3E54-D309-E2CF-2F15D864AA5F}"/>
              </a:ext>
            </a:extLst>
          </p:cNvPr>
          <p:cNvPicPr>
            <a:picLocks noChangeAspect="1"/>
          </p:cNvPicPr>
          <p:nvPr/>
        </p:nvPicPr>
        <p:blipFill>
          <a:blip r:embed="rId5"/>
          <a:stretch>
            <a:fillRect/>
          </a:stretch>
        </p:blipFill>
        <p:spPr>
          <a:xfrm>
            <a:off x="775166" y="2864518"/>
            <a:ext cx="4711233" cy="1578934"/>
          </a:xfrm>
          <a:prstGeom prst="rect">
            <a:avLst/>
          </a:prstGeom>
        </p:spPr>
      </p:pic>
      <p:pic>
        <p:nvPicPr>
          <p:cNvPr id="6" name="Picture 5">
            <a:extLst>
              <a:ext uri="{FF2B5EF4-FFF2-40B4-BE49-F238E27FC236}">
                <a16:creationId xmlns:a16="http://schemas.microsoft.com/office/drawing/2014/main" id="{C32350DA-CF2B-5750-E950-733C14B7B444}"/>
              </a:ext>
            </a:extLst>
          </p:cNvPr>
          <p:cNvPicPr>
            <a:picLocks noChangeAspect="1"/>
          </p:cNvPicPr>
          <p:nvPr/>
        </p:nvPicPr>
        <p:blipFill>
          <a:blip r:embed="rId6"/>
          <a:stretch>
            <a:fillRect/>
          </a:stretch>
        </p:blipFill>
        <p:spPr>
          <a:xfrm>
            <a:off x="775166" y="4552418"/>
            <a:ext cx="5715840" cy="2196615"/>
          </a:xfrm>
          <a:prstGeom prst="rect">
            <a:avLst/>
          </a:prstGeom>
        </p:spPr>
      </p:pic>
      <p:pic>
        <p:nvPicPr>
          <p:cNvPr id="7" name="Picture 6">
            <a:extLst>
              <a:ext uri="{FF2B5EF4-FFF2-40B4-BE49-F238E27FC236}">
                <a16:creationId xmlns:a16="http://schemas.microsoft.com/office/drawing/2014/main" id="{2E96A992-18A2-082B-DEBC-46FF0996C51C}"/>
              </a:ext>
            </a:extLst>
          </p:cNvPr>
          <p:cNvPicPr>
            <a:picLocks noChangeAspect="1"/>
          </p:cNvPicPr>
          <p:nvPr/>
        </p:nvPicPr>
        <p:blipFill>
          <a:blip r:embed="rId7"/>
          <a:stretch>
            <a:fillRect/>
          </a:stretch>
        </p:blipFill>
        <p:spPr>
          <a:xfrm>
            <a:off x="5726704" y="2610625"/>
            <a:ext cx="6478961" cy="1369040"/>
          </a:xfrm>
          <a:prstGeom prst="rect">
            <a:avLst/>
          </a:prstGeom>
        </p:spPr>
      </p:pic>
      <p:pic>
        <p:nvPicPr>
          <p:cNvPr id="8" name="Picture 7">
            <a:extLst>
              <a:ext uri="{FF2B5EF4-FFF2-40B4-BE49-F238E27FC236}">
                <a16:creationId xmlns:a16="http://schemas.microsoft.com/office/drawing/2014/main" id="{BD018EE3-787A-AF35-5F3E-0089CFAA1943}"/>
              </a:ext>
            </a:extLst>
          </p:cNvPr>
          <p:cNvPicPr>
            <a:picLocks noChangeAspect="1"/>
          </p:cNvPicPr>
          <p:nvPr/>
        </p:nvPicPr>
        <p:blipFill>
          <a:blip r:embed="rId8"/>
          <a:stretch>
            <a:fillRect/>
          </a:stretch>
        </p:blipFill>
        <p:spPr>
          <a:xfrm>
            <a:off x="6491007" y="4659248"/>
            <a:ext cx="5700994" cy="991477"/>
          </a:xfrm>
          <a:prstGeom prst="rect">
            <a:avLst/>
          </a:prstGeom>
        </p:spPr>
      </p:pic>
    </p:spTree>
    <p:extLst>
      <p:ext uri="{BB962C8B-B14F-4D97-AF65-F5344CB8AC3E}">
        <p14:creationId xmlns:p14="http://schemas.microsoft.com/office/powerpoint/2010/main" val="1483227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205665" cy="685800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1596" y="357585"/>
            <a:ext cx="2273924" cy="420082"/>
          </a:xfrm>
          <a:prstGeom prst="rect">
            <a:avLst/>
          </a:prstGeom>
        </p:spPr>
      </p:pic>
      <p:sp>
        <p:nvSpPr>
          <p:cNvPr id="27" name="TextBox 26"/>
          <p:cNvSpPr txBox="1"/>
          <p:nvPr/>
        </p:nvSpPr>
        <p:spPr>
          <a:xfrm>
            <a:off x="3934927" y="1523082"/>
            <a:ext cx="3916723" cy="461665"/>
          </a:xfrm>
          <a:prstGeom prst="rect">
            <a:avLst/>
          </a:prstGeom>
          <a:noFill/>
        </p:spPr>
        <p:txBody>
          <a:bodyPr wrap="square" rtlCol="0">
            <a:spAutoFit/>
          </a:bodyPr>
          <a:lstStyle/>
          <a:p>
            <a:pPr algn="ctr"/>
            <a:r>
              <a:rPr lang="en-US" sz="2400" b="1" dirty="0">
                <a:solidFill>
                  <a:srgbClr val="0000FF"/>
                </a:solidFill>
                <a:latin typeface="Tahoma" panose="020B0604030504040204" pitchFamily="34" charset="0"/>
                <a:ea typeface="Tahoma" panose="020B0604030504040204" pitchFamily="34" charset="0"/>
                <a:cs typeface="Tahoma" panose="020B0604030504040204" pitchFamily="34" charset="0"/>
              </a:rPr>
              <a:t>EM ĐÃ HỌC</a:t>
            </a:r>
          </a:p>
        </p:txBody>
      </p:sp>
      <p:sp>
        <p:nvSpPr>
          <p:cNvPr id="28" name="Rectangle 27"/>
          <p:cNvSpPr/>
          <p:nvPr/>
        </p:nvSpPr>
        <p:spPr>
          <a:xfrm>
            <a:off x="934159" y="1996016"/>
            <a:ext cx="7797465" cy="410433"/>
          </a:xfrm>
          <a:prstGeom prst="rect">
            <a:avLst/>
          </a:prstGeom>
        </p:spPr>
        <p:txBody>
          <a:bodyPr wrap="square">
            <a:spAutoFit/>
          </a:bodyPr>
          <a:lstStyle/>
          <a:p>
            <a:pPr algn="ctr">
              <a:lnSpc>
                <a:spcPct val="115000"/>
              </a:lnSpc>
              <a:spcAft>
                <a:spcPts val="1000"/>
              </a:spcAft>
            </a:pPr>
            <a:r>
              <a:rPr lang="en-US" sz="2000" b="1" dirty="0" err="1">
                <a:solidFill>
                  <a:srgbClr val="0070C0"/>
                </a:solidFill>
                <a:latin typeface="Tahoma" panose="020B0604030504040204" pitchFamily="34" charset="0"/>
                <a:ea typeface="Tahoma" panose="020B0604030504040204" pitchFamily="34" charset="0"/>
                <a:cs typeface="Tahoma" panose="020B0604030504040204" pitchFamily="34" charset="0"/>
              </a:rPr>
              <a:t>Hệ</a:t>
            </a: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70C0"/>
                </a:solidFill>
                <a:latin typeface="Tahoma" panose="020B0604030504040204" pitchFamily="34" charset="0"/>
                <a:ea typeface="Tahoma" panose="020B0604030504040204" pitchFamily="34" charset="0"/>
                <a:cs typeface="Tahoma" panose="020B0604030504040204" pitchFamily="34" charset="0"/>
              </a:rPr>
              <a:t>thống</a:t>
            </a: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70C0"/>
                </a:solidFill>
                <a:latin typeface="Tahoma" panose="020B0604030504040204" pitchFamily="34" charset="0"/>
                <a:ea typeface="Tahoma" panose="020B0604030504040204" pitchFamily="34" charset="0"/>
                <a:cs typeface="Tahoma" panose="020B0604030504040204" pitchFamily="34" charset="0"/>
              </a:rPr>
              <a:t>về</a:t>
            </a: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70C0"/>
                </a:solidFill>
                <a:latin typeface="Tahoma" panose="020B0604030504040204" pitchFamily="34" charset="0"/>
                <a:ea typeface="Tahoma" panose="020B0604030504040204" pitchFamily="34" charset="0"/>
                <a:cs typeface="Tahoma" panose="020B0604030504040204" pitchFamily="34" charset="0"/>
              </a:rPr>
              <a:t>kiến</a:t>
            </a: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70C0"/>
                </a:solidFill>
                <a:latin typeface="Tahoma" panose="020B0604030504040204" pitchFamily="34" charset="0"/>
                <a:ea typeface="Tahoma" panose="020B0604030504040204" pitchFamily="34" charset="0"/>
                <a:cs typeface="Tahoma" panose="020B0604030504040204" pitchFamily="34" charset="0"/>
              </a:rPr>
              <a:t>thức</a:t>
            </a: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70C0"/>
                </a:solidFill>
                <a:latin typeface="Tahoma" panose="020B0604030504040204" pitchFamily="34" charset="0"/>
                <a:ea typeface="Tahoma" panose="020B0604030504040204" pitchFamily="34" charset="0"/>
                <a:cs typeface="Tahoma" panose="020B0604030504040204" pitchFamily="34" charset="0"/>
              </a:rPr>
              <a:t>tóm</a:t>
            </a: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70C0"/>
                </a:solidFill>
                <a:latin typeface="Tahoma" panose="020B0604030504040204" pitchFamily="34" charset="0"/>
                <a:ea typeface="Tahoma" panose="020B0604030504040204" pitchFamily="34" charset="0"/>
                <a:cs typeface="Tahoma" panose="020B0604030504040204" pitchFamily="34" charset="0"/>
              </a:rPr>
              <a:t>tắt</a:t>
            </a: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70C0"/>
                </a:solidFill>
                <a:latin typeface="Tahoma" panose="020B0604030504040204" pitchFamily="34" charset="0"/>
                <a:ea typeface="Tahoma" panose="020B0604030504040204" pitchFamily="34" charset="0"/>
                <a:cs typeface="Tahoma" panose="020B0604030504040204" pitchFamily="34" charset="0"/>
              </a:rPr>
              <a:t>các</a:t>
            </a: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70C0"/>
                </a:solidFill>
                <a:latin typeface="Tahoma" panose="020B0604030504040204" pitchFamily="34" charset="0"/>
                <a:ea typeface="Tahoma" panose="020B0604030504040204" pitchFamily="34" charset="0"/>
                <a:cs typeface="Tahoma" panose="020B0604030504040204" pitchFamily="34" charset="0"/>
              </a:rPr>
              <a:t>kiến</a:t>
            </a: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70C0"/>
                </a:solidFill>
                <a:latin typeface="Tahoma" panose="020B0604030504040204" pitchFamily="34" charset="0"/>
                <a:ea typeface="Tahoma" panose="020B0604030504040204" pitchFamily="34" charset="0"/>
                <a:cs typeface="Tahoma" panose="020B0604030504040204" pitchFamily="34" charset="0"/>
              </a:rPr>
              <a:t>thức</a:t>
            </a: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70C0"/>
                </a:solidFill>
                <a:latin typeface="Tahoma" panose="020B0604030504040204" pitchFamily="34" charset="0"/>
                <a:ea typeface="Tahoma" panose="020B0604030504040204" pitchFamily="34" charset="0"/>
                <a:cs typeface="Tahoma" panose="020B0604030504040204" pitchFamily="34" charset="0"/>
              </a:rPr>
              <a:t>cơ</a:t>
            </a: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70C0"/>
                </a:solidFill>
                <a:latin typeface="Tahoma" panose="020B0604030504040204" pitchFamily="34" charset="0"/>
                <a:ea typeface="Tahoma" panose="020B0604030504040204" pitchFamily="34" charset="0"/>
                <a:cs typeface="Tahoma" panose="020B0604030504040204" pitchFamily="34" charset="0"/>
              </a:rPr>
              <a:t>bản</a:t>
            </a: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70C0"/>
                </a:solidFill>
                <a:latin typeface="Tahoma" panose="020B0604030504040204" pitchFamily="34" charset="0"/>
                <a:ea typeface="Tahoma" panose="020B0604030504040204" pitchFamily="34" charset="0"/>
                <a:cs typeface="Tahoma" panose="020B0604030504040204" pitchFamily="34" charset="0"/>
              </a:rPr>
              <a:t>của</a:t>
            </a: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70C0"/>
                </a:solidFill>
                <a:latin typeface="Tahoma" panose="020B0604030504040204" pitchFamily="34" charset="0"/>
                <a:ea typeface="Tahoma" panose="020B0604030504040204" pitchFamily="34" charset="0"/>
                <a:cs typeface="Tahoma" panose="020B0604030504040204" pitchFamily="34" charset="0"/>
              </a:rPr>
              <a:t>bài</a:t>
            </a:r>
            <a:endPar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30" name="Rectangle 29"/>
          <p:cNvSpPr/>
          <p:nvPr/>
        </p:nvSpPr>
        <p:spPr>
          <a:xfrm>
            <a:off x="916894" y="808660"/>
            <a:ext cx="5319085" cy="523220"/>
          </a:xfrm>
          <a:prstGeom prst="rect">
            <a:avLst/>
          </a:prstGeom>
        </p:spPr>
        <p:txBody>
          <a:bodyPr wrap="none">
            <a:spAutoFit/>
          </a:bodyPr>
          <a:lstStyle/>
          <a:p>
            <a:pPr fontAlgn="ctr">
              <a:lnSpc>
                <a:spcPct val="100000"/>
              </a:lnSpc>
              <a:buNone/>
              <a:defRPr/>
            </a:pPr>
            <a:r>
              <a:rPr lang="en-US" altLang="en-US" sz="2800" b="1" dirty="0">
                <a:solidFill>
                  <a:srgbClr val="00B050"/>
                </a:solidFill>
                <a:latin typeface="Tahoma" panose="020B0604030504040204" pitchFamily="34" charset="0"/>
                <a:ea typeface="Tahoma" panose="020B0604030504040204" pitchFamily="34" charset="0"/>
                <a:cs typeface="Tahoma" panose="020B0604030504040204" pitchFamily="34" charset="0"/>
              </a:rPr>
              <a:t>III. THIẾT KẾ SGK VẬT LÍ 12</a:t>
            </a:r>
          </a:p>
        </p:txBody>
      </p:sp>
      <p:pic>
        <p:nvPicPr>
          <p:cNvPr id="2" name="Picture 1">
            <a:extLst>
              <a:ext uri="{FF2B5EF4-FFF2-40B4-BE49-F238E27FC236}">
                <a16:creationId xmlns:a16="http://schemas.microsoft.com/office/drawing/2014/main" id="{A009764A-9970-949F-B97C-E029B5F2CB7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53692" y="229027"/>
            <a:ext cx="1326712" cy="1097280"/>
          </a:xfrm>
          <a:prstGeom prst="rect">
            <a:avLst/>
          </a:prstGeom>
        </p:spPr>
      </p:pic>
      <p:pic>
        <p:nvPicPr>
          <p:cNvPr id="6" name="Picture 5">
            <a:extLst>
              <a:ext uri="{FF2B5EF4-FFF2-40B4-BE49-F238E27FC236}">
                <a16:creationId xmlns:a16="http://schemas.microsoft.com/office/drawing/2014/main" id="{9361CAA8-061A-4EC4-E231-A301336DD648}"/>
              </a:ext>
            </a:extLst>
          </p:cNvPr>
          <p:cNvPicPr>
            <a:picLocks noChangeAspect="1"/>
          </p:cNvPicPr>
          <p:nvPr/>
        </p:nvPicPr>
        <p:blipFill>
          <a:blip r:embed="rId6"/>
          <a:stretch>
            <a:fillRect/>
          </a:stretch>
        </p:blipFill>
        <p:spPr>
          <a:xfrm>
            <a:off x="417819" y="2417718"/>
            <a:ext cx="5933832" cy="4440282"/>
          </a:xfrm>
          <a:prstGeom prst="rect">
            <a:avLst/>
          </a:prstGeom>
        </p:spPr>
      </p:pic>
      <p:pic>
        <p:nvPicPr>
          <p:cNvPr id="8" name="Picture 7">
            <a:extLst>
              <a:ext uri="{FF2B5EF4-FFF2-40B4-BE49-F238E27FC236}">
                <a16:creationId xmlns:a16="http://schemas.microsoft.com/office/drawing/2014/main" id="{55AE0623-78CE-77DA-CA84-092DF6DF6E79}"/>
              </a:ext>
            </a:extLst>
          </p:cNvPr>
          <p:cNvPicPr>
            <a:picLocks noChangeAspect="1"/>
          </p:cNvPicPr>
          <p:nvPr/>
        </p:nvPicPr>
        <p:blipFill>
          <a:blip r:embed="rId7"/>
          <a:stretch>
            <a:fillRect/>
          </a:stretch>
        </p:blipFill>
        <p:spPr>
          <a:xfrm>
            <a:off x="6490243" y="2452700"/>
            <a:ext cx="5706457" cy="2151615"/>
          </a:xfrm>
          <a:prstGeom prst="rect">
            <a:avLst/>
          </a:prstGeom>
        </p:spPr>
      </p:pic>
    </p:spTree>
    <p:extLst>
      <p:ext uri="{BB962C8B-B14F-4D97-AF65-F5344CB8AC3E}">
        <p14:creationId xmlns:p14="http://schemas.microsoft.com/office/powerpoint/2010/main" val="329956263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9" y="8389"/>
            <a:ext cx="12205665" cy="68580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1596" y="357585"/>
            <a:ext cx="2273924" cy="420082"/>
          </a:xfrm>
          <a:prstGeom prst="rect">
            <a:avLst/>
          </a:prstGeom>
        </p:spPr>
      </p:pic>
      <p:sp>
        <p:nvSpPr>
          <p:cNvPr id="16" name="TextBox 15"/>
          <p:cNvSpPr txBox="1"/>
          <p:nvPr/>
        </p:nvSpPr>
        <p:spPr>
          <a:xfrm>
            <a:off x="3943316" y="1523082"/>
            <a:ext cx="3916723" cy="461665"/>
          </a:xfrm>
          <a:prstGeom prst="rect">
            <a:avLst/>
          </a:prstGeom>
          <a:noFill/>
        </p:spPr>
        <p:txBody>
          <a:bodyPr wrap="square" rtlCol="0">
            <a:spAutoFit/>
          </a:bodyPr>
          <a:lstStyle/>
          <a:p>
            <a:pPr algn="ctr"/>
            <a:r>
              <a:rPr lang="en-US" sz="2400" b="1" dirty="0">
                <a:solidFill>
                  <a:srgbClr val="0000FF"/>
                </a:solidFill>
                <a:latin typeface="Tahoma" panose="020B0604030504040204" pitchFamily="34" charset="0"/>
                <a:ea typeface="Tahoma" panose="020B0604030504040204" pitchFamily="34" charset="0"/>
                <a:cs typeface="Tahoma" panose="020B0604030504040204" pitchFamily="34" charset="0"/>
              </a:rPr>
              <a:t>EM CÓ THỂ</a:t>
            </a:r>
          </a:p>
        </p:txBody>
      </p:sp>
      <p:sp>
        <p:nvSpPr>
          <p:cNvPr id="18" name="Rectangle 17"/>
          <p:cNvSpPr/>
          <p:nvPr/>
        </p:nvSpPr>
        <p:spPr>
          <a:xfrm>
            <a:off x="1053031" y="2014304"/>
            <a:ext cx="10358682" cy="410433"/>
          </a:xfrm>
          <a:prstGeom prst="rect">
            <a:avLst/>
          </a:prstGeom>
        </p:spPr>
        <p:txBody>
          <a:bodyPr wrap="square">
            <a:spAutoFit/>
          </a:bodyPr>
          <a:lstStyle/>
          <a:p>
            <a:pPr algn="ctr">
              <a:lnSpc>
                <a:spcPct val="115000"/>
              </a:lnSpc>
              <a:spcAft>
                <a:spcPts val="1000"/>
              </a:spcAft>
            </a:pPr>
            <a:r>
              <a:rPr lang="en-US" sz="2000" b="1" dirty="0" err="1">
                <a:solidFill>
                  <a:srgbClr val="0070C0"/>
                </a:solidFill>
                <a:latin typeface="Tahoma" panose="020B0604030504040204" pitchFamily="34" charset="0"/>
                <a:ea typeface="Tahoma" panose="020B0604030504040204" pitchFamily="34" charset="0"/>
                <a:cs typeface="Tahoma" panose="020B0604030504040204" pitchFamily="34" charset="0"/>
              </a:rPr>
              <a:t>Phát</a:t>
            </a: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70C0"/>
                </a:solidFill>
                <a:latin typeface="Tahoma" panose="020B0604030504040204" pitchFamily="34" charset="0"/>
                <a:ea typeface="Tahoma" panose="020B0604030504040204" pitchFamily="34" charset="0"/>
                <a:cs typeface="Tahoma" panose="020B0604030504040204" pitchFamily="34" charset="0"/>
              </a:rPr>
              <a:t>triển</a:t>
            </a: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70C0"/>
                </a:solidFill>
                <a:latin typeface="Tahoma" panose="020B0604030504040204" pitchFamily="34" charset="0"/>
                <a:ea typeface="Tahoma" panose="020B0604030504040204" pitchFamily="34" charset="0"/>
                <a:cs typeface="Tahoma" panose="020B0604030504040204" pitchFamily="34" charset="0"/>
              </a:rPr>
              <a:t>năng</a:t>
            </a: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70C0"/>
                </a:solidFill>
                <a:latin typeface="Tahoma" panose="020B0604030504040204" pitchFamily="34" charset="0"/>
                <a:ea typeface="Tahoma" panose="020B0604030504040204" pitchFamily="34" charset="0"/>
                <a:cs typeface="Tahoma" panose="020B0604030504040204" pitchFamily="34" charset="0"/>
              </a:rPr>
              <a:t>lực</a:t>
            </a: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70C0"/>
                </a:solidFill>
                <a:latin typeface="Tahoma" panose="020B0604030504040204" pitchFamily="34" charset="0"/>
                <a:ea typeface="Tahoma" panose="020B0604030504040204" pitchFamily="34" charset="0"/>
                <a:cs typeface="Tahoma" panose="020B0604030504040204" pitchFamily="34" charset="0"/>
              </a:rPr>
              <a:t>tập</a:t>
            </a: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70C0"/>
                </a:solidFill>
                <a:latin typeface="Tahoma" panose="020B0604030504040204" pitchFamily="34" charset="0"/>
                <a:ea typeface="Tahoma" panose="020B0604030504040204" pitchFamily="34" charset="0"/>
                <a:cs typeface="Tahoma" panose="020B0604030504040204" pitchFamily="34" charset="0"/>
              </a:rPr>
              <a:t>trung</a:t>
            </a: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70C0"/>
                </a:solidFill>
                <a:latin typeface="Tahoma" panose="020B0604030504040204" pitchFamily="34" charset="0"/>
                <a:ea typeface="Tahoma" panose="020B0604030504040204" pitchFamily="34" charset="0"/>
                <a:cs typeface="Tahoma" panose="020B0604030504040204" pitchFamily="34" charset="0"/>
              </a:rPr>
              <a:t>vào</a:t>
            </a: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70C0"/>
                </a:solidFill>
                <a:latin typeface="Tahoma" panose="020B0604030504040204" pitchFamily="34" charset="0"/>
                <a:ea typeface="Tahoma" panose="020B0604030504040204" pitchFamily="34" charset="0"/>
                <a:cs typeface="Tahoma" panose="020B0604030504040204" pitchFamily="34" charset="0"/>
              </a:rPr>
              <a:t>năng</a:t>
            </a: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70C0"/>
                </a:solidFill>
                <a:latin typeface="Tahoma" panose="020B0604030504040204" pitchFamily="34" charset="0"/>
                <a:ea typeface="Tahoma" panose="020B0604030504040204" pitchFamily="34" charset="0"/>
                <a:cs typeface="Tahoma" panose="020B0604030504040204" pitchFamily="34" charset="0"/>
              </a:rPr>
              <a:t>lực</a:t>
            </a: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70C0"/>
                </a:solidFill>
                <a:latin typeface="Tahoma" panose="020B0604030504040204" pitchFamily="34" charset="0"/>
                <a:ea typeface="Tahoma" panose="020B0604030504040204" pitchFamily="34" charset="0"/>
                <a:cs typeface="Tahoma" panose="020B0604030504040204" pitchFamily="34" charset="0"/>
              </a:rPr>
              <a:t>giải</a:t>
            </a: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70C0"/>
                </a:solidFill>
                <a:latin typeface="Tahoma" panose="020B0604030504040204" pitchFamily="34" charset="0"/>
                <a:ea typeface="Tahoma" panose="020B0604030504040204" pitchFamily="34" charset="0"/>
                <a:cs typeface="Tahoma" panose="020B0604030504040204" pitchFamily="34" charset="0"/>
              </a:rPr>
              <a:t>quyết</a:t>
            </a: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70C0"/>
                </a:solidFill>
                <a:latin typeface="Tahoma" panose="020B0604030504040204" pitchFamily="34" charset="0"/>
                <a:ea typeface="Tahoma" panose="020B0604030504040204" pitchFamily="34" charset="0"/>
                <a:cs typeface="Tahoma" panose="020B0604030504040204" pitchFamily="34" charset="0"/>
              </a:rPr>
              <a:t>vấn</a:t>
            </a: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70C0"/>
                </a:solidFill>
                <a:latin typeface="Tahoma" panose="020B0604030504040204" pitchFamily="34" charset="0"/>
                <a:ea typeface="Tahoma" panose="020B0604030504040204" pitchFamily="34" charset="0"/>
                <a:cs typeface="Tahoma" panose="020B0604030504040204" pitchFamily="34" charset="0"/>
              </a:rPr>
              <a:t>đề</a:t>
            </a: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70C0"/>
                </a:solidFill>
                <a:latin typeface="Tahoma" panose="020B0604030504040204" pitchFamily="34" charset="0"/>
                <a:ea typeface="Tahoma" panose="020B0604030504040204" pitchFamily="34" charset="0"/>
                <a:cs typeface="Tahoma" panose="020B0604030504040204" pitchFamily="34" charset="0"/>
              </a:rPr>
              <a:t>trong</a:t>
            </a: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70C0"/>
                </a:solidFill>
                <a:latin typeface="Tahoma" panose="020B0604030504040204" pitchFamily="34" charset="0"/>
                <a:ea typeface="Tahoma" panose="020B0604030504040204" pitchFamily="34" charset="0"/>
                <a:cs typeface="Tahoma" panose="020B0604030504040204" pitchFamily="34" charset="0"/>
              </a:rPr>
              <a:t>cuộc</a:t>
            </a: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70C0"/>
                </a:solidFill>
                <a:latin typeface="Tahoma" panose="020B0604030504040204" pitchFamily="34" charset="0"/>
                <a:ea typeface="Tahoma" panose="020B0604030504040204" pitchFamily="34" charset="0"/>
                <a:cs typeface="Tahoma" panose="020B0604030504040204" pitchFamily="34" charset="0"/>
              </a:rPr>
              <a:t>sống</a:t>
            </a: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a:t>
            </a:r>
            <a:endParaRPr lang="en-US" sz="1600" b="1"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20" name="Rectangle 19"/>
          <p:cNvSpPr/>
          <p:nvPr/>
        </p:nvSpPr>
        <p:spPr>
          <a:xfrm>
            <a:off x="916894" y="808660"/>
            <a:ext cx="5319085" cy="523220"/>
          </a:xfrm>
          <a:prstGeom prst="rect">
            <a:avLst/>
          </a:prstGeom>
        </p:spPr>
        <p:txBody>
          <a:bodyPr wrap="none">
            <a:spAutoFit/>
          </a:bodyPr>
          <a:lstStyle/>
          <a:p>
            <a:pPr fontAlgn="ctr">
              <a:defRPr/>
            </a:pPr>
            <a:r>
              <a:rPr lang="en-US" altLang="en-US" sz="2800" b="1" dirty="0">
                <a:solidFill>
                  <a:srgbClr val="00B050"/>
                </a:solidFill>
                <a:latin typeface="Tahoma" panose="020B0604030504040204" pitchFamily="34" charset="0"/>
                <a:ea typeface="Tahoma" panose="020B0604030504040204" pitchFamily="34" charset="0"/>
                <a:cs typeface="Tahoma" panose="020B0604030504040204" pitchFamily="34" charset="0"/>
              </a:rPr>
              <a:t>III. THIẾT KẾ SGK VẬT LÍ 12</a:t>
            </a:r>
          </a:p>
        </p:txBody>
      </p:sp>
      <p:pic>
        <p:nvPicPr>
          <p:cNvPr id="2" name="Picture 1">
            <a:extLst>
              <a:ext uri="{FF2B5EF4-FFF2-40B4-BE49-F238E27FC236}">
                <a16:creationId xmlns:a16="http://schemas.microsoft.com/office/drawing/2014/main" id="{D7E5C67D-365F-42E2-67BB-204FAFB97BD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53692" y="229027"/>
            <a:ext cx="1326712" cy="1097280"/>
          </a:xfrm>
          <a:prstGeom prst="rect">
            <a:avLst/>
          </a:prstGeom>
        </p:spPr>
      </p:pic>
      <p:pic>
        <p:nvPicPr>
          <p:cNvPr id="7" name="Picture 6">
            <a:extLst>
              <a:ext uri="{FF2B5EF4-FFF2-40B4-BE49-F238E27FC236}">
                <a16:creationId xmlns:a16="http://schemas.microsoft.com/office/drawing/2014/main" id="{F7EE2AEB-341E-3AA8-81BE-B61B3C441BEF}"/>
              </a:ext>
            </a:extLst>
          </p:cNvPr>
          <p:cNvPicPr>
            <a:picLocks noChangeAspect="1"/>
          </p:cNvPicPr>
          <p:nvPr/>
        </p:nvPicPr>
        <p:blipFill>
          <a:blip r:embed="rId5"/>
          <a:stretch>
            <a:fillRect/>
          </a:stretch>
        </p:blipFill>
        <p:spPr>
          <a:xfrm>
            <a:off x="1242947" y="2667172"/>
            <a:ext cx="8642734" cy="1497552"/>
          </a:xfrm>
          <a:prstGeom prst="rect">
            <a:avLst/>
          </a:prstGeom>
        </p:spPr>
      </p:pic>
      <p:pic>
        <p:nvPicPr>
          <p:cNvPr id="6" name="Picture 5">
            <a:extLst>
              <a:ext uri="{FF2B5EF4-FFF2-40B4-BE49-F238E27FC236}">
                <a16:creationId xmlns:a16="http://schemas.microsoft.com/office/drawing/2014/main" id="{7EAB7E70-A2B2-4413-AFD2-48AA775C4A04}"/>
              </a:ext>
            </a:extLst>
          </p:cNvPr>
          <p:cNvPicPr>
            <a:picLocks noChangeAspect="1"/>
          </p:cNvPicPr>
          <p:nvPr/>
        </p:nvPicPr>
        <p:blipFill>
          <a:blip r:embed="rId6"/>
          <a:stretch>
            <a:fillRect/>
          </a:stretch>
        </p:blipFill>
        <p:spPr>
          <a:xfrm>
            <a:off x="1997354" y="4372940"/>
            <a:ext cx="8477250" cy="1676400"/>
          </a:xfrm>
          <a:prstGeom prst="rect">
            <a:avLst/>
          </a:prstGeom>
        </p:spPr>
      </p:pic>
    </p:spTree>
    <p:extLst>
      <p:ext uri="{BB962C8B-B14F-4D97-AF65-F5344CB8AC3E}">
        <p14:creationId xmlns:p14="http://schemas.microsoft.com/office/powerpoint/2010/main" val="1283201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205665" cy="68580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1596" y="357585"/>
            <a:ext cx="2273924" cy="420082"/>
          </a:xfrm>
          <a:prstGeom prst="rect">
            <a:avLst/>
          </a:prstGeom>
        </p:spPr>
      </p:pic>
      <p:sp>
        <p:nvSpPr>
          <p:cNvPr id="9" name="TextBox 8"/>
          <p:cNvSpPr txBox="1"/>
          <p:nvPr/>
        </p:nvSpPr>
        <p:spPr>
          <a:xfrm>
            <a:off x="3825199" y="1431642"/>
            <a:ext cx="3916723" cy="461665"/>
          </a:xfrm>
          <a:prstGeom prst="rect">
            <a:avLst/>
          </a:prstGeom>
          <a:noFill/>
        </p:spPr>
        <p:txBody>
          <a:bodyPr wrap="square" rtlCol="0">
            <a:spAutoFit/>
          </a:bodyPr>
          <a:lstStyle/>
          <a:p>
            <a:pPr algn="ctr"/>
            <a:r>
              <a:rPr lang="en-US" sz="2400" b="1" dirty="0">
                <a:solidFill>
                  <a:srgbClr val="0000FF"/>
                </a:solidFill>
                <a:latin typeface="Tahoma" panose="020B0604030504040204" pitchFamily="34" charset="0"/>
                <a:ea typeface="Tahoma" panose="020B0604030504040204" pitchFamily="34" charset="0"/>
                <a:cs typeface="Tahoma" panose="020B0604030504040204" pitchFamily="34" charset="0"/>
              </a:rPr>
              <a:t>EM CÓ BIẾT</a:t>
            </a:r>
          </a:p>
        </p:txBody>
      </p:sp>
      <p:sp>
        <p:nvSpPr>
          <p:cNvPr id="15" name="Rectangle 14"/>
          <p:cNvSpPr/>
          <p:nvPr/>
        </p:nvSpPr>
        <p:spPr>
          <a:xfrm>
            <a:off x="859536" y="1937235"/>
            <a:ext cx="10588752" cy="400110"/>
          </a:xfrm>
          <a:prstGeom prst="rect">
            <a:avLst/>
          </a:prstGeom>
        </p:spPr>
        <p:txBody>
          <a:bodyPr wrap="square">
            <a:spAutoFit/>
          </a:bodyPr>
          <a:lstStyle/>
          <a:p>
            <a:pPr algn="ctr"/>
            <a:r>
              <a:rPr lang="en-US" sz="2000" b="1" dirty="0" err="1">
                <a:solidFill>
                  <a:srgbClr val="0070C0"/>
                </a:solidFill>
                <a:latin typeface="Tahoma" panose="020B0604030504040204" pitchFamily="34" charset="0"/>
                <a:ea typeface="Tahoma" panose="020B0604030504040204" pitchFamily="34" charset="0"/>
                <a:cs typeface="Tahoma" panose="020B0604030504040204" pitchFamily="34" charset="0"/>
              </a:rPr>
              <a:t>Mở</a:t>
            </a: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70C0"/>
                </a:solidFill>
                <a:latin typeface="Tahoma" panose="020B0604030504040204" pitchFamily="34" charset="0"/>
                <a:ea typeface="Tahoma" panose="020B0604030504040204" pitchFamily="34" charset="0"/>
                <a:cs typeface="Tahoma" panose="020B0604030504040204" pitchFamily="34" charset="0"/>
              </a:rPr>
              <a:t>rộng</a:t>
            </a: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70C0"/>
                </a:solidFill>
                <a:latin typeface="Tahoma" panose="020B0604030504040204" pitchFamily="34" charset="0"/>
                <a:ea typeface="Tahoma" panose="020B0604030504040204" pitchFamily="34" charset="0"/>
                <a:cs typeface="Tahoma" panose="020B0604030504040204" pitchFamily="34" charset="0"/>
              </a:rPr>
              <a:t>các</a:t>
            </a: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70C0"/>
                </a:solidFill>
                <a:latin typeface="Tahoma" panose="020B0604030504040204" pitchFamily="34" charset="0"/>
                <a:ea typeface="Tahoma" panose="020B0604030504040204" pitchFamily="34" charset="0"/>
                <a:cs typeface="Tahoma" panose="020B0604030504040204" pitchFamily="34" charset="0"/>
              </a:rPr>
              <a:t>kiến</a:t>
            </a: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70C0"/>
                </a:solidFill>
                <a:latin typeface="Tahoma" panose="020B0604030504040204" pitchFamily="34" charset="0"/>
                <a:ea typeface="Tahoma" panose="020B0604030504040204" pitchFamily="34" charset="0"/>
                <a:cs typeface="Tahoma" panose="020B0604030504040204" pitchFamily="34" charset="0"/>
              </a:rPr>
              <a:t>thức</a:t>
            </a: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70C0"/>
                </a:solidFill>
                <a:latin typeface="Tahoma" panose="020B0604030504040204" pitchFamily="34" charset="0"/>
                <a:ea typeface="Tahoma" panose="020B0604030504040204" pitchFamily="34" charset="0"/>
                <a:cs typeface="Tahoma" panose="020B0604030504040204" pitchFamily="34" charset="0"/>
              </a:rPr>
              <a:t>mang</a:t>
            </a: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70C0"/>
                </a:solidFill>
                <a:latin typeface="Tahoma" panose="020B0604030504040204" pitchFamily="34" charset="0"/>
                <a:ea typeface="Tahoma" panose="020B0604030504040204" pitchFamily="34" charset="0"/>
                <a:cs typeface="Tahoma" panose="020B0604030504040204" pitchFamily="34" charset="0"/>
              </a:rPr>
              <a:t>tính</a:t>
            </a: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70C0"/>
                </a:solidFill>
                <a:latin typeface="Tahoma" panose="020B0604030504040204" pitchFamily="34" charset="0"/>
                <a:ea typeface="Tahoma" panose="020B0604030504040204" pitchFamily="34" charset="0"/>
                <a:cs typeface="Tahoma" panose="020B0604030504040204" pitchFamily="34" charset="0"/>
              </a:rPr>
              <a:t>cập</a:t>
            </a: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70C0"/>
                </a:solidFill>
                <a:latin typeface="Tahoma" panose="020B0604030504040204" pitchFamily="34" charset="0"/>
                <a:ea typeface="Tahoma" panose="020B0604030504040204" pitchFamily="34" charset="0"/>
                <a:cs typeface="Tahoma" panose="020B0604030504040204" pitchFamily="34" charset="0"/>
              </a:rPr>
              <a:t>nhật</a:t>
            </a: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70C0"/>
                </a:solidFill>
                <a:latin typeface="Tahoma" panose="020B0604030504040204" pitchFamily="34" charset="0"/>
                <a:ea typeface="Tahoma" panose="020B0604030504040204" pitchFamily="34" charset="0"/>
                <a:cs typeface="Tahoma" panose="020B0604030504040204" pitchFamily="34" charset="0"/>
              </a:rPr>
              <a:t>hiện</a:t>
            </a: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70C0"/>
                </a:solidFill>
                <a:latin typeface="Tahoma" panose="020B0604030504040204" pitchFamily="34" charset="0"/>
                <a:ea typeface="Tahoma" panose="020B0604030504040204" pitchFamily="34" charset="0"/>
                <a:cs typeface="Tahoma" panose="020B0604030504040204" pitchFamily="34" charset="0"/>
              </a:rPr>
              <a:t>đại</a:t>
            </a: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70C0"/>
                </a:solidFill>
                <a:latin typeface="Tahoma" panose="020B0604030504040204" pitchFamily="34" charset="0"/>
                <a:ea typeface="Tahoma" panose="020B0604030504040204" pitchFamily="34" charset="0"/>
                <a:cs typeface="Tahoma" panose="020B0604030504040204" pitchFamily="34" charset="0"/>
              </a:rPr>
              <a:t>liên</a:t>
            </a: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70C0"/>
                </a:solidFill>
                <a:latin typeface="Tahoma" panose="020B0604030504040204" pitchFamily="34" charset="0"/>
                <a:ea typeface="Tahoma" panose="020B0604030504040204" pitchFamily="34" charset="0"/>
                <a:cs typeface="Tahoma" panose="020B0604030504040204" pitchFamily="34" charset="0"/>
              </a:rPr>
              <a:t>ngành</a:t>
            </a: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70C0"/>
                </a:solidFill>
                <a:latin typeface="Tahoma" panose="020B0604030504040204" pitchFamily="34" charset="0"/>
                <a:ea typeface="Tahoma" panose="020B0604030504040204" pitchFamily="34" charset="0"/>
                <a:cs typeface="Tahoma" panose="020B0604030504040204" pitchFamily="34" charset="0"/>
              </a:rPr>
              <a:t>hoặc</a:t>
            </a: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70C0"/>
                </a:solidFill>
                <a:latin typeface="Tahoma" panose="020B0604030504040204" pitchFamily="34" charset="0"/>
                <a:ea typeface="Tahoma" panose="020B0604030504040204" pitchFamily="34" charset="0"/>
                <a:cs typeface="Tahoma" panose="020B0604030504040204" pitchFamily="34" charset="0"/>
              </a:rPr>
              <a:t>liên</a:t>
            </a: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70C0"/>
                </a:solidFill>
                <a:latin typeface="Tahoma" panose="020B0604030504040204" pitchFamily="34" charset="0"/>
                <a:ea typeface="Tahoma" panose="020B0604030504040204" pitchFamily="34" charset="0"/>
                <a:cs typeface="Tahoma" panose="020B0604030504040204" pitchFamily="34" charset="0"/>
              </a:rPr>
              <a:t>môn</a:t>
            </a:r>
            <a:endPar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17" name="Rectangle 16"/>
          <p:cNvSpPr/>
          <p:nvPr/>
        </p:nvSpPr>
        <p:spPr>
          <a:xfrm>
            <a:off x="916894" y="808660"/>
            <a:ext cx="5319085" cy="523220"/>
          </a:xfrm>
          <a:prstGeom prst="rect">
            <a:avLst/>
          </a:prstGeom>
        </p:spPr>
        <p:txBody>
          <a:bodyPr wrap="none">
            <a:spAutoFit/>
          </a:bodyPr>
          <a:lstStyle/>
          <a:p>
            <a:pPr fontAlgn="ctr">
              <a:lnSpc>
                <a:spcPct val="100000"/>
              </a:lnSpc>
              <a:buNone/>
              <a:defRPr/>
            </a:pPr>
            <a:r>
              <a:rPr lang="en-US" altLang="en-US" sz="2800" b="1" dirty="0">
                <a:solidFill>
                  <a:srgbClr val="00B050"/>
                </a:solidFill>
                <a:latin typeface="Tahoma" panose="020B0604030504040204" pitchFamily="34" charset="0"/>
                <a:ea typeface="Tahoma" panose="020B0604030504040204" pitchFamily="34" charset="0"/>
                <a:cs typeface="Tahoma" panose="020B0604030504040204" pitchFamily="34" charset="0"/>
              </a:rPr>
              <a:t>III. THIẾT KẾ SGK VẬT LÍ 12</a:t>
            </a:r>
          </a:p>
        </p:txBody>
      </p:sp>
      <p:pic>
        <p:nvPicPr>
          <p:cNvPr id="2" name="Picture 1">
            <a:extLst>
              <a:ext uri="{FF2B5EF4-FFF2-40B4-BE49-F238E27FC236}">
                <a16:creationId xmlns:a16="http://schemas.microsoft.com/office/drawing/2014/main" id="{D65EC149-2A2F-DD5D-E570-9200623BC33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53692" y="229027"/>
            <a:ext cx="1326712" cy="1097280"/>
          </a:xfrm>
          <a:prstGeom prst="rect">
            <a:avLst/>
          </a:prstGeom>
        </p:spPr>
      </p:pic>
      <p:pic>
        <p:nvPicPr>
          <p:cNvPr id="6" name="Picture 5">
            <a:extLst>
              <a:ext uri="{FF2B5EF4-FFF2-40B4-BE49-F238E27FC236}">
                <a16:creationId xmlns:a16="http://schemas.microsoft.com/office/drawing/2014/main" id="{C6AF359B-37B3-DF68-6364-15858DA9133E}"/>
              </a:ext>
            </a:extLst>
          </p:cNvPr>
          <p:cNvPicPr>
            <a:picLocks noChangeAspect="1"/>
          </p:cNvPicPr>
          <p:nvPr/>
        </p:nvPicPr>
        <p:blipFill>
          <a:blip r:embed="rId5"/>
          <a:stretch>
            <a:fillRect/>
          </a:stretch>
        </p:blipFill>
        <p:spPr>
          <a:xfrm>
            <a:off x="577985" y="2942700"/>
            <a:ext cx="5853975" cy="2702451"/>
          </a:xfrm>
          <a:prstGeom prst="rect">
            <a:avLst/>
          </a:prstGeom>
        </p:spPr>
      </p:pic>
      <p:pic>
        <p:nvPicPr>
          <p:cNvPr id="8" name="Picture 7">
            <a:extLst>
              <a:ext uri="{FF2B5EF4-FFF2-40B4-BE49-F238E27FC236}">
                <a16:creationId xmlns:a16="http://schemas.microsoft.com/office/drawing/2014/main" id="{FDCCC198-E031-5489-B108-0BF9B6CF8792}"/>
              </a:ext>
            </a:extLst>
          </p:cNvPr>
          <p:cNvPicPr>
            <a:picLocks noChangeAspect="1"/>
          </p:cNvPicPr>
          <p:nvPr/>
        </p:nvPicPr>
        <p:blipFill>
          <a:blip r:embed="rId6"/>
          <a:stretch>
            <a:fillRect/>
          </a:stretch>
        </p:blipFill>
        <p:spPr>
          <a:xfrm>
            <a:off x="6526306" y="2495827"/>
            <a:ext cx="5585013" cy="3904161"/>
          </a:xfrm>
          <a:prstGeom prst="rect">
            <a:avLst/>
          </a:prstGeom>
        </p:spPr>
      </p:pic>
    </p:spTree>
    <p:extLst>
      <p:ext uri="{BB962C8B-B14F-4D97-AF65-F5344CB8AC3E}">
        <p14:creationId xmlns:p14="http://schemas.microsoft.com/office/powerpoint/2010/main" val="3406747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156399-AA62-8777-9B44-C7FBF93FE8E4}"/>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1505D780-8C79-B752-4493-FA9BEEB22EC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205665" cy="6858000"/>
          </a:xfrm>
          <a:prstGeom prst="rect">
            <a:avLst/>
          </a:prstGeom>
        </p:spPr>
      </p:pic>
      <p:pic>
        <p:nvPicPr>
          <p:cNvPr id="5" name="Picture 4">
            <a:extLst>
              <a:ext uri="{FF2B5EF4-FFF2-40B4-BE49-F238E27FC236}">
                <a16:creationId xmlns:a16="http://schemas.microsoft.com/office/drawing/2014/main" id="{0231A435-9099-7E54-9FBA-2F5DFCE87AE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1596" y="357585"/>
            <a:ext cx="2273924" cy="420082"/>
          </a:xfrm>
          <a:prstGeom prst="rect">
            <a:avLst/>
          </a:prstGeom>
        </p:spPr>
      </p:pic>
      <p:sp>
        <p:nvSpPr>
          <p:cNvPr id="9" name="TextBox 8">
            <a:extLst>
              <a:ext uri="{FF2B5EF4-FFF2-40B4-BE49-F238E27FC236}">
                <a16:creationId xmlns:a16="http://schemas.microsoft.com/office/drawing/2014/main" id="{C66FC85B-E9CA-0254-A3F8-34B853E55110}"/>
              </a:ext>
            </a:extLst>
          </p:cNvPr>
          <p:cNvSpPr txBox="1"/>
          <p:nvPr/>
        </p:nvSpPr>
        <p:spPr>
          <a:xfrm>
            <a:off x="3825199" y="1431642"/>
            <a:ext cx="3916723" cy="461665"/>
          </a:xfrm>
          <a:prstGeom prst="rect">
            <a:avLst/>
          </a:prstGeom>
          <a:noFill/>
        </p:spPr>
        <p:txBody>
          <a:bodyPr wrap="square" rtlCol="0">
            <a:spAutoFit/>
          </a:bodyPr>
          <a:lstStyle/>
          <a:p>
            <a:pPr algn="ctr"/>
            <a:r>
              <a:rPr lang="en-US" sz="2400" b="1" dirty="0">
                <a:solidFill>
                  <a:srgbClr val="0000FF"/>
                </a:solidFill>
                <a:latin typeface="Tahoma" panose="020B0604030504040204" pitchFamily="34" charset="0"/>
                <a:ea typeface="Tahoma" panose="020B0604030504040204" pitchFamily="34" charset="0"/>
                <a:cs typeface="Tahoma" panose="020B0604030504040204" pitchFamily="34" charset="0"/>
              </a:rPr>
              <a:t>EM CÓ BIẾT</a:t>
            </a:r>
          </a:p>
        </p:txBody>
      </p:sp>
      <p:sp>
        <p:nvSpPr>
          <p:cNvPr id="15" name="Rectangle 14">
            <a:extLst>
              <a:ext uri="{FF2B5EF4-FFF2-40B4-BE49-F238E27FC236}">
                <a16:creationId xmlns:a16="http://schemas.microsoft.com/office/drawing/2014/main" id="{1A0813F5-AB78-0E69-2736-083AC87297B3}"/>
              </a:ext>
            </a:extLst>
          </p:cNvPr>
          <p:cNvSpPr/>
          <p:nvPr/>
        </p:nvSpPr>
        <p:spPr>
          <a:xfrm>
            <a:off x="859536" y="1937235"/>
            <a:ext cx="10588752" cy="400110"/>
          </a:xfrm>
          <a:prstGeom prst="rect">
            <a:avLst/>
          </a:prstGeom>
        </p:spPr>
        <p:txBody>
          <a:bodyPr wrap="square">
            <a:spAutoFit/>
          </a:bodyPr>
          <a:lstStyle/>
          <a:p>
            <a:pPr algn="ctr"/>
            <a:r>
              <a:rPr lang="en-US" sz="2000" b="1" dirty="0" err="1">
                <a:solidFill>
                  <a:srgbClr val="0070C0"/>
                </a:solidFill>
                <a:latin typeface="Tahoma" panose="020B0604030504040204" pitchFamily="34" charset="0"/>
                <a:ea typeface="Tahoma" panose="020B0604030504040204" pitchFamily="34" charset="0"/>
                <a:cs typeface="Tahoma" panose="020B0604030504040204" pitchFamily="34" charset="0"/>
              </a:rPr>
              <a:t>Mở</a:t>
            </a: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70C0"/>
                </a:solidFill>
                <a:latin typeface="Tahoma" panose="020B0604030504040204" pitchFamily="34" charset="0"/>
                <a:ea typeface="Tahoma" panose="020B0604030504040204" pitchFamily="34" charset="0"/>
                <a:cs typeface="Tahoma" panose="020B0604030504040204" pitchFamily="34" charset="0"/>
              </a:rPr>
              <a:t>rộng</a:t>
            </a: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70C0"/>
                </a:solidFill>
                <a:latin typeface="Tahoma" panose="020B0604030504040204" pitchFamily="34" charset="0"/>
                <a:ea typeface="Tahoma" panose="020B0604030504040204" pitchFamily="34" charset="0"/>
                <a:cs typeface="Tahoma" panose="020B0604030504040204" pitchFamily="34" charset="0"/>
              </a:rPr>
              <a:t>các</a:t>
            </a: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70C0"/>
                </a:solidFill>
                <a:latin typeface="Tahoma" panose="020B0604030504040204" pitchFamily="34" charset="0"/>
                <a:ea typeface="Tahoma" panose="020B0604030504040204" pitchFamily="34" charset="0"/>
                <a:cs typeface="Tahoma" panose="020B0604030504040204" pitchFamily="34" charset="0"/>
              </a:rPr>
              <a:t>kiến</a:t>
            </a: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70C0"/>
                </a:solidFill>
                <a:latin typeface="Tahoma" panose="020B0604030504040204" pitchFamily="34" charset="0"/>
                <a:ea typeface="Tahoma" panose="020B0604030504040204" pitchFamily="34" charset="0"/>
                <a:cs typeface="Tahoma" panose="020B0604030504040204" pitchFamily="34" charset="0"/>
              </a:rPr>
              <a:t>thức</a:t>
            </a: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70C0"/>
                </a:solidFill>
                <a:latin typeface="Tahoma" panose="020B0604030504040204" pitchFamily="34" charset="0"/>
                <a:ea typeface="Tahoma" panose="020B0604030504040204" pitchFamily="34" charset="0"/>
                <a:cs typeface="Tahoma" panose="020B0604030504040204" pitchFamily="34" charset="0"/>
              </a:rPr>
              <a:t>mang</a:t>
            </a: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70C0"/>
                </a:solidFill>
                <a:latin typeface="Tahoma" panose="020B0604030504040204" pitchFamily="34" charset="0"/>
                <a:ea typeface="Tahoma" panose="020B0604030504040204" pitchFamily="34" charset="0"/>
                <a:cs typeface="Tahoma" panose="020B0604030504040204" pitchFamily="34" charset="0"/>
              </a:rPr>
              <a:t>tính</a:t>
            </a: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70C0"/>
                </a:solidFill>
                <a:latin typeface="Tahoma" panose="020B0604030504040204" pitchFamily="34" charset="0"/>
                <a:ea typeface="Tahoma" panose="020B0604030504040204" pitchFamily="34" charset="0"/>
                <a:cs typeface="Tahoma" panose="020B0604030504040204" pitchFamily="34" charset="0"/>
              </a:rPr>
              <a:t>cập</a:t>
            </a: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70C0"/>
                </a:solidFill>
                <a:latin typeface="Tahoma" panose="020B0604030504040204" pitchFamily="34" charset="0"/>
                <a:ea typeface="Tahoma" panose="020B0604030504040204" pitchFamily="34" charset="0"/>
                <a:cs typeface="Tahoma" panose="020B0604030504040204" pitchFamily="34" charset="0"/>
              </a:rPr>
              <a:t>nhật</a:t>
            </a: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70C0"/>
                </a:solidFill>
                <a:latin typeface="Tahoma" panose="020B0604030504040204" pitchFamily="34" charset="0"/>
                <a:ea typeface="Tahoma" panose="020B0604030504040204" pitchFamily="34" charset="0"/>
                <a:cs typeface="Tahoma" panose="020B0604030504040204" pitchFamily="34" charset="0"/>
              </a:rPr>
              <a:t>hiện</a:t>
            </a: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70C0"/>
                </a:solidFill>
                <a:latin typeface="Tahoma" panose="020B0604030504040204" pitchFamily="34" charset="0"/>
                <a:ea typeface="Tahoma" panose="020B0604030504040204" pitchFamily="34" charset="0"/>
                <a:cs typeface="Tahoma" panose="020B0604030504040204" pitchFamily="34" charset="0"/>
              </a:rPr>
              <a:t>đại</a:t>
            </a: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70C0"/>
                </a:solidFill>
                <a:latin typeface="Tahoma" panose="020B0604030504040204" pitchFamily="34" charset="0"/>
                <a:ea typeface="Tahoma" panose="020B0604030504040204" pitchFamily="34" charset="0"/>
                <a:cs typeface="Tahoma" panose="020B0604030504040204" pitchFamily="34" charset="0"/>
              </a:rPr>
              <a:t>liên</a:t>
            </a: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70C0"/>
                </a:solidFill>
                <a:latin typeface="Tahoma" panose="020B0604030504040204" pitchFamily="34" charset="0"/>
                <a:ea typeface="Tahoma" panose="020B0604030504040204" pitchFamily="34" charset="0"/>
                <a:cs typeface="Tahoma" panose="020B0604030504040204" pitchFamily="34" charset="0"/>
              </a:rPr>
              <a:t>ngành</a:t>
            </a: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70C0"/>
                </a:solidFill>
                <a:latin typeface="Tahoma" panose="020B0604030504040204" pitchFamily="34" charset="0"/>
                <a:ea typeface="Tahoma" panose="020B0604030504040204" pitchFamily="34" charset="0"/>
                <a:cs typeface="Tahoma" panose="020B0604030504040204" pitchFamily="34" charset="0"/>
              </a:rPr>
              <a:t>hoặc</a:t>
            </a: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70C0"/>
                </a:solidFill>
                <a:latin typeface="Tahoma" panose="020B0604030504040204" pitchFamily="34" charset="0"/>
                <a:ea typeface="Tahoma" panose="020B0604030504040204" pitchFamily="34" charset="0"/>
                <a:cs typeface="Tahoma" panose="020B0604030504040204" pitchFamily="34" charset="0"/>
              </a:rPr>
              <a:t>liên</a:t>
            </a: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70C0"/>
                </a:solidFill>
                <a:latin typeface="Tahoma" panose="020B0604030504040204" pitchFamily="34" charset="0"/>
                <a:ea typeface="Tahoma" panose="020B0604030504040204" pitchFamily="34" charset="0"/>
                <a:cs typeface="Tahoma" panose="020B0604030504040204" pitchFamily="34" charset="0"/>
              </a:rPr>
              <a:t>môn</a:t>
            </a:r>
            <a:endPar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17" name="Rectangle 16">
            <a:extLst>
              <a:ext uri="{FF2B5EF4-FFF2-40B4-BE49-F238E27FC236}">
                <a16:creationId xmlns:a16="http://schemas.microsoft.com/office/drawing/2014/main" id="{0FF78767-6473-B1AC-3C05-1B2A256360A5}"/>
              </a:ext>
            </a:extLst>
          </p:cNvPr>
          <p:cNvSpPr/>
          <p:nvPr/>
        </p:nvSpPr>
        <p:spPr>
          <a:xfrm>
            <a:off x="916894" y="808660"/>
            <a:ext cx="5319085" cy="523220"/>
          </a:xfrm>
          <a:prstGeom prst="rect">
            <a:avLst/>
          </a:prstGeom>
        </p:spPr>
        <p:txBody>
          <a:bodyPr wrap="none">
            <a:spAutoFit/>
          </a:bodyPr>
          <a:lstStyle/>
          <a:p>
            <a:pPr fontAlgn="ctr">
              <a:lnSpc>
                <a:spcPct val="100000"/>
              </a:lnSpc>
              <a:buNone/>
              <a:defRPr/>
            </a:pPr>
            <a:r>
              <a:rPr lang="en-US" altLang="en-US" sz="2800" b="1" dirty="0">
                <a:solidFill>
                  <a:srgbClr val="00B050"/>
                </a:solidFill>
                <a:latin typeface="Tahoma" panose="020B0604030504040204" pitchFamily="34" charset="0"/>
                <a:ea typeface="Tahoma" panose="020B0604030504040204" pitchFamily="34" charset="0"/>
                <a:cs typeface="Tahoma" panose="020B0604030504040204" pitchFamily="34" charset="0"/>
              </a:rPr>
              <a:t>III. THIẾT KẾ SGK VẬT LÍ 12</a:t>
            </a:r>
          </a:p>
        </p:txBody>
      </p:sp>
      <p:pic>
        <p:nvPicPr>
          <p:cNvPr id="2" name="Picture 1">
            <a:extLst>
              <a:ext uri="{FF2B5EF4-FFF2-40B4-BE49-F238E27FC236}">
                <a16:creationId xmlns:a16="http://schemas.microsoft.com/office/drawing/2014/main" id="{C53EEA57-4CCC-486F-813D-F0D6AE208D0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53692" y="229027"/>
            <a:ext cx="1326712" cy="1097280"/>
          </a:xfrm>
          <a:prstGeom prst="rect">
            <a:avLst/>
          </a:prstGeom>
        </p:spPr>
      </p:pic>
      <p:pic>
        <p:nvPicPr>
          <p:cNvPr id="6" name="Picture 5">
            <a:extLst>
              <a:ext uri="{FF2B5EF4-FFF2-40B4-BE49-F238E27FC236}">
                <a16:creationId xmlns:a16="http://schemas.microsoft.com/office/drawing/2014/main" id="{B8A6BE74-2986-7D91-2BDD-A5512E746271}"/>
              </a:ext>
            </a:extLst>
          </p:cNvPr>
          <p:cNvPicPr>
            <a:picLocks noChangeAspect="1"/>
          </p:cNvPicPr>
          <p:nvPr/>
        </p:nvPicPr>
        <p:blipFill>
          <a:blip r:embed="rId5"/>
          <a:stretch>
            <a:fillRect/>
          </a:stretch>
        </p:blipFill>
        <p:spPr>
          <a:xfrm>
            <a:off x="1794581" y="2424123"/>
            <a:ext cx="6688264" cy="4433877"/>
          </a:xfrm>
          <a:prstGeom prst="rect">
            <a:avLst/>
          </a:prstGeom>
        </p:spPr>
      </p:pic>
      <p:pic>
        <p:nvPicPr>
          <p:cNvPr id="10" name="Picture 9">
            <a:extLst>
              <a:ext uri="{FF2B5EF4-FFF2-40B4-BE49-F238E27FC236}">
                <a16:creationId xmlns:a16="http://schemas.microsoft.com/office/drawing/2014/main" id="{95CFF98E-F037-E4FA-0188-070169D17468}"/>
              </a:ext>
            </a:extLst>
          </p:cNvPr>
          <p:cNvPicPr>
            <a:picLocks noChangeAspect="1"/>
          </p:cNvPicPr>
          <p:nvPr/>
        </p:nvPicPr>
        <p:blipFill>
          <a:blip r:embed="rId6"/>
          <a:stretch>
            <a:fillRect/>
          </a:stretch>
        </p:blipFill>
        <p:spPr>
          <a:xfrm>
            <a:off x="1794581" y="2454073"/>
            <a:ext cx="7287260" cy="4447855"/>
          </a:xfrm>
          <a:prstGeom prst="rect">
            <a:avLst/>
          </a:prstGeom>
        </p:spPr>
      </p:pic>
    </p:spTree>
    <p:extLst>
      <p:ext uri="{BB962C8B-B14F-4D97-AF65-F5344CB8AC3E}">
        <p14:creationId xmlns:p14="http://schemas.microsoft.com/office/powerpoint/2010/main" val="4259033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205665" cy="68580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1596" y="357585"/>
            <a:ext cx="2273924" cy="420082"/>
          </a:xfrm>
          <a:prstGeom prst="rect">
            <a:avLst/>
          </a:prstGeom>
        </p:spPr>
      </p:pic>
      <p:sp>
        <p:nvSpPr>
          <p:cNvPr id="12" name="TextBox 11"/>
          <p:cNvSpPr txBox="1"/>
          <p:nvPr/>
        </p:nvSpPr>
        <p:spPr>
          <a:xfrm>
            <a:off x="898607" y="1873467"/>
            <a:ext cx="4990129" cy="1703030"/>
          </a:xfrm>
          <a:prstGeom prst="rect">
            <a:avLst/>
          </a:prstGeom>
          <a:noFill/>
        </p:spPr>
        <p:txBody>
          <a:bodyPr wrap="square" rtlCol="0">
            <a:spAutoFit/>
          </a:bodyPr>
          <a:lstStyle/>
          <a:p>
            <a:pPr algn="just">
              <a:lnSpc>
                <a:spcPct val="150000"/>
              </a:lnSpc>
            </a:pPr>
            <a:r>
              <a:rPr lang="en-US" b="1" dirty="0" err="1">
                <a:solidFill>
                  <a:srgbClr val="0070C0"/>
                </a:solidFill>
                <a:latin typeface="Tahoma" panose="020B0604030504040204" pitchFamily="34" charset="0"/>
                <a:ea typeface="Tahoma" panose="020B0604030504040204" pitchFamily="34" charset="0"/>
                <a:cs typeface="Tahoma" panose="020B0604030504040204" pitchFamily="34" charset="0"/>
              </a:rPr>
              <a:t>Không</a:t>
            </a:r>
            <a:r>
              <a:rPr lang="en-US"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70C0"/>
                </a:solidFill>
                <a:latin typeface="Tahoma" panose="020B0604030504040204" pitchFamily="34" charset="0"/>
                <a:ea typeface="Tahoma" panose="020B0604030504040204" pitchFamily="34" charset="0"/>
                <a:cs typeface="Tahoma" panose="020B0604030504040204" pitchFamily="34" charset="0"/>
              </a:rPr>
              <a:t>chỉ</a:t>
            </a:r>
            <a:r>
              <a:rPr lang="en-US"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70C0"/>
                </a:solidFill>
                <a:latin typeface="Tahoma" panose="020B0604030504040204" pitchFamily="34" charset="0"/>
                <a:ea typeface="Tahoma" panose="020B0604030504040204" pitchFamily="34" charset="0"/>
                <a:cs typeface="Tahoma" panose="020B0604030504040204" pitchFamily="34" charset="0"/>
              </a:rPr>
              <a:t>trình</a:t>
            </a:r>
            <a:r>
              <a:rPr lang="en-US"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70C0"/>
                </a:solidFill>
                <a:latin typeface="Tahoma" panose="020B0604030504040204" pitchFamily="34" charset="0"/>
                <a:ea typeface="Tahoma" panose="020B0604030504040204" pitchFamily="34" charset="0"/>
                <a:cs typeface="Tahoma" panose="020B0604030504040204" pitchFamily="34" charset="0"/>
              </a:rPr>
              <a:t>bày</a:t>
            </a:r>
            <a:r>
              <a:rPr lang="en-US"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70C0"/>
                </a:solidFill>
                <a:latin typeface="Tahoma" panose="020B0604030504040204" pitchFamily="34" charset="0"/>
                <a:ea typeface="Tahoma" panose="020B0604030504040204" pitchFamily="34" charset="0"/>
                <a:cs typeface="Tahoma" panose="020B0604030504040204" pitchFamily="34" charset="0"/>
              </a:rPr>
              <a:t>đơn</a:t>
            </a:r>
            <a:r>
              <a:rPr lang="en-US"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70C0"/>
                </a:solidFill>
                <a:latin typeface="Tahoma" panose="020B0604030504040204" pitchFamily="34" charset="0"/>
                <a:ea typeface="Tahoma" panose="020B0604030504040204" pitchFamily="34" charset="0"/>
                <a:cs typeface="Tahoma" panose="020B0604030504040204" pitchFamily="34" charset="0"/>
              </a:rPr>
              <a:t>thuần</a:t>
            </a:r>
            <a:r>
              <a:rPr lang="en-US"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70C0"/>
                </a:solidFill>
                <a:latin typeface="Tahoma" panose="020B0604030504040204" pitchFamily="34" charset="0"/>
                <a:ea typeface="Tahoma" panose="020B0604030504040204" pitchFamily="34" charset="0"/>
                <a:cs typeface="Tahoma" panose="020B0604030504040204" pitchFamily="34" charset="0"/>
              </a:rPr>
              <a:t>về</a:t>
            </a:r>
            <a:r>
              <a:rPr lang="en-US"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70C0"/>
                </a:solidFill>
                <a:latin typeface="Tahoma" panose="020B0604030504040204" pitchFamily="34" charset="0"/>
                <a:ea typeface="Tahoma" panose="020B0604030504040204" pitchFamily="34" charset="0"/>
                <a:cs typeface="Tahoma" panose="020B0604030504040204" pitchFamily="34" charset="0"/>
              </a:rPr>
              <a:t>dụng</a:t>
            </a:r>
            <a:r>
              <a:rPr lang="en-US"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70C0"/>
                </a:solidFill>
                <a:latin typeface="Tahoma" panose="020B0604030504040204" pitchFamily="34" charset="0"/>
                <a:ea typeface="Tahoma" panose="020B0604030504040204" pitchFamily="34" charset="0"/>
                <a:cs typeface="Tahoma" panose="020B0604030504040204" pitchFamily="34" charset="0"/>
              </a:rPr>
              <a:t>cụ</a:t>
            </a:r>
            <a:r>
              <a:rPr lang="en-US"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70C0"/>
                </a:solidFill>
                <a:latin typeface="Tahoma" panose="020B0604030504040204" pitchFamily="34" charset="0"/>
                <a:ea typeface="Tahoma" panose="020B0604030504040204" pitchFamily="34" charset="0"/>
                <a:cs typeface="Tahoma" panose="020B0604030504040204" pitchFamily="34" charset="0"/>
              </a:rPr>
              <a:t>cách</a:t>
            </a:r>
            <a:r>
              <a:rPr lang="en-US"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70C0"/>
                </a:solidFill>
                <a:latin typeface="Tahoma" panose="020B0604030504040204" pitchFamily="34" charset="0"/>
                <a:ea typeface="Tahoma" panose="020B0604030504040204" pitchFamily="34" charset="0"/>
                <a:cs typeface="Tahoma" panose="020B0604030504040204" pitchFamily="34" charset="0"/>
              </a:rPr>
              <a:t>tiến</a:t>
            </a:r>
            <a:r>
              <a:rPr lang="en-US"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70C0"/>
                </a:solidFill>
                <a:latin typeface="Tahoma" panose="020B0604030504040204" pitchFamily="34" charset="0"/>
                <a:ea typeface="Tahoma" panose="020B0604030504040204" pitchFamily="34" charset="0"/>
                <a:cs typeface="Tahoma" panose="020B0604030504040204" pitchFamily="34" charset="0"/>
              </a:rPr>
              <a:t>hành</a:t>
            </a:r>
            <a:r>
              <a:rPr lang="en-US"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70C0"/>
                </a:solidFill>
                <a:latin typeface="Tahoma" panose="020B0604030504040204" pitchFamily="34" charset="0"/>
                <a:ea typeface="Tahoma" panose="020B0604030504040204" pitchFamily="34" charset="0"/>
                <a:cs typeface="Tahoma" panose="020B0604030504040204" pitchFamily="34" charset="0"/>
              </a:rPr>
              <a:t>kết</a:t>
            </a:r>
            <a:r>
              <a:rPr lang="en-US"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70C0"/>
                </a:solidFill>
                <a:latin typeface="Tahoma" panose="020B0604030504040204" pitchFamily="34" charset="0"/>
                <a:ea typeface="Tahoma" panose="020B0604030504040204" pitchFamily="34" charset="0"/>
                <a:cs typeface="Tahoma" panose="020B0604030504040204" pitchFamily="34" charset="0"/>
              </a:rPr>
              <a:t>quả</a:t>
            </a:r>
            <a:r>
              <a:rPr lang="en-US"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70C0"/>
                </a:solidFill>
                <a:latin typeface="Tahoma" panose="020B0604030504040204" pitchFamily="34" charset="0"/>
                <a:ea typeface="Tahoma" panose="020B0604030504040204" pitchFamily="34" charset="0"/>
                <a:cs typeface="Tahoma" panose="020B0604030504040204" pitchFamily="34" charset="0"/>
              </a:rPr>
              <a:t>thí</a:t>
            </a:r>
            <a:r>
              <a:rPr lang="en-US"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70C0"/>
                </a:solidFill>
                <a:latin typeface="Tahoma" panose="020B0604030504040204" pitchFamily="34" charset="0"/>
                <a:ea typeface="Tahoma" panose="020B0604030504040204" pitchFamily="34" charset="0"/>
                <a:cs typeface="Tahoma" panose="020B0604030504040204" pitchFamily="34" charset="0"/>
              </a:rPr>
              <a:t>nghiệm</a:t>
            </a:r>
            <a:r>
              <a:rPr lang="en-US"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70C0"/>
                </a:solidFill>
                <a:latin typeface="Tahoma" panose="020B0604030504040204" pitchFamily="34" charset="0"/>
                <a:ea typeface="Tahoma" panose="020B0604030504040204" pitchFamily="34" charset="0"/>
                <a:cs typeface="Tahoma" panose="020B0604030504040204" pitchFamily="34" charset="0"/>
              </a:rPr>
              <a:t>mà</a:t>
            </a:r>
            <a:r>
              <a:rPr lang="en-US"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70C0"/>
                </a:solidFill>
                <a:latin typeface="Tahoma" panose="020B0604030504040204" pitchFamily="34" charset="0"/>
                <a:ea typeface="Tahoma" panose="020B0604030504040204" pitchFamily="34" charset="0"/>
                <a:cs typeface="Tahoma" panose="020B0604030504040204" pitchFamily="34" charset="0"/>
              </a:rPr>
              <a:t>nội</a:t>
            </a:r>
            <a:r>
              <a:rPr lang="en-US" b="1" dirty="0">
                <a:solidFill>
                  <a:srgbClr val="0070C0"/>
                </a:solidFill>
                <a:latin typeface="Tahoma" panose="020B0604030504040204" pitchFamily="34" charset="0"/>
                <a:ea typeface="Tahoma" panose="020B0604030504040204" pitchFamily="34" charset="0"/>
                <a:cs typeface="Tahoma" panose="020B0604030504040204" pitchFamily="34" charset="0"/>
              </a:rPr>
              <a:t> dung </a:t>
            </a:r>
            <a:r>
              <a:rPr lang="en-US" b="1" dirty="0" err="1">
                <a:solidFill>
                  <a:srgbClr val="0070C0"/>
                </a:solidFill>
                <a:latin typeface="Tahoma" panose="020B0604030504040204" pitchFamily="34" charset="0"/>
                <a:ea typeface="Tahoma" panose="020B0604030504040204" pitchFamily="34" charset="0"/>
                <a:cs typeface="Tahoma" panose="020B0604030504040204" pitchFamily="34" charset="0"/>
              </a:rPr>
              <a:t>trong</a:t>
            </a:r>
            <a:r>
              <a:rPr lang="en-US"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70C0"/>
                </a:solidFill>
                <a:latin typeface="Tahoma" panose="020B0604030504040204" pitchFamily="34" charset="0"/>
                <a:ea typeface="Tahoma" panose="020B0604030504040204" pitchFamily="34" charset="0"/>
                <a:cs typeface="Tahoma" panose="020B0604030504040204" pitchFamily="34" charset="0"/>
              </a:rPr>
              <a:t>bài</a:t>
            </a:r>
            <a:r>
              <a:rPr lang="en-US"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70C0"/>
                </a:solidFill>
                <a:latin typeface="Tahoma" panose="020B0604030504040204" pitchFamily="34" charset="0"/>
                <a:ea typeface="Tahoma" panose="020B0604030504040204" pitchFamily="34" charset="0"/>
                <a:cs typeface="Tahoma" panose="020B0604030504040204" pitchFamily="34" charset="0"/>
              </a:rPr>
              <a:t>thực</a:t>
            </a:r>
            <a:r>
              <a:rPr lang="en-US"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70C0"/>
                </a:solidFill>
                <a:latin typeface="Tahoma" panose="020B0604030504040204" pitchFamily="34" charset="0"/>
                <a:ea typeface="Tahoma" panose="020B0604030504040204" pitchFamily="34" charset="0"/>
                <a:cs typeface="Tahoma" panose="020B0604030504040204" pitchFamily="34" charset="0"/>
              </a:rPr>
              <a:t>hành</a:t>
            </a:r>
            <a:r>
              <a:rPr lang="en-US"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70C0"/>
                </a:solidFill>
                <a:latin typeface="Tahoma" panose="020B0604030504040204" pitchFamily="34" charset="0"/>
                <a:ea typeface="Tahoma" panose="020B0604030504040204" pitchFamily="34" charset="0"/>
                <a:cs typeface="Tahoma" panose="020B0604030504040204" pitchFamily="34" charset="0"/>
              </a:rPr>
              <a:t>là</a:t>
            </a:r>
            <a:r>
              <a:rPr lang="en-US"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70C0"/>
                </a:solidFill>
                <a:latin typeface="Tahoma" panose="020B0604030504040204" pitchFamily="34" charset="0"/>
                <a:ea typeface="Tahoma" panose="020B0604030504040204" pitchFamily="34" charset="0"/>
                <a:cs typeface="Tahoma" panose="020B0604030504040204" pitchFamily="34" charset="0"/>
              </a:rPr>
              <a:t>một</a:t>
            </a:r>
            <a:r>
              <a:rPr lang="en-US"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70C0"/>
                </a:solidFill>
                <a:latin typeface="Tahoma" panose="020B0604030504040204" pitchFamily="34" charset="0"/>
                <a:ea typeface="Tahoma" panose="020B0604030504040204" pitchFamily="34" charset="0"/>
                <a:cs typeface="Tahoma" panose="020B0604030504040204" pitchFamily="34" charset="0"/>
              </a:rPr>
              <a:t>chuỗi</a:t>
            </a:r>
            <a:r>
              <a:rPr lang="en-US"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70C0"/>
                </a:solidFill>
                <a:latin typeface="Tahoma" panose="020B0604030504040204" pitchFamily="34" charset="0"/>
                <a:ea typeface="Tahoma" panose="020B0604030504040204" pitchFamily="34" charset="0"/>
                <a:cs typeface="Tahoma" panose="020B0604030504040204" pitchFamily="34" charset="0"/>
              </a:rPr>
              <a:t>các</a:t>
            </a:r>
            <a:r>
              <a:rPr lang="en-US"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70C0"/>
                </a:solidFill>
                <a:latin typeface="Tahoma" panose="020B0604030504040204" pitchFamily="34" charset="0"/>
                <a:ea typeface="Tahoma" panose="020B0604030504040204" pitchFamily="34" charset="0"/>
                <a:cs typeface="Tahoma" panose="020B0604030504040204" pitchFamily="34" charset="0"/>
              </a:rPr>
              <a:t>nhiệm</a:t>
            </a:r>
            <a:r>
              <a:rPr lang="en-US"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70C0"/>
                </a:solidFill>
                <a:latin typeface="Tahoma" panose="020B0604030504040204" pitchFamily="34" charset="0"/>
                <a:ea typeface="Tahoma" panose="020B0604030504040204" pitchFamily="34" charset="0"/>
                <a:cs typeface="Tahoma" panose="020B0604030504040204" pitchFamily="34" charset="0"/>
              </a:rPr>
              <a:t>vụ</a:t>
            </a:r>
            <a:r>
              <a:rPr lang="en-US"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70C0"/>
                </a:solidFill>
                <a:latin typeface="Tahoma" panose="020B0604030504040204" pitchFamily="34" charset="0"/>
                <a:ea typeface="Tahoma" panose="020B0604030504040204" pitchFamily="34" charset="0"/>
                <a:cs typeface="Tahoma" panose="020B0604030504040204" pitchFamily="34" charset="0"/>
              </a:rPr>
              <a:t>học</a:t>
            </a:r>
            <a:r>
              <a:rPr lang="en-US"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70C0"/>
                </a:solidFill>
                <a:latin typeface="Tahoma" panose="020B0604030504040204" pitchFamily="34" charset="0"/>
                <a:ea typeface="Tahoma" panose="020B0604030504040204" pitchFamily="34" charset="0"/>
                <a:cs typeface="Tahoma" panose="020B0604030504040204" pitchFamily="34" charset="0"/>
              </a:rPr>
              <a:t>tập</a:t>
            </a:r>
            <a:r>
              <a:rPr lang="en-US"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70C0"/>
                </a:solidFill>
                <a:latin typeface="Tahoma" panose="020B0604030504040204" pitchFamily="34" charset="0"/>
                <a:ea typeface="Tahoma" panose="020B0604030504040204" pitchFamily="34" charset="0"/>
                <a:cs typeface="Tahoma" panose="020B0604030504040204" pitchFamily="34" charset="0"/>
              </a:rPr>
              <a:t>Cụ</a:t>
            </a:r>
            <a:r>
              <a:rPr lang="en-US"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70C0"/>
                </a:solidFill>
                <a:latin typeface="Tahoma" panose="020B0604030504040204" pitchFamily="34" charset="0"/>
                <a:ea typeface="Tahoma" panose="020B0604030504040204" pitchFamily="34" charset="0"/>
                <a:cs typeface="Tahoma" panose="020B0604030504040204" pitchFamily="34" charset="0"/>
              </a:rPr>
              <a:t>thể</a:t>
            </a:r>
            <a:r>
              <a:rPr lang="en-US" b="1" dirty="0">
                <a:solidFill>
                  <a:srgbClr val="0070C0"/>
                </a:solidFill>
                <a:latin typeface="Tahoma" panose="020B0604030504040204" pitchFamily="34" charset="0"/>
                <a:ea typeface="Tahoma" panose="020B0604030504040204" pitchFamily="34" charset="0"/>
                <a:cs typeface="Tahoma" panose="020B0604030504040204" pitchFamily="34" charset="0"/>
              </a:rPr>
              <a:t>:</a:t>
            </a:r>
          </a:p>
        </p:txBody>
      </p:sp>
      <p:sp>
        <p:nvSpPr>
          <p:cNvPr id="13" name="Rectangle 12"/>
          <p:cNvSpPr/>
          <p:nvPr/>
        </p:nvSpPr>
        <p:spPr>
          <a:xfrm>
            <a:off x="819317" y="1398066"/>
            <a:ext cx="3676006" cy="400110"/>
          </a:xfrm>
          <a:prstGeom prst="rect">
            <a:avLst/>
          </a:prstGeom>
        </p:spPr>
        <p:txBody>
          <a:bodyPr wrap="none">
            <a:spAutoFit/>
          </a:bodyPr>
          <a:lstStyle/>
          <a:p>
            <a:pPr lvl="0" algn="just"/>
            <a:r>
              <a:rPr lang="en-US" sz="2000" b="1" dirty="0">
                <a:solidFill>
                  <a:srgbClr val="FF0000"/>
                </a:solidFill>
                <a:latin typeface="Tahoma" panose="020B0604030504040204" pitchFamily="34" charset="0"/>
                <a:ea typeface="Tahoma" panose="020B0604030504040204" pitchFamily="34" charset="0"/>
                <a:cs typeface="Tahoma" panose="020B0604030504040204" pitchFamily="34" charset="0"/>
              </a:rPr>
              <a:t>2.2. </a:t>
            </a:r>
            <a:r>
              <a:rPr lang="en-US" sz="2000" b="1" dirty="0" err="1">
                <a:solidFill>
                  <a:srgbClr val="FF0000"/>
                </a:solidFill>
                <a:latin typeface="Tahoma" panose="020B0604030504040204" pitchFamily="34" charset="0"/>
                <a:ea typeface="Tahoma" panose="020B0604030504040204" pitchFamily="34" charset="0"/>
                <a:cs typeface="Tahoma" panose="020B0604030504040204" pitchFamily="34" charset="0"/>
              </a:rPr>
              <a:t>Cấu</a:t>
            </a:r>
            <a:r>
              <a:rPr lang="en-US" sz="20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FF0000"/>
                </a:solidFill>
                <a:latin typeface="Tahoma" panose="020B0604030504040204" pitchFamily="34" charset="0"/>
                <a:ea typeface="Tahoma" panose="020B0604030504040204" pitchFamily="34" charset="0"/>
                <a:cs typeface="Tahoma" panose="020B0604030504040204" pitchFamily="34" charset="0"/>
              </a:rPr>
              <a:t>trúc</a:t>
            </a:r>
            <a:r>
              <a:rPr lang="en-US" sz="20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FF0000"/>
                </a:solidFill>
                <a:latin typeface="Tahoma" panose="020B0604030504040204" pitchFamily="34" charset="0"/>
                <a:ea typeface="Tahoma" panose="020B0604030504040204" pitchFamily="34" charset="0"/>
                <a:cs typeface="Tahoma" panose="020B0604030504040204" pitchFamily="34" charset="0"/>
              </a:rPr>
              <a:t>bài</a:t>
            </a:r>
            <a:r>
              <a:rPr lang="en-US" sz="20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FF0000"/>
                </a:solidFill>
                <a:latin typeface="Tahoma" panose="020B0604030504040204" pitchFamily="34" charset="0"/>
                <a:ea typeface="Tahoma" panose="020B0604030504040204" pitchFamily="34" charset="0"/>
                <a:cs typeface="Tahoma" panose="020B0604030504040204" pitchFamily="34" charset="0"/>
              </a:rPr>
              <a:t>thực</a:t>
            </a:r>
            <a:r>
              <a:rPr lang="en-US" sz="20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FF0000"/>
                </a:solidFill>
                <a:latin typeface="Tahoma" panose="020B0604030504040204" pitchFamily="34" charset="0"/>
                <a:ea typeface="Tahoma" panose="020B0604030504040204" pitchFamily="34" charset="0"/>
                <a:cs typeface="Tahoma" panose="020B0604030504040204" pitchFamily="34" charset="0"/>
              </a:rPr>
              <a:t>hành</a:t>
            </a:r>
            <a:endParaRPr lang="en-US" sz="20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19" name="Rectangle 18"/>
          <p:cNvSpPr/>
          <p:nvPr/>
        </p:nvSpPr>
        <p:spPr>
          <a:xfrm>
            <a:off x="916894" y="808660"/>
            <a:ext cx="5319085" cy="523220"/>
          </a:xfrm>
          <a:prstGeom prst="rect">
            <a:avLst/>
          </a:prstGeom>
        </p:spPr>
        <p:txBody>
          <a:bodyPr wrap="none">
            <a:spAutoFit/>
          </a:bodyPr>
          <a:lstStyle/>
          <a:p>
            <a:pPr fontAlgn="ctr">
              <a:defRPr/>
            </a:pPr>
            <a:r>
              <a:rPr lang="en-US" altLang="en-US" sz="2800" b="1" dirty="0">
                <a:solidFill>
                  <a:srgbClr val="00B050"/>
                </a:solidFill>
                <a:latin typeface="Tahoma" panose="020B0604030504040204" pitchFamily="34" charset="0"/>
                <a:ea typeface="Tahoma" panose="020B0604030504040204" pitchFamily="34" charset="0"/>
                <a:cs typeface="Tahoma" panose="020B0604030504040204" pitchFamily="34" charset="0"/>
              </a:rPr>
              <a:t>III. THIẾT KẾ SGK VẬT LÍ 12</a:t>
            </a:r>
          </a:p>
        </p:txBody>
      </p:sp>
      <p:sp>
        <p:nvSpPr>
          <p:cNvPr id="9" name="TextBox 8"/>
          <p:cNvSpPr txBox="1"/>
          <p:nvPr/>
        </p:nvSpPr>
        <p:spPr>
          <a:xfrm>
            <a:off x="913093" y="3671643"/>
            <a:ext cx="4501590" cy="2534027"/>
          </a:xfrm>
          <a:prstGeom prst="rect">
            <a:avLst/>
          </a:prstGeom>
          <a:noFill/>
        </p:spPr>
        <p:txBody>
          <a:bodyPr wrap="square" rtlCol="0">
            <a:spAutoFit/>
          </a:bodyPr>
          <a:lstStyle/>
          <a:p>
            <a:pPr>
              <a:lnSpc>
                <a:spcPct val="150000"/>
              </a:lnSpc>
            </a:pPr>
            <a:r>
              <a:rPr lang="en-US" b="1" dirty="0">
                <a:solidFill>
                  <a:srgbClr val="00B0F0"/>
                </a:solidFill>
                <a:latin typeface="Tahoma" panose="020B0604030504040204" pitchFamily="34" charset="0"/>
                <a:ea typeface="Tahoma" panose="020B0604030504040204" pitchFamily="34" charset="0"/>
                <a:cs typeface="Tahoma" panose="020B0604030504040204" pitchFamily="34" charset="0"/>
              </a:rPr>
              <a:t>(1) </a:t>
            </a:r>
            <a:r>
              <a:rPr lang="en-US" b="1" dirty="0" err="1">
                <a:solidFill>
                  <a:srgbClr val="00B0F0"/>
                </a:solidFill>
                <a:latin typeface="Tahoma" panose="020B0604030504040204" pitchFamily="34" charset="0"/>
                <a:ea typeface="Tahoma" panose="020B0604030504040204" pitchFamily="34" charset="0"/>
                <a:cs typeface="Tahoma" panose="020B0604030504040204" pitchFamily="34" charset="0"/>
              </a:rPr>
              <a:t>Tìm</a:t>
            </a:r>
            <a:r>
              <a:rPr lang="en-US"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B0F0"/>
                </a:solidFill>
                <a:latin typeface="Tahoma" panose="020B0604030504040204" pitchFamily="34" charset="0"/>
                <a:ea typeface="Tahoma" panose="020B0604030504040204" pitchFamily="34" charset="0"/>
                <a:cs typeface="Tahoma" panose="020B0604030504040204" pitchFamily="34" charset="0"/>
              </a:rPr>
              <a:t>hiểu</a:t>
            </a:r>
            <a:r>
              <a:rPr lang="en-US"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B0F0"/>
                </a:solidFill>
                <a:latin typeface="Tahoma" panose="020B0604030504040204" pitchFamily="34" charset="0"/>
                <a:ea typeface="Tahoma" panose="020B0604030504040204" pitchFamily="34" charset="0"/>
                <a:cs typeface="Tahoma" panose="020B0604030504040204" pitchFamily="34" charset="0"/>
              </a:rPr>
              <a:t>dụng</a:t>
            </a:r>
            <a:r>
              <a:rPr lang="en-US"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B0F0"/>
                </a:solidFill>
                <a:latin typeface="Tahoma" panose="020B0604030504040204" pitchFamily="34" charset="0"/>
                <a:ea typeface="Tahoma" panose="020B0604030504040204" pitchFamily="34" charset="0"/>
                <a:cs typeface="Tahoma" panose="020B0604030504040204" pitchFamily="34" charset="0"/>
              </a:rPr>
              <a:t>cụ</a:t>
            </a:r>
            <a:r>
              <a:rPr lang="en-US"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B0F0"/>
                </a:solidFill>
                <a:latin typeface="Tahoma" panose="020B0604030504040204" pitchFamily="34" charset="0"/>
                <a:ea typeface="Tahoma" panose="020B0604030504040204" pitchFamily="34" charset="0"/>
                <a:cs typeface="Tahoma" panose="020B0604030504040204" pitchFamily="34" charset="0"/>
              </a:rPr>
              <a:t>thí</a:t>
            </a:r>
            <a:r>
              <a:rPr lang="en-US"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B0F0"/>
                </a:solidFill>
                <a:latin typeface="Tahoma" panose="020B0604030504040204" pitchFamily="34" charset="0"/>
                <a:ea typeface="Tahoma" panose="020B0604030504040204" pitchFamily="34" charset="0"/>
                <a:cs typeface="Tahoma" panose="020B0604030504040204" pitchFamily="34" charset="0"/>
              </a:rPr>
              <a:t>nghiệm</a:t>
            </a:r>
            <a:r>
              <a:rPr lang="en-US" b="1" dirty="0">
                <a:solidFill>
                  <a:srgbClr val="00B0F0"/>
                </a:solidFill>
                <a:latin typeface="Tahoma" panose="020B0604030504040204" pitchFamily="34" charset="0"/>
                <a:ea typeface="Tahoma" panose="020B0604030504040204" pitchFamily="34" charset="0"/>
                <a:cs typeface="Tahoma" panose="020B0604030504040204" pitchFamily="34" charset="0"/>
              </a:rPr>
              <a:t>.</a:t>
            </a:r>
          </a:p>
          <a:p>
            <a:pPr marL="342900" indent="-342900">
              <a:lnSpc>
                <a:spcPct val="150000"/>
              </a:lnSpc>
              <a:buAutoNum type="arabicParenBoth" startAt="2"/>
            </a:pPr>
            <a:r>
              <a:rPr lang="en-US"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B0F0"/>
                </a:solidFill>
                <a:latin typeface="Tahoma" panose="020B0604030504040204" pitchFamily="34" charset="0"/>
                <a:ea typeface="Tahoma" panose="020B0604030504040204" pitchFamily="34" charset="0"/>
                <a:cs typeface="Tahoma" panose="020B0604030504040204" pitchFamily="34" charset="0"/>
              </a:rPr>
              <a:t>Thảo</a:t>
            </a:r>
            <a:r>
              <a:rPr lang="en-US"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B0F0"/>
                </a:solidFill>
                <a:latin typeface="Tahoma" panose="020B0604030504040204" pitchFamily="34" charset="0"/>
                <a:ea typeface="Tahoma" panose="020B0604030504040204" pitchFamily="34" charset="0"/>
                <a:cs typeface="Tahoma" panose="020B0604030504040204" pitchFamily="34" charset="0"/>
              </a:rPr>
              <a:t>luận</a:t>
            </a:r>
            <a:r>
              <a:rPr lang="en-US"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B0F0"/>
                </a:solidFill>
                <a:latin typeface="Tahoma" panose="020B0604030504040204" pitchFamily="34" charset="0"/>
                <a:ea typeface="Tahoma" panose="020B0604030504040204" pitchFamily="34" charset="0"/>
                <a:cs typeface="Tahoma" panose="020B0604030504040204" pitchFamily="34" charset="0"/>
              </a:rPr>
              <a:t>và</a:t>
            </a:r>
            <a:r>
              <a:rPr lang="en-US"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B0F0"/>
                </a:solidFill>
                <a:latin typeface="Tahoma" panose="020B0604030504040204" pitchFamily="34" charset="0"/>
                <a:ea typeface="Tahoma" panose="020B0604030504040204" pitchFamily="34" charset="0"/>
                <a:cs typeface="Tahoma" panose="020B0604030504040204" pitchFamily="34" charset="0"/>
              </a:rPr>
              <a:t>thiết</a:t>
            </a:r>
            <a:r>
              <a:rPr lang="en-US"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B0F0"/>
                </a:solidFill>
                <a:latin typeface="Tahoma" panose="020B0604030504040204" pitchFamily="34" charset="0"/>
                <a:ea typeface="Tahoma" panose="020B0604030504040204" pitchFamily="34" charset="0"/>
                <a:cs typeface="Tahoma" panose="020B0604030504040204" pitchFamily="34" charset="0"/>
              </a:rPr>
              <a:t>kế</a:t>
            </a:r>
            <a:r>
              <a:rPr lang="en-US"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B0F0"/>
                </a:solidFill>
                <a:latin typeface="Tahoma" panose="020B0604030504040204" pitchFamily="34" charset="0"/>
                <a:ea typeface="Tahoma" panose="020B0604030504040204" pitchFamily="34" charset="0"/>
                <a:cs typeface="Tahoma" panose="020B0604030504040204" pitchFamily="34" charset="0"/>
              </a:rPr>
              <a:t>phương</a:t>
            </a:r>
            <a:r>
              <a:rPr lang="en-US"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B0F0"/>
                </a:solidFill>
                <a:latin typeface="Tahoma" panose="020B0604030504040204" pitchFamily="34" charset="0"/>
                <a:ea typeface="Tahoma" panose="020B0604030504040204" pitchFamily="34" charset="0"/>
                <a:cs typeface="Tahoma" panose="020B0604030504040204" pitchFamily="34" charset="0"/>
              </a:rPr>
              <a:t>án</a:t>
            </a:r>
            <a:r>
              <a:rPr lang="en-US" b="1" dirty="0">
                <a:solidFill>
                  <a:srgbClr val="00B0F0"/>
                </a:solidFill>
                <a:latin typeface="Tahoma" panose="020B0604030504040204" pitchFamily="34" charset="0"/>
                <a:ea typeface="Tahoma" panose="020B0604030504040204" pitchFamily="34" charset="0"/>
                <a:cs typeface="Tahoma" panose="020B0604030504040204" pitchFamily="34" charset="0"/>
              </a:rPr>
              <a:t>.</a:t>
            </a:r>
          </a:p>
          <a:p>
            <a:pPr marL="342900" indent="-342900">
              <a:lnSpc>
                <a:spcPct val="150000"/>
              </a:lnSpc>
              <a:buAutoNum type="arabicParenBoth" startAt="2"/>
            </a:pPr>
            <a:r>
              <a:rPr lang="en-US"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B0F0"/>
                </a:solidFill>
                <a:latin typeface="Tahoma" panose="020B0604030504040204" pitchFamily="34" charset="0"/>
                <a:ea typeface="Tahoma" panose="020B0604030504040204" pitchFamily="34" charset="0"/>
                <a:cs typeface="Tahoma" panose="020B0604030504040204" pitchFamily="34" charset="0"/>
              </a:rPr>
              <a:t>Lựa</a:t>
            </a:r>
            <a:r>
              <a:rPr lang="en-US"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B0F0"/>
                </a:solidFill>
                <a:latin typeface="Tahoma" panose="020B0604030504040204" pitchFamily="34" charset="0"/>
                <a:ea typeface="Tahoma" panose="020B0604030504040204" pitchFamily="34" charset="0"/>
                <a:cs typeface="Tahoma" panose="020B0604030504040204" pitchFamily="34" charset="0"/>
              </a:rPr>
              <a:t>chọn</a:t>
            </a:r>
            <a:r>
              <a:rPr lang="en-US"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B0F0"/>
                </a:solidFill>
                <a:latin typeface="Tahoma" panose="020B0604030504040204" pitchFamily="34" charset="0"/>
                <a:ea typeface="Tahoma" panose="020B0604030504040204" pitchFamily="34" charset="0"/>
                <a:cs typeface="Tahoma" panose="020B0604030504040204" pitchFamily="34" charset="0"/>
              </a:rPr>
              <a:t>phương</a:t>
            </a:r>
            <a:r>
              <a:rPr lang="en-US"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B0F0"/>
                </a:solidFill>
                <a:latin typeface="Tahoma" panose="020B0604030504040204" pitchFamily="34" charset="0"/>
                <a:ea typeface="Tahoma" panose="020B0604030504040204" pitchFamily="34" charset="0"/>
                <a:cs typeface="Tahoma" panose="020B0604030504040204" pitchFamily="34" charset="0"/>
              </a:rPr>
              <a:t>án</a:t>
            </a:r>
            <a:r>
              <a:rPr lang="en-US" b="1" dirty="0">
                <a:solidFill>
                  <a:srgbClr val="00B0F0"/>
                </a:solidFill>
                <a:latin typeface="Tahoma" panose="020B0604030504040204" pitchFamily="34" charset="0"/>
                <a:ea typeface="Tahoma" panose="020B0604030504040204" pitchFamily="34" charset="0"/>
                <a:cs typeface="Tahoma" panose="020B0604030504040204" pitchFamily="34" charset="0"/>
              </a:rPr>
              <a:t>.</a:t>
            </a:r>
          </a:p>
          <a:p>
            <a:pPr marL="342900" indent="-342900">
              <a:lnSpc>
                <a:spcPct val="150000"/>
              </a:lnSpc>
              <a:buAutoNum type="arabicParenBoth" startAt="2"/>
            </a:pPr>
            <a:r>
              <a:rPr lang="en-US"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B0F0"/>
                </a:solidFill>
                <a:latin typeface="Tahoma" panose="020B0604030504040204" pitchFamily="34" charset="0"/>
                <a:ea typeface="Tahoma" panose="020B0604030504040204" pitchFamily="34" charset="0"/>
                <a:cs typeface="Tahoma" panose="020B0604030504040204" pitchFamily="34" charset="0"/>
              </a:rPr>
              <a:t>Tiến</a:t>
            </a:r>
            <a:r>
              <a:rPr lang="en-US"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B0F0"/>
                </a:solidFill>
                <a:latin typeface="Tahoma" panose="020B0604030504040204" pitchFamily="34" charset="0"/>
                <a:ea typeface="Tahoma" panose="020B0604030504040204" pitchFamily="34" charset="0"/>
                <a:cs typeface="Tahoma" panose="020B0604030504040204" pitchFamily="34" charset="0"/>
              </a:rPr>
              <a:t>hành</a:t>
            </a:r>
            <a:r>
              <a:rPr lang="en-US"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B0F0"/>
                </a:solidFill>
                <a:latin typeface="Tahoma" panose="020B0604030504040204" pitchFamily="34" charset="0"/>
                <a:ea typeface="Tahoma" panose="020B0604030504040204" pitchFamily="34" charset="0"/>
                <a:cs typeface="Tahoma" panose="020B0604030504040204" pitchFamily="34" charset="0"/>
              </a:rPr>
              <a:t>thí</a:t>
            </a:r>
            <a:r>
              <a:rPr lang="en-US"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B0F0"/>
                </a:solidFill>
                <a:latin typeface="Tahoma" panose="020B0604030504040204" pitchFamily="34" charset="0"/>
                <a:ea typeface="Tahoma" panose="020B0604030504040204" pitchFamily="34" charset="0"/>
                <a:cs typeface="Tahoma" panose="020B0604030504040204" pitchFamily="34" charset="0"/>
              </a:rPr>
              <a:t>nghiệm</a:t>
            </a:r>
            <a:r>
              <a:rPr lang="en-US" b="1" dirty="0">
                <a:solidFill>
                  <a:srgbClr val="00B0F0"/>
                </a:solidFill>
                <a:latin typeface="Tahoma" panose="020B0604030504040204" pitchFamily="34" charset="0"/>
                <a:ea typeface="Tahoma" panose="020B0604030504040204" pitchFamily="34" charset="0"/>
                <a:cs typeface="Tahoma" panose="020B0604030504040204" pitchFamily="34" charset="0"/>
              </a:rPr>
              <a:t>.</a:t>
            </a:r>
          </a:p>
          <a:p>
            <a:pPr marL="342900" indent="-342900">
              <a:lnSpc>
                <a:spcPct val="150000"/>
              </a:lnSpc>
              <a:buAutoNum type="arabicParenBoth" startAt="2"/>
            </a:pPr>
            <a:r>
              <a:rPr lang="en-US"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B0F0"/>
                </a:solidFill>
                <a:latin typeface="Tahoma" panose="020B0604030504040204" pitchFamily="34" charset="0"/>
                <a:ea typeface="Tahoma" panose="020B0604030504040204" pitchFamily="34" charset="0"/>
                <a:cs typeface="Tahoma" panose="020B0604030504040204" pitchFamily="34" charset="0"/>
              </a:rPr>
              <a:t>Xử</a:t>
            </a:r>
            <a:r>
              <a:rPr lang="en-US"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B0F0"/>
                </a:solidFill>
                <a:latin typeface="Tahoma" panose="020B0604030504040204" pitchFamily="34" charset="0"/>
                <a:ea typeface="Tahoma" panose="020B0604030504040204" pitchFamily="34" charset="0"/>
                <a:cs typeface="Tahoma" panose="020B0604030504040204" pitchFamily="34" charset="0"/>
              </a:rPr>
              <a:t>lí</a:t>
            </a:r>
            <a:r>
              <a:rPr lang="en-US"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B0F0"/>
                </a:solidFill>
                <a:latin typeface="Tahoma" panose="020B0604030504040204" pitchFamily="34" charset="0"/>
                <a:ea typeface="Tahoma" panose="020B0604030504040204" pitchFamily="34" charset="0"/>
                <a:cs typeface="Tahoma" panose="020B0604030504040204" pitchFamily="34" charset="0"/>
              </a:rPr>
              <a:t>kết</a:t>
            </a:r>
            <a:r>
              <a:rPr lang="en-US"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B0F0"/>
                </a:solidFill>
                <a:latin typeface="Tahoma" panose="020B0604030504040204" pitchFamily="34" charset="0"/>
                <a:ea typeface="Tahoma" panose="020B0604030504040204" pitchFamily="34" charset="0"/>
                <a:cs typeface="Tahoma" panose="020B0604030504040204" pitchFamily="34" charset="0"/>
              </a:rPr>
              <a:t>quả</a:t>
            </a:r>
            <a:r>
              <a:rPr lang="en-US"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B0F0"/>
                </a:solidFill>
                <a:latin typeface="Tahoma" panose="020B0604030504040204" pitchFamily="34" charset="0"/>
                <a:ea typeface="Tahoma" panose="020B0604030504040204" pitchFamily="34" charset="0"/>
                <a:cs typeface="Tahoma" panose="020B0604030504040204" pitchFamily="34" charset="0"/>
              </a:rPr>
              <a:t>tính</a:t>
            </a:r>
            <a:r>
              <a:rPr lang="en-US"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B0F0"/>
                </a:solidFill>
                <a:latin typeface="Tahoma" panose="020B0604030504040204" pitchFamily="34" charset="0"/>
                <a:ea typeface="Tahoma" panose="020B0604030504040204" pitchFamily="34" charset="0"/>
                <a:cs typeface="Tahoma" panose="020B0604030504040204" pitchFamily="34" charset="0"/>
              </a:rPr>
              <a:t>sai</a:t>
            </a:r>
            <a:r>
              <a:rPr lang="en-US"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B0F0"/>
                </a:solidFill>
                <a:latin typeface="Tahoma" panose="020B0604030504040204" pitchFamily="34" charset="0"/>
                <a:ea typeface="Tahoma" panose="020B0604030504040204" pitchFamily="34" charset="0"/>
                <a:cs typeface="Tahoma" panose="020B0604030504040204" pitchFamily="34" charset="0"/>
              </a:rPr>
              <a:t>số</a:t>
            </a:r>
            <a:r>
              <a:rPr lang="en-US" b="1" dirty="0">
                <a:solidFill>
                  <a:srgbClr val="00B0F0"/>
                </a:solidFill>
                <a:latin typeface="Tahoma" panose="020B0604030504040204" pitchFamily="34" charset="0"/>
                <a:ea typeface="Tahoma" panose="020B0604030504040204" pitchFamily="34" charset="0"/>
                <a:cs typeface="Tahoma" panose="020B0604030504040204" pitchFamily="34" charset="0"/>
              </a:rPr>
              <a:t>.</a:t>
            </a:r>
          </a:p>
          <a:p>
            <a:pPr marL="342900" indent="-342900">
              <a:lnSpc>
                <a:spcPct val="150000"/>
              </a:lnSpc>
              <a:buAutoNum type="arabicParenBoth" startAt="2"/>
            </a:pPr>
            <a:r>
              <a:rPr lang="en-US"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B0F0"/>
                </a:solidFill>
                <a:latin typeface="Tahoma" panose="020B0604030504040204" pitchFamily="34" charset="0"/>
                <a:ea typeface="Tahoma" panose="020B0604030504040204" pitchFamily="34" charset="0"/>
                <a:cs typeface="Tahoma" panose="020B0604030504040204" pitchFamily="34" charset="0"/>
              </a:rPr>
              <a:t>Nhận</a:t>
            </a:r>
            <a:r>
              <a:rPr lang="en-US"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B0F0"/>
                </a:solidFill>
                <a:latin typeface="Tahoma" panose="020B0604030504040204" pitchFamily="34" charset="0"/>
                <a:ea typeface="Tahoma" panose="020B0604030504040204" pitchFamily="34" charset="0"/>
                <a:cs typeface="Tahoma" panose="020B0604030504040204" pitchFamily="34" charset="0"/>
              </a:rPr>
              <a:t>xét</a:t>
            </a:r>
            <a:r>
              <a:rPr lang="en-US"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B0F0"/>
                </a:solidFill>
                <a:latin typeface="Tahoma" panose="020B0604030504040204" pitchFamily="34" charset="0"/>
                <a:ea typeface="Tahoma" panose="020B0604030504040204" pitchFamily="34" charset="0"/>
                <a:cs typeface="Tahoma" panose="020B0604030504040204" pitchFamily="34" charset="0"/>
              </a:rPr>
              <a:t>và</a:t>
            </a:r>
            <a:r>
              <a:rPr lang="en-US"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B0F0"/>
                </a:solidFill>
                <a:latin typeface="Tahoma" panose="020B0604030504040204" pitchFamily="34" charset="0"/>
                <a:ea typeface="Tahoma" panose="020B0604030504040204" pitchFamily="34" charset="0"/>
                <a:cs typeface="Tahoma" panose="020B0604030504040204" pitchFamily="34" charset="0"/>
              </a:rPr>
              <a:t>kết</a:t>
            </a:r>
            <a:r>
              <a:rPr lang="en-US"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B0F0"/>
                </a:solidFill>
                <a:latin typeface="Tahoma" panose="020B0604030504040204" pitchFamily="34" charset="0"/>
                <a:ea typeface="Tahoma" panose="020B0604030504040204" pitchFamily="34" charset="0"/>
                <a:cs typeface="Tahoma" panose="020B0604030504040204" pitchFamily="34" charset="0"/>
              </a:rPr>
              <a:t>luận</a:t>
            </a:r>
            <a:r>
              <a:rPr lang="en-US" b="1" dirty="0">
                <a:solidFill>
                  <a:srgbClr val="00B0F0"/>
                </a:solidFill>
                <a:latin typeface="Tahoma" panose="020B0604030504040204" pitchFamily="34" charset="0"/>
                <a:ea typeface="Tahoma" panose="020B0604030504040204" pitchFamily="34" charset="0"/>
                <a:cs typeface="Tahoma" panose="020B0604030504040204" pitchFamily="34" charset="0"/>
              </a:rPr>
              <a:t>.</a:t>
            </a:r>
          </a:p>
        </p:txBody>
      </p:sp>
      <p:pic>
        <p:nvPicPr>
          <p:cNvPr id="3" name="Picture 2">
            <a:extLst>
              <a:ext uri="{FF2B5EF4-FFF2-40B4-BE49-F238E27FC236}">
                <a16:creationId xmlns:a16="http://schemas.microsoft.com/office/drawing/2014/main" id="{3D0107F1-F036-C6E6-2DB9-819EC600596A}"/>
              </a:ext>
            </a:extLst>
          </p:cNvPr>
          <p:cNvPicPr>
            <a:picLocks noChangeAspect="1"/>
          </p:cNvPicPr>
          <p:nvPr/>
        </p:nvPicPr>
        <p:blipFill rotWithShape="1">
          <a:blip r:embed="rId4"/>
          <a:srcRect l="437" r="811"/>
          <a:stretch/>
        </p:blipFill>
        <p:spPr>
          <a:xfrm>
            <a:off x="5898896" y="1331880"/>
            <a:ext cx="6293104" cy="5050007"/>
          </a:xfrm>
          <a:prstGeom prst="rect">
            <a:avLst/>
          </a:prstGeom>
        </p:spPr>
      </p:pic>
    </p:spTree>
    <p:extLst>
      <p:ext uri="{BB962C8B-B14F-4D97-AF65-F5344CB8AC3E}">
        <p14:creationId xmlns:p14="http://schemas.microsoft.com/office/powerpoint/2010/main" val="754722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205665" cy="68580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1596" y="357585"/>
            <a:ext cx="2273924" cy="420082"/>
          </a:xfrm>
          <a:prstGeom prst="rect">
            <a:avLst/>
          </a:prstGeom>
        </p:spPr>
      </p:pic>
      <p:sp>
        <p:nvSpPr>
          <p:cNvPr id="12" name="TextBox 11"/>
          <p:cNvSpPr txBox="1"/>
          <p:nvPr/>
        </p:nvSpPr>
        <p:spPr>
          <a:xfrm>
            <a:off x="898607" y="1873467"/>
            <a:ext cx="4990129" cy="1703030"/>
          </a:xfrm>
          <a:prstGeom prst="rect">
            <a:avLst/>
          </a:prstGeom>
          <a:noFill/>
        </p:spPr>
        <p:txBody>
          <a:bodyPr wrap="square" rtlCol="0">
            <a:spAutoFit/>
          </a:bodyPr>
          <a:lstStyle/>
          <a:p>
            <a:pPr algn="just">
              <a:lnSpc>
                <a:spcPct val="150000"/>
              </a:lnSpc>
            </a:pPr>
            <a:r>
              <a:rPr lang="en-US" b="1" dirty="0" err="1">
                <a:solidFill>
                  <a:srgbClr val="0070C0"/>
                </a:solidFill>
                <a:latin typeface="Tahoma" panose="020B0604030504040204" pitchFamily="34" charset="0"/>
                <a:ea typeface="Tahoma" panose="020B0604030504040204" pitchFamily="34" charset="0"/>
                <a:cs typeface="Tahoma" panose="020B0604030504040204" pitchFamily="34" charset="0"/>
              </a:rPr>
              <a:t>Không</a:t>
            </a:r>
            <a:r>
              <a:rPr lang="en-US"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70C0"/>
                </a:solidFill>
                <a:latin typeface="Tahoma" panose="020B0604030504040204" pitchFamily="34" charset="0"/>
                <a:ea typeface="Tahoma" panose="020B0604030504040204" pitchFamily="34" charset="0"/>
                <a:cs typeface="Tahoma" panose="020B0604030504040204" pitchFamily="34" charset="0"/>
              </a:rPr>
              <a:t>chỉ</a:t>
            </a:r>
            <a:r>
              <a:rPr lang="en-US"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70C0"/>
                </a:solidFill>
                <a:latin typeface="Tahoma" panose="020B0604030504040204" pitchFamily="34" charset="0"/>
                <a:ea typeface="Tahoma" panose="020B0604030504040204" pitchFamily="34" charset="0"/>
                <a:cs typeface="Tahoma" panose="020B0604030504040204" pitchFamily="34" charset="0"/>
              </a:rPr>
              <a:t>trình</a:t>
            </a:r>
            <a:r>
              <a:rPr lang="en-US"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70C0"/>
                </a:solidFill>
                <a:latin typeface="Tahoma" panose="020B0604030504040204" pitchFamily="34" charset="0"/>
                <a:ea typeface="Tahoma" panose="020B0604030504040204" pitchFamily="34" charset="0"/>
                <a:cs typeface="Tahoma" panose="020B0604030504040204" pitchFamily="34" charset="0"/>
              </a:rPr>
              <a:t>bày</a:t>
            </a:r>
            <a:r>
              <a:rPr lang="en-US"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70C0"/>
                </a:solidFill>
                <a:latin typeface="Tahoma" panose="020B0604030504040204" pitchFamily="34" charset="0"/>
                <a:ea typeface="Tahoma" panose="020B0604030504040204" pitchFamily="34" charset="0"/>
                <a:cs typeface="Tahoma" panose="020B0604030504040204" pitchFamily="34" charset="0"/>
              </a:rPr>
              <a:t>đơn</a:t>
            </a:r>
            <a:r>
              <a:rPr lang="en-US"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70C0"/>
                </a:solidFill>
                <a:latin typeface="Tahoma" panose="020B0604030504040204" pitchFamily="34" charset="0"/>
                <a:ea typeface="Tahoma" panose="020B0604030504040204" pitchFamily="34" charset="0"/>
                <a:cs typeface="Tahoma" panose="020B0604030504040204" pitchFamily="34" charset="0"/>
              </a:rPr>
              <a:t>thuần</a:t>
            </a:r>
            <a:r>
              <a:rPr lang="en-US"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70C0"/>
                </a:solidFill>
                <a:latin typeface="Tahoma" panose="020B0604030504040204" pitchFamily="34" charset="0"/>
                <a:ea typeface="Tahoma" panose="020B0604030504040204" pitchFamily="34" charset="0"/>
                <a:cs typeface="Tahoma" panose="020B0604030504040204" pitchFamily="34" charset="0"/>
              </a:rPr>
              <a:t>về</a:t>
            </a:r>
            <a:r>
              <a:rPr lang="en-US"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70C0"/>
                </a:solidFill>
                <a:latin typeface="Tahoma" panose="020B0604030504040204" pitchFamily="34" charset="0"/>
                <a:ea typeface="Tahoma" panose="020B0604030504040204" pitchFamily="34" charset="0"/>
                <a:cs typeface="Tahoma" panose="020B0604030504040204" pitchFamily="34" charset="0"/>
              </a:rPr>
              <a:t>dụng</a:t>
            </a:r>
            <a:r>
              <a:rPr lang="en-US"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70C0"/>
                </a:solidFill>
                <a:latin typeface="Tahoma" panose="020B0604030504040204" pitchFamily="34" charset="0"/>
                <a:ea typeface="Tahoma" panose="020B0604030504040204" pitchFamily="34" charset="0"/>
                <a:cs typeface="Tahoma" panose="020B0604030504040204" pitchFamily="34" charset="0"/>
              </a:rPr>
              <a:t>cụ</a:t>
            </a:r>
            <a:r>
              <a:rPr lang="en-US"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70C0"/>
                </a:solidFill>
                <a:latin typeface="Tahoma" panose="020B0604030504040204" pitchFamily="34" charset="0"/>
                <a:ea typeface="Tahoma" panose="020B0604030504040204" pitchFamily="34" charset="0"/>
                <a:cs typeface="Tahoma" panose="020B0604030504040204" pitchFamily="34" charset="0"/>
              </a:rPr>
              <a:t>cách</a:t>
            </a:r>
            <a:r>
              <a:rPr lang="en-US"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70C0"/>
                </a:solidFill>
                <a:latin typeface="Tahoma" panose="020B0604030504040204" pitchFamily="34" charset="0"/>
                <a:ea typeface="Tahoma" panose="020B0604030504040204" pitchFamily="34" charset="0"/>
                <a:cs typeface="Tahoma" panose="020B0604030504040204" pitchFamily="34" charset="0"/>
              </a:rPr>
              <a:t>tiến</a:t>
            </a:r>
            <a:r>
              <a:rPr lang="en-US"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70C0"/>
                </a:solidFill>
                <a:latin typeface="Tahoma" panose="020B0604030504040204" pitchFamily="34" charset="0"/>
                <a:ea typeface="Tahoma" panose="020B0604030504040204" pitchFamily="34" charset="0"/>
                <a:cs typeface="Tahoma" panose="020B0604030504040204" pitchFamily="34" charset="0"/>
              </a:rPr>
              <a:t>hành</a:t>
            </a:r>
            <a:r>
              <a:rPr lang="en-US"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70C0"/>
                </a:solidFill>
                <a:latin typeface="Tahoma" panose="020B0604030504040204" pitchFamily="34" charset="0"/>
                <a:ea typeface="Tahoma" panose="020B0604030504040204" pitchFamily="34" charset="0"/>
                <a:cs typeface="Tahoma" panose="020B0604030504040204" pitchFamily="34" charset="0"/>
              </a:rPr>
              <a:t>kết</a:t>
            </a:r>
            <a:r>
              <a:rPr lang="en-US"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70C0"/>
                </a:solidFill>
                <a:latin typeface="Tahoma" panose="020B0604030504040204" pitchFamily="34" charset="0"/>
                <a:ea typeface="Tahoma" panose="020B0604030504040204" pitchFamily="34" charset="0"/>
                <a:cs typeface="Tahoma" panose="020B0604030504040204" pitchFamily="34" charset="0"/>
              </a:rPr>
              <a:t>quả</a:t>
            </a:r>
            <a:r>
              <a:rPr lang="en-US"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70C0"/>
                </a:solidFill>
                <a:latin typeface="Tahoma" panose="020B0604030504040204" pitchFamily="34" charset="0"/>
                <a:ea typeface="Tahoma" panose="020B0604030504040204" pitchFamily="34" charset="0"/>
                <a:cs typeface="Tahoma" panose="020B0604030504040204" pitchFamily="34" charset="0"/>
              </a:rPr>
              <a:t>thí</a:t>
            </a:r>
            <a:r>
              <a:rPr lang="en-US"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70C0"/>
                </a:solidFill>
                <a:latin typeface="Tahoma" panose="020B0604030504040204" pitchFamily="34" charset="0"/>
                <a:ea typeface="Tahoma" panose="020B0604030504040204" pitchFamily="34" charset="0"/>
                <a:cs typeface="Tahoma" panose="020B0604030504040204" pitchFamily="34" charset="0"/>
              </a:rPr>
              <a:t>nghiệm</a:t>
            </a:r>
            <a:r>
              <a:rPr lang="en-US"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70C0"/>
                </a:solidFill>
                <a:latin typeface="Tahoma" panose="020B0604030504040204" pitchFamily="34" charset="0"/>
                <a:ea typeface="Tahoma" panose="020B0604030504040204" pitchFamily="34" charset="0"/>
                <a:cs typeface="Tahoma" panose="020B0604030504040204" pitchFamily="34" charset="0"/>
              </a:rPr>
              <a:t>mà</a:t>
            </a:r>
            <a:r>
              <a:rPr lang="en-US"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70C0"/>
                </a:solidFill>
                <a:latin typeface="Tahoma" panose="020B0604030504040204" pitchFamily="34" charset="0"/>
                <a:ea typeface="Tahoma" panose="020B0604030504040204" pitchFamily="34" charset="0"/>
                <a:cs typeface="Tahoma" panose="020B0604030504040204" pitchFamily="34" charset="0"/>
              </a:rPr>
              <a:t>nội</a:t>
            </a:r>
            <a:r>
              <a:rPr lang="en-US" b="1" dirty="0">
                <a:solidFill>
                  <a:srgbClr val="0070C0"/>
                </a:solidFill>
                <a:latin typeface="Tahoma" panose="020B0604030504040204" pitchFamily="34" charset="0"/>
                <a:ea typeface="Tahoma" panose="020B0604030504040204" pitchFamily="34" charset="0"/>
                <a:cs typeface="Tahoma" panose="020B0604030504040204" pitchFamily="34" charset="0"/>
              </a:rPr>
              <a:t> dung </a:t>
            </a:r>
            <a:r>
              <a:rPr lang="en-US" b="1" dirty="0" err="1">
                <a:solidFill>
                  <a:srgbClr val="0070C0"/>
                </a:solidFill>
                <a:latin typeface="Tahoma" panose="020B0604030504040204" pitchFamily="34" charset="0"/>
                <a:ea typeface="Tahoma" panose="020B0604030504040204" pitchFamily="34" charset="0"/>
                <a:cs typeface="Tahoma" panose="020B0604030504040204" pitchFamily="34" charset="0"/>
              </a:rPr>
              <a:t>trong</a:t>
            </a:r>
            <a:r>
              <a:rPr lang="en-US"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70C0"/>
                </a:solidFill>
                <a:latin typeface="Tahoma" panose="020B0604030504040204" pitchFamily="34" charset="0"/>
                <a:ea typeface="Tahoma" panose="020B0604030504040204" pitchFamily="34" charset="0"/>
                <a:cs typeface="Tahoma" panose="020B0604030504040204" pitchFamily="34" charset="0"/>
              </a:rPr>
              <a:t>bài</a:t>
            </a:r>
            <a:r>
              <a:rPr lang="en-US"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70C0"/>
                </a:solidFill>
                <a:latin typeface="Tahoma" panose="020B0604030504040204" pitchFamily="34" charset="0"/>
                <a:ea typeface="Tahoma" panose="020B0604030504040204" pitchFamily="34" charset="0"/>
                <a:cs typeface="Tahoma" panose="020B0604030504040204" pitchFamily="34" charset="0"/>
              </a:rPr>
              <a:t>thực</a:t>
            </a:r>
            <a:r>
              <a:rPr lang="en-US"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70C0"/>
                </a:solidFill>
                <a:latin typeface="Tahoma" panose="020B0604030504040204" pitchFamily="34" charset="0"/>
                <a:ea typeface="Tahoma" panose="020B0604030504040204" pitchFamily="34" charset="0"/>
                <a:cs typeface="Tahoma" panose="020B0604030504040204" pitchFamily="34" charset="0"/>
              </a:rPr>
              <a:t>hành</a:t>
            </a:r>
            <a:r>
              <a:rPr lang="en-US"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70C0"/>
                </a:solidFill>
                <a:latin typeface="Tahoma" panose="020B0604030504040204" pitchFamily="34" charset="0"/>
                <a:ea typeface="Tahoma" panose="020B0604030504040204" pitchFamily="34" charset="0"/>
                <a:cs typeface="Tahoma" panose="020B0604030504040204" pitchFamily="34" charset="0"/>
              </a:rPr>
              <a:t>là</a:t>
            </a:r>
            <a:r>
              <a:rPr lang="en-US"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70C0"/>
                </a:solidFill>
                <a:latin typeface="Tahoma" panose="020B0604030504040204" pitchFamily="34" charset="0"/>
                <a:ea typeface="Tahoma" panose="020B0604030504040204" pitchFamily="34" charset="0"/>
                <a:cs typeface="Tahoma" panose="020B0604030504040204" pitchFamily="34" charset="0"/>
              </a:rPr>
              <a:t>một</a:t>
            </a:r>
            <a:r>
              <a:rPr lang="en-US"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70C0"/>
                </a:solidFill>
                <a:latin typeface="Tahoma" panose="020B0604030504040204" pitchFamily="34" charset="0"/>
                <a:ea typeface="Tahoma" panose="020B0604030504040204" pitchFamily="34" charset="0"/>
                <a:cs typeface="Tahoma" panose="020B0604030504040204" pitchFamily="34" charset="0"/>
              </a:rPr>
              <a:t>chuỗi</a:t>
            </a:r>
            <a:r>
              <a:rPr lang="en-US"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70C0"/>
                </a:solidFill>
                <a:latin typeface="Tahoma" panose="020B0604030504040204" pitchFamily="34" charset="0"/>
                <a:ea typeface="Tahoma" panose="020B0604030504040204" pitchFamily="34" charset="0"/>
                <a:cs typeface="Tahoma" panose="020B0604030504040204" pitchFamily="34" charset="0"/>
              </a:rPr>
              <a:t>các</a:t>
            </a:r>
            <a:r>
              <a:rPr lang="en-US"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70C0"/>
                </a:solidFill>
                <a:latin typeface="Tahoma" panose="020B0604030504040204" pitchFamily="34" charset="0"/>
                <a:ea typeface="Tahoma" panose="020B0604030504040204" pitchFamily="34" charset="0"/>
                <a:cs typeface="Tahoma" panose="020B0604030504040204" pitchFamily="34" charset="0"/>
              </a:rPr>
              <a:t>nhiệm</a:t>
            </a:r>
            <a:r>
              <a:rPr lang="en-US"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70C0"/>
                </a:solidFill>
                <a:latin typeface="Tahoma" panose="020B0604030504040204" pitchFamily="34" charset="0"/>
                <a:ea typeface="Tahoma" panose="020B0604030504040204" pitchFamily="34" charset="0"/>
                <a:cs typeface="Tahoma" panose="020B0604030504040204" pitchFamily="34" charset="0"/>
              </a:rPr>
              <a:t>vụ</a:t>
            </a:r>
            <a:r>
              <a:rPr lang="en-US"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70C0"/>
                </a:solidFill>
                <a:latin typeface="Tahoma" panose="020B0604030504040204" pitchFamily="34" charset="0"/>
                <a:ea typeface="Tahoma" panose="020B0604030504040204" pitchFamily="34" charset="0"/>
                <a:cs typeface="Tahoma" panose="020B0604030504040204" pitchFamily="34" charset="0"/>
              </a:rPr>
              <a:t>học</a:t>
            </a:r>
            <a:r>
              <a:rPr lang="en-US"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70C0"/>
                </a:solidFill>
                <a:latin typeface="Tahoma" panose="020B0604030504040204" pitchFamily="34" charset="0"/>
                <a:ea typeface="Tahoma" panose="020B0604030504040204" pitchFamily="34" charset="0"/>
                <a:cs typeface="Tahoma" panose="020B0604030504040204" pitchFamily="34" charset="0"/>
              </a:rPr>
              <a:t>tập</a:t>
            </a:r>
            <a:r>
              <a:rPr lang="en-US"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70C0"/>
                </a:solidFill>
                <a:latin typeface="Tahoma" panose="020B0604030504040204" pitchFamily="34" charset="0"/>
                <a:ea typeface="Tahoma" panose="020B0604030504040204" pitchFamily="34" charset="0"/>
                <a:cs typeface="Tahoma" panose="020B0604030504040204" pitchFamily="34" charset="0"/>
              </a:rPr>
              <a:t>Cụ</a:t>
            </a:r>
            <a:r>
              <a:rPr lang="en-US"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70C0"/>
                </a:solidFill>
                <a:latin typeface="Tahoma" panose="020B0604030504040204" pitchFamily="34" charset="0"/>
                <a:ea typeface="Tahoma" panose="020B0604030504040204" pitchFamily="34" charset="0"/>
                <a:cs typeface="Tahoma" panose="020B0604030504040204" pitchFamily="34" charset="0"/>
              </a:rPr>
              <a:t>thể</a:t>
            </a:r>
            <a:r>
              <a:rPr lang="en-US" b="1" dirty="0">
                <a:solidFill>
                  <a:srgbClr val="0070C0"/>
                </a:solidFill>
                <a:latin typeface="Tahoma" panose="020B0604030504040204" pitchFamily="34" charset="0"/>
                <a:ea typeface="Tahoma" panose="020B0604030504040204" pitchFamily="34" charset="0"/>
                <a:cs typeface="Tahoma" panose="020B0604030504040204" pitchFamily="34" charset="0"/>
              </a:rPr>
              <a:t>:</a:t>
            </a:r>
          </a:p>
        </p:txBody>
      </p:sp>
      <p:sp>
        <p:nvSpPr>
          <p:cNvPr id="13" name="Rectangle 12"/>
          <p:cNvSpPr/>
          <p:nvPr/>
        </p:nvSpPr>
        <p:spPr>
          <a:xfrm>
            <a:off x="819317" y="1398066"/>
            <a:ext cx="3676006" cy="400110"/>
          </a:xfrm>
          <a:prstGeom prst="rect">
            <a:avLst/>
          </a:prstGeom>
        </p:spPr>
        <p:txBody>
          <a:bodyPr wrap="none">
            <a:spAutoFit/>
          </a:bodyPr>
          <a:lstStyle/>
          <a:p>
            <a:pPr lvl="0" algn="just"/>
            <a:r>
              <a:rPr lang="en-US" sz="2000" b="1" dirty="0">
                <a:solidFill>
                  <a:srgbClr val="FF0000"/>
                </a:solidFill>
                <a:latin typeface="Tahoma" panose="020B0604030504040204" pitchFamily="34" charset="0"/>
                <a:ea typeface="Tahoma" panose="020B0604030504040204" pitchFamily="34" charset="0"/>
                <a:cs typeface="Tahoma" panose="020B0604030504040204" pitchFamily="34" charset="0"/>
              </a:rPr>
              <a:t>2.2. </a:t>
            </a:r>
            <a:r>
              <a:rPr lang="en-US" sz="2000" b="1" dirty="0" err="1">
                <a:solidFill>
                  <a:srgbClr val="FF0000"/>
                </a:solidFill>
                <a:latin typeface="Tahoma" panose="020B0604030504040204" pitchFamily="34" charset="0"/>
                <a:ea typeface="Tahoma" panose="020B0604030504040204" pitchFamily="34" charset="0"/>
                <a:cs typeface="Tahoma" panose="020B0604030504040204" pitchFamily="34" charset="0"/>
              </a:rPr>
              <a:t>Cấu</a:t>
            </a:r>
            <a:r>
              <a:rPr lang="en-US" sz="20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FF0000"/>
                </a:solidFill>
                <a:latin typeface="Tahoma" panose="020B0604030504040204" pitchFamily="34" charset="0"/>
                <a:ea typeface="Tahoma" panose="020B0604030504040204" pitchFamily="34" charset="0"/>
                <a:cs typeface="Tahoma" panose="020B0604030504040204" pitchFamily="34" charset="0"/>
              </a:rPr>
              <a:t>trúc</a:t>
            </a:r>
            <a:r>
              <a:rPr lang="en-US" sz="20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FF0000"/>
                </a:solidFill>
                <a:latin typeface="Tahoma" panose="020B0604030504040204" pitchFamily="34" charset="0"/>
                <a:ea typeface="Tahoma" panose="020B0604030504040204" pitchFamily="34" charset="0"/>
                <a:cs typeface="Tahoma" panose="020B0604030504040204" pitchFamily="34" charset="0"/>
              </a:rPr>
              <a:t>bài</a:t>
            </a:r>
            <a:r>
              <a:rPr lang="en-US" sz="20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FF0000"/>
                </a:solidFill>
                <a:latin typeface="Tahoma" panose="020B0604030504040204" pitchFamily="34" charset="0"/>
                <a:ea typeface="Tahoma" panose="020B0604030504040204" pitchFamily="34" charset="0"/>
                <a:cs typeface="Tahoma" panose="020B0604030504040204" pitchFamily="34" charset="0"/>
              </a:rPr>
              <a:t>thực</a:t>
            </a:r>
            <a:r>
              <a:rPr lang="en-US" sz="20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FF0000"/>
                </a:solidFill>
                <a:latin typeface="Tahoma" panose="020B0604030504040204" pitchFamily="34" charset="0"/>
                <a:ea typeface="Tahoma" panose="020B0604030504040204" pitchFamily="34" charset="0"/>
                <a:cs typeface="Tahoma" panose="020B0604030504040204" pitchFamily="34" charset="0"/>
              </a:rPr>
              <a:t>hành</a:t>
            </a:r>
            <a:endParaRPr lang="en-US" sz="20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19" name="Rectangle 18"/>
          <p:cNvSpPr/>
          <p:nvPr/>
        </p:nvSpPr>
        <p:spPr>
          <a:xfrm>
            <a:off x="916894" y="808660"/>
            <a:ext cx="5319085" cy="523220"/>
          </a:xfrm>
          <a:prstGeom prst="rect">
            <a:avLst/>
          </a:prstGeom>
        </p:spPr>
        <p:txBody>
          <a:bodyPr wrap="none">
            <a:spAutoFit/>
          </a:bodyPr>
          <a:lstStyle/>
          <a:p>
            <a:pPr fontAlgn="ctr">
              <a:defRPr/>
            </a:pPr>
            <a:r>
              <a:rPr lang="en-US" altLang="en-US" sz="2800" b="1" dirty="0">
                <a:solidFill>
                  <a:srgbClr val="00B050"/>
                </a:solidFill>
                <a:latin typeface="Tahoma" panose="020B0604030504040204" pitchFamily="34" charset="0"/>
                <a:ea typeface="Tahoma" panose="020B0604030504040204" pitchFamily="34" charset="0"/>
                <a:cs typeface="Tahoma" panose="020B0604030504040204" pitchFamily="34" charset="0"/>
              </a:rPr>
              <a:t>III. THIẾT KẾ SGK VẬT LÍ 12</a:t>
            </a:r>
          </a:p>
        </p:txBody>
      </p:sp>
      <p:sp>
        <p:nvSpPr>
          <p:cNvPr id="9" name="TextBox 8"/>
          <p:cNvSpPr txBox="1"/>
          <p:nvPr/>
        </p:nvSpPr>
        <p:spPr>
          <a:xfrm>
            <a:off x="913093" y="3671643"/>
            <a:ext cx="4501590" cy="2534027"/>
          </a:xfrm>
          <a:prstGeom prst="rect">
            <a:avLst/>
          </a:prstGeom>
          <a:noFill/>
        </p:spPr>
        <p:txBody>
          <a:bodyPr wrap="square" rtlCol="0">
            <a:spAutoFit/>
          </a:bodyPr>
          <a:lstStyle/>
          <a:p>
            <a:pPr>
              <a:lnSpc>
                <a:spcPct val="150000"/>
              </a:lnSpc>
            </a:pPr>
            <a:r>
              <a:rPr lang="en-US" b="1" dirty="0">
                <a:solidFill>
                  <a:srgbClr val="00B0F0"/>
                </a:solidFill>
                <a:latin typeface="Tahoma" panose="020B0604030504040204" pitchFamily="34" charset="0"/>
                <a:ea typeface="Tahoma" panose="020B0604030504040204" pitchFamily="34" charset="0"/>
                <a:cs typeface="Tahoma" panose="020B0604030504040204" pitchFamily="34" charset="0"/>
              </a:rPr>
              <a:t>(1) </a:t>
            </a:r>
            <a:r>
              <a:rPr lang="en-US" b="1" dirty="0" err="1">
                <a:solidFill>
                  <a:srgbClr val="00B0F0"/>
                </a:solidFill>
                <a:latin typeface="Tahoma" panose="020B0604030504040204" pitchFamily="34" charset="0"/>
                <a:ea typeface="Tahoma" panose="020B0604030504040204" pitchFamily="34" charset="0"/>
                <a:cs typeface="Tahoma" panose="020B0604030504040204" pitchFamily="34" charset="0"/>
              </a:rPr>
              <a:t>Tìm</a:t>
            </a:r>
            <a:r>
              <a:rPr lang="en-US"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B0F0"/>
                </a:solidFill>
                <a:latin typeface="Tahoma" panose="020B0604030504040204" pitchFamily="34" charset="0"/>
                <a:ea typeface="Tahoma" panose="020B0604030504040204" pitchFamily="34" charset="0"/>
                <a:cs typeface="Tahoma" panose="020B0604030504040204" pitchFamily="34" charset="0"/>
              </a:rPr>
              <a:t>hiểu</a:t>
            </a:r>
            <a:r>
              <a:rPr lang="en-US"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B0F0"/>
                </a:solidFill>
                <a:latin typeface="Tahoma" panose="020B0604030504040204" pitchFamily="34" charset="0"/>
                <a:ea typeface="Tahoma" panose="020B0604030504040204" pitchFamily="34" charset="0"/>
                <a:cs typeface="Tahoma" panose="020B0604030504040204" pitchFamily="34" charset="0"/>
              </a:rPr>
              <a:t>dụng</a:t>
            </a:r>
            <a:r>
              <a:rPr lang="en-US"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B0F0"/>
                </a:solidFill>
                <a:latin typeface="Tahoma" panose="020B0604030504040204" pitchFamily="34" charset="0"/>
                <a:ea typeface="Tahoma" panose="020B0604030504040204" pitchFamily="34" charset="0"/>
                <a:cs typeface="Tahoma" panose="020B0604030504040204" pitchFamily="34" charset="0"/>
              </a:rPr>
              <a:t>cụ</a:t>
            </a:r>
            <a:r>
              <a:rPr lang="en-US"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B0F0"/>
                </a:solidFill>
                <a:latin typeface="Tahoma" panose="020B0604030504040204" pitchFamily="34" charset="0"/>
                <a:ea typeface="Tahoma" panose="020B0604030504040204" pitchFamily="34" charset="0"/>
                <a:cs typeface="Tahoma" panose="020B0604030504040204" pitchFamily="34" charset="0"/>
              </a:rPr>
              <a:t>thí</a:t>
            </a:r>
            <a:r>
              <a:rPr lang="en-US"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B0F0"/>
                </a:solidFill>
                <a:latin typeface="Tahoma" panose="020B0604030504040204" pitchFamily="34" charset="0"/>
                <a:ea typeface="Tahoma" panose="020B0604030504040204" pitchFamily="34" charset="0"/>
                <a:cs typeface="Tahoma" panose="020B0604030504040204" pitchFamily="34" charset="0"/>
              </a:rPr>
              <a:t>nghiệm</a:t>
            </a:r>
            <a:r>
              <a:rPr lang="en-US" b="1" dirty="0">
                <a:solidFill>
                  <a:srgbClr val="00B0F0"/>
                </a:solidFill>
                <a:latin typeface="Tahoma" panose="020B0604030504040204" pitchFamily="34" charset="0"/>
                <a:ea typeface="Tahoma" panose="020B0604030504040204" pitchFamily="34" charset="0"/>
                <a:cs typeface="Tahoma" panose="020B0604030504040204" pitchFamily="34" charset="0"/>
              </a:rPr>
              <a:t>.</a:t>
            </a:r>
          </a:p>
          <a:p>
            <a:pPr marL="342900" indent="-342900">
              <a:lnSpc>
                <a:spcPct val="150000"/>
              </a:lnSpc>
              <a:buAutoNum type="arabicParenBoth" startAt="2"/>
            </a:pPr>
            <a:r>
              <a:rPr lang="en-US"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B0F0"/>
                </a:solidFill>
                <a:latin typeface="Tahoma" panose="020B0604030504040204" pitchFamily="34" charset="0"/>
                <a:ea typeface="Tahoma" panose="020B0604030504040204" pitchFamily="34" charset="0"/>
                <a:cs typeface="Tahoma" panose="020B0604030504040204" pitchFamily="34" charset="0"/>
              </a:rPr>
              <a:t>Thảo</a:t>
            </a:r>
            <a:r>
              <a:rPr lang="en-US"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B0F0"/>
                </a:solidFill>
                <a:latin typeface="Tahoma" panose="020B0604030504040204" pitchFamily="34" charset="0"/>
                <a:ea typeface="Tahoma" panose="020B0604030504040204" pitchFamily="34" charset="0"/>
                <a:cs typeface="Tahoma" panose="020B0604030504040204" pitchFamily="34" charset="0"/>
              </a:rPr>
              <a:t>luận</a:t>
            </a:r>
            <a:r>
              <a:rPr lang="en-US"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B0F0"/>
                </a:solidFill>
                <a:latin typeface="Tahoma" panose="020B0604030504040204" pitchFamily="34" charset="0"/>
                <a:ea typeface="Tahoma" panose="020B0604030504040204" pitchFamily="34" charset="0"/>
                <a:cs typeface="Tahoma" panose="020B0604030504040204" pitchFamily="34" charset="0"/>
              </a:rPr>
              <a:t>và</a:t>
            </a:r>
            <a:r>
              <a:rPr lang="en-US"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B0F0"/>
                </a:solidFill>
                <a:latin typeface="Tahoma" panose="020B0604030504040204" pitchFamily="34" charset="0"/>
                <a:ea typeface="Tahoma" panose="020B0604030504040204" pitchFamily="34" charset="0"/>
                <a:cs typeface="Tahoma" panose="020B0604030504040204" pitchFamily="34" charset="0"/>
              </a:rPr>
              <a:t>thiết</a:t>
            </a:r>
            <a:r>
              <a:rPr lang="en-US"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B0F0"/>
                </a:solidFill>
                <a:latin typeface="Tahoma" panose="020B0604030504040204" pitchFamily="34" charset="0"/>
                <a:ea typeface="Tahoma" panose="020B0604030504040204" pitchFamily="34" charset="0"/>
                <a:cs typeface="Tahoma" panose="020B0604030504040204" pitchFamily="34" charset="0"/>
              </a:rPr>
              <a:t>kế</a:t>
            </a:r>
            <a:r>
              <a:rPr lang="en-US"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B0F0"/>
                </a:solidFill>
                <a:latin typeface="Tahoma" panose="020B0604030504040204" pitchFamily="34" charset="0"/>
                <a:ea typeface="Tahoma" panose="020B0604030504040204" pitchFamily="34" charset="0"/>
                <a:cs typeface="Tahoma" panose="020B0604030504040204" pitchFamily="34" charset="0"/>
              </a:rPr>
              <a:t>phương</a:t>
            </a:r>
            <a:r>
              <a:rPr lang="en-US"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B0F0"/>
                </a:solidFill>
                <a:latin typeface="Tahoma" panose="020B0604030504040204" pitchFamily="34" charset="0"/>
                <a:ea typeface="Tahoma" panose="020B0604030504040204" pitchFamily="34" charset="0"/>
                <a:cs typeface="Tahoma" panose="020B0604030504040204" pitchFamily="34" charset="0"/>
              </a:rPr>
              <a:t>án</a:t>
            </a:r>
            <a:r>
              <a:rPr lang="en-US" b="1" dirty="0">
                <a:solidFill>
                  <a:srgbClr val="00B0F0"/>
                </a:solidFill>
                <a:latin typeface="Tahoma" panose="020B0604030504040204" pitchFamily="34" charset="0"/>
                <a:ea typeface="Tahoma" panose="020B0604030504040204" pitchFamily="34" charset="0"/>
                <a:cs typeface="Tahoma" panose="020B0604030504040204" pitchFamily="34" charset="0"/>
              </a:rPr>
              <a:t>.</a:t>
            </a:r>
          </a:p>
          <a:p>
            <a:pPr marL="342900" indent="-342900">
              <a:lnSpc>
                <a:spcPct val="150000"/>
              </a:lnSpc>
              <a:buAutoNum type="arabicParenBoth" startAt="2"/>
            </a:pPr>
            <a:r>
              <a:rPr lang="en-US"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B0F0"/>
                </a:solidFill>
                <a:latin typeface="Tahoma" panose="020B0604030504040204" pitchFamily="34" charset="0"/>
                <a:ea typeface="Tahoma" panose="020B0604030504040204" pitchFamily="34" charset="0"/>
                <a:cs typeface="Tahoma" panose="020B0604030504040204" pitchFamily="34" charset="0"/>
              </a:rPr>
              <a:t>Lựa</a:t>
            </a:r>
            <a:r>
              <a:rPr lang="en-US"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B0F0"/>
                </a:solidFill>
                <a:latin typeface="Tahoma" panose="020B0604030504040204" pitchFamily="34" charset="0"/>
                <a:ea typeface="Tahoma" panose="020B0604030504040204" pitchFamily="34" charset="0"/>
                <a:cs typeface="Tahoma" panose="020B0604030504040204" pitchFamily="34" charset="0"/>
              </a:rPr>
              <a:t>chọn</a:t>
            </a:r>
            <a:r>
              <a:rPr lang="en-US"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B0F0"/>
                </a:solidFill>
                <a:latin typeface="Tahoma" panose="020B0604030504040204" pitchFamily="34" charset="0"/>
                <a:ea typeface="Tahoma" panose="020B0604030504040204" pitchFamily="34" charset="0"/>
                <a:cs typeface="Tahoma" panose="020B0604030504040204" pitchFamily="34" charset="0"/>
              </a:rPr>
              <a:t>phương</a:t>
            </a:r>
            <a:r>
              <a:rPr lang="en-US"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B0F0"/>
                </a:solidFill>
                <a:latin typeface="Tahoma" panose="020B0604030504040204" pitchFamily="34" charset="0"/>
                <a:ea typeface="Tahoma" panose="020B0604030504040204" pitchFamily="34" charset="0"/>
                <a:cs typeface="Tahoma" panose="020B0604030504040204" pitchFamily="34" charset="0"/>
              </a:rPr>
              <a:t>án</a:t>
            </a:r>
            <a:r>
              <a:rPr lang="en-US" b="1" dirty="0">
                <a:solidFill>
                  <a:srgbClr val="00B0F0"/>
                </a:solidFill>
                <a:latin typeface="Tahoma" panose="020B0604030504040204" pitchFamily="34" charset="0"/>
                <a:ea typeface="Tahoma" panose="020B0604030504040204" pitchFamily="34" charset="0"/>
                <a:cs typeface="Tahoma" panose="020B0604030504040204" pitchFamily="34" charset="0"/>
              </a:rPr>
              <a:t>.</a:t>
            </a:r>
          </a:p>
          <a:p>
            <a:pPr marL="342900" indent="-342900">
              <a:lnSpc>
                <a:spcPct val="150000"/>
              </a:lnSpc>
              <a:buAutoNum type="arabicParenBoth" startAt="2"/>
            </a:pPr>
            <a:r>
              <a:rPr lang="en-US"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B0F0"/>
                </a:solidFill>
                <a:latin typeface="Tahoma" panose="020B0604030504040204" pitchFamily="34" charset="0"/>
                <a:ea typeface="Tahoma" panose="020B0604030504040204" pitchFamily="34" charset="0"/>
                <a:cs typeface="Tahoma" panose="020B0604030504040204" pitchFamily="34" charset="0"/>
              </a:rPr>
              <a:t>Tiến</a:t>
            </a:r>
            <a:r>
              <a:rPr lang="en-US"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B0F0"/>
                </a:solidFill>
                <a:latin typeface="Tahoma" panose="020B0604030504040204" pitchFamily="34" charset="0"/>
                <a:ea typeface="Tahoma" panose="020B0604030504040204" pitchFamily="34" charset="0"/>
                <a:cs typeface="Tahoma" panose="020B0604030504040204" pitchFamily="34" charset="0"/>
              </a:rPr>
              <a:t>hành</a:t>
            </a:r>
            <a:r>
              <a:rPr lang="en-US"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B0F0"/>
                </a:solidFill>
                <a:latin typeface="Tahoma" panose="020B0604030504040204" pitchFamily="34" charset="0"/>
                <a:ea typeface="Tahoma" panose="020B0604030504040204" pitchFamily="34" charset="0"/>
                <a:cs typeface="Tahoma" panose="020B0604030504040204" pitchFamily="34" charset="0"/>
              </a:rPr>
              <a:t>thí</a:t>
            </a:r>
            <a:r>
              <a:rPr lang="en-US"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B0F0"/>
                </a:solidFill>
                <a:latin typeface="Tahoma" panose="020B0604030504040204" pitchFamily="34" charset="0"/>
                <a:ea typeface="Tahoma" panose="020B0604030504040204" pitchFamily="34" charset="0"/>
                <a:cs typeface="Tahoma" panose="020B0604030504040204" pitchFamily="34" charset="0"/>
              </a:rPr>
              <a:t>nghiệm</a:t>
            </a:r>
            <a:r>
              <a:rPr lang="en-US" b="1" dirty="0">
                <a:solidFill>
                  <a:srgbClr val="00B0F0"/>
                </a:solidFill>
                <a:latin typeface="Tahoma" panose="020B0604030504040204" pitchFamily="34" charset="0"/>
                <a:ea typeface="Tahoma" panose="020B0604030504040204" pitchFamily="34" charset="0"/>
                <a:cs typeface="Tahoma" panose="020B0604030504040204" pitchFamily="34" charset="0"/>
              </a:rPr>
              <a:t>.</a:t>
            </a:r>
          </a:p>
          <a:p>
            <a:pPr marL="342900" indent="-342900">
              <a:lnSpc>
                <a:spcPct val="150000"/>
              </a:lnSpc>
              <a:buAutoNum type="arabicParenBoth" startAt="2"/>
            </a:pPr>
            <a:r>
              <a:rPr lang="en-US"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B0F0"/>
                </a:solidFill>
                <a:latin typeface="Tahoma" panose="020B0604030504040204" pitchFamily="34" charset="0"/>
                <a:ea typeface="Tahoma" panose="020B0604030504040204" pitchFamily="34" charset="0"/>
                <a:cs typeface="Tahoma" panose="020B0604030504040204" pitchFamily="34" charset="0"/>
              </a:rPr>
              <a:t>Xử</a:t>
            </a:r>
            <a:r>
              <a:rPr lang="en-US"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B0F0"/>
                </a:solidFill>
                <a:latin typeface="Tahoma" panose="020B0604030504040204" pitchFamily="34" charset="0"/>
                <a:ea typeface="Tahoma" panose="020B0604030504040204" pitchFamily="34" charset="0"/>
                <a:cs typeface="Tahoma" panose="020B0604030504040204" pitchFamily="34" charset="0"/>
              </a:rPr>
              <a:t>lí</a:t>
            </a:r>
            <a:r>
              <a:rPr lang="en-US"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B0F0"/>
                </a:solidFill>
                <a:latin typeface="Tahoma" panose="020B0604030504040204" pitchFamily="34" charset="0"/>
                <a:ea typeface="Tahoma" panose="020B0604030504040204" pitchFamily="34" charset="0"/>
                <a:cs typeface="Tahoma" panose="020B0604030504040204" pitchFamily="34" charset="0"/>
              </a:rPr>
              <a:t>kết</a:t>
            </a:r>
            <a:r>
              <a:rPr lang="en-US"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B0F0"/>
                </a:solidFill>
                <a:latin typeface="Tahoma" panose="020B0604030504040204" pitchFamily="34" charset="0"/>
                <a:ea typeface="Tahoma" panose="020B0604030504040204" pitchFamily="34" charset="0"/>
                <a:cs typeface="Tahoma" panose="020B0604030504040204" pitchFamily="34" charset="0"/>
              </a:rPr>
              <a:t>quả</a:t>
            </a:r>
            <a:r>
              <a:rPr lang="en-US"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B0F0"/>
                </a:solidFill>
                <a:latin typeface="Tahoma" panose="020B0604030504040204" pitchFamily="34" charset="0"/>
                <a:ea typeface="Tahoma" panose="020B0604030504040204" pitchFamily="34" charset="0"/>
                <a:cs typeface="Tahoma" panose="020B0604030504040204" pitchFamily="34" charset="0"/>
              </a:rPr>
              <a:t>tính</a:t>
            </a:r>
            <a:r>
              <a:rPr lang="en-US"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B0F0"/>
                </a:solidFill>
                <a:latin typeface="Tahoma" panose="020B0604030504040204" pitchFamily="34" charset="0"/>
                <a:ea typeface="Tahoma" panose="020B0604030504040204" pitchFamily="34" charset="0"/>
                <a:cs typeface="Tahoma" panose="020B0604030504040204" pitchFamily="34" charset="0"/>
              </a:rPr>
              <a:t>sai</a:t>
            </a:r>
            <a:r>
              <a:rPr lang="en-US"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B0F0"/>
                </a:solidFill>
                <a:latin typeface="Tahoma" panose="020B0604030504040204" pitchFamily="34" charset="0"/>
                <a:ea typeface="Tahoma" panose="020B0604030504040204" pitchFamily="34" charset="0"/>
                <a:cs typeface="Tahoma" panose="020B0604030504040204" pitchFamily="34" charset="0"/>
              </a:rPr>
              <a:t>số</a:t>
            </a:r>
            <a:r>
              <a:rPr lang="en-US" b="1" dirty="0">
                <a:solidFill>
                  <a:srgbClr val="00B0F0"/>
                </a:solidFill>
                <a:latin typeface="Tahoma" panose="020B0604030504040204" pitchFamily="34" charset="0"/>
                <a:ea typeface="Tahoma" panose="020B0604030504040204" pitchFamily="34" charset="0"/>
                <a:cs typeface="Tahoma" panose="020B0604030504040204" pitchFamily="34" charset="0"/>
              </a:rPr>
              <a:t>.</a:t>
            </a:r>
          </a:p>
          <a:p>
            <a:pPr marL="342900" indent="-342900">
              <a:lnSpc>
                <a:spcPct val="150000"/>
              </a:lnSpc>
              <a:buAutoNum type="arabicParenBoth" startAt="2"/>
            </a:pPr>
            <a:r>
              <a:rPr lang="en-US"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B0F0"/>
                </a:solidFill>
                <a:latin typeface="Tahoma" panose="020B0604030504040204" pitchFamily="34" charset="0"/>
                <a:ea typeface="Tahoma" panose="020B0604030504040204" pitchFamily="34" charset="0"/>
                <a:cs typeface="Tahoma" panose="020B0604030504040204" pitchFamily="34" charset="0"/>
              </a:rPr>
              <a:t>Nhận</a:t>
            </a:r>
            <a:r>
              <a:rPr lang="en-US"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B0F0"/>
                </a:solidFill>
                <a:latin typeface="Tahoma" panose="020B0604030504040204" pitchFamily="34" charset="0"/>
                <a:ea typeface="Tahoma" panose="020B0604030504040204" pitchFamily="34" charset="0"/>
                <a:cs typeface="Tahoma" panose="020B0604030504040204" pitchFamily="34" charset="0"/>
              </a:rPr>
              <a:t>xét</a:t>
            </a:r>
            <a:r>
              <a:rPr lang="en-US"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B0F0"/>
                </a:solidFill>
                <a:latin typeface="Tahoma" panose="020B0604030504040204" pitchFamily="34" charset="0"/>
                <a:ea typeface="Tahoma" panose="020B0604030504040204" pitchFamily="34" charset="0"/>
                <a:cs typeface="Tahoma" panose="020B0604030504040204" pitchFamily="34" charset="0"/>
              </a:rPr>
              <a:t>và</a:t>
            </a:r>
            <a:r>
              <a:rPr lang="en-US"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B0F0"/>
                </a:solidFill>
                <a:latin typeface="Tahoma" panose="020B0604030504040204" pitchFamily="34" charset="0"/>
                <a:ea typeface="Tahoma" panose="020B0604030504040204" pitchFamily="34" charset="0"/>
                <a:cs typeface="Tahoma" panose="020B0604030504040204" pitchFamily="34" charset="0"/>
              </a:rPr>
              <a:t>kết</a:t>
            </a:r>
            <a:r>
              <a:rPr lang="en-US"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B0F0"/>
                </a:solidFill>
                <a:latin typeface="Tahoma" panose="020B0604030504040204" pitchFamily="34" charset="0"/>
                <a:ea typeface="Tahoma" panose="020B0604030504040204" pitchFamily="34" charset="0"/>
                <a:cs typeface="Tahoma" panose="020B0604030504040204" pitchFamily="34" charset="0"/>
              </a:rPr>
              <a:t>luận</a:t>
            </a:r>
            <a:r>
              <a:rPr lang="en-US" b="1" dirty="0">
                <a:solidFill>
                  <a:srgbClr val="00B0F0"/>
                </a:solidFill>
                <a:latin typeface="Tahoma" panose="020B0604030504040204" pitchFamily="34" charset="0"/>
                <a:ea typeface="Tahoma" panose="020B0604030504040204" pitchFamily="34" charset="0"/>
                <a:cs typeface="Tahoma" panose="020B0604030504040204" pitchFamily="34" charset="0"/>
              </a:rPr>
              <a:t>.</a:t>
            </a:r>
          </a:p>
        </p:txBody>
      </p:sp>
      <p:grpSp>
        <p:nvGrpSpPr>
          <p:cNvPr id="3" name="Group 2">
            <a:extLst>
              <a:ext uri="{FF2B5EF4-FFF2-40B4-BE49-F238E27FC236}">
                <a16:creationId xmlns:a16="http://schemas.microsoft.com/office/drawing/2014/main" id="{406E74BE-3A70-8F8E-B44E-DCBEF8C4E547}"/>
              </a:ext>
            </a:extLst>
          </p:cNvPr>
          <p:cNvGrpSpPr/>
          <p:nvPr/>
        </p:nvGrpSpPr>
        <p:grpSpPr>
          <a:xfrm>
            <a:off x="5946177" y="1362874"/>
            <a:ext cx="5698317" cy="5414444"/>
            <a:chOff x="5946177" y="1362874"/>
            <a:chExt cx="5698317" cy="5414444"/>
          </a:xfrm>
        </p:grpSpPr>
        <p:pic>
          <p:nvPicPr>
            <p:cNvPr id="2" name="Picture 1">
              <a:extLst>
                <a:ext uri="{FF2B5EF4-FFF2-40B4-BE49-F238E27FC236}">
                  <a16:creationId xmlns:a16="http://schemas.microsoft.com/office/drawing/2014/main" id="{06794CDB-1B86-9BE1-9263-8563B603EA66}"/>
                </a:ext>
              </a:extLst>
            </p:cNvPr>
            <p:cNvPicPr>
              <a:picLocks noChangeAspect="1"/>
            </p:cNvPicPr>
            <p:nvPr/>
          </p:nvPicPr>
          <p:blipFill>
            <a:blip r:embed="rId4"/>
            <a:stretch>
              <a:fillRect/>
            </a:stretch>
          </p:blipFill>
          <p:spPr>
            <a:xfrm>
              <a:off x="5946177" y="1362874"/>
              <a:ext cx="5609330" cy="2426678"/>
            </a:xfrm>
            <a:prstGeom prst="rect">
              <a:avLst/>
            </a:prstGeom>
          </p:spPr>
        </p:pic>
        <p:pic>
          <p:nvPicPr>
            <p:cNvPr id="6" name="Picture 5">
              <a:extLst>
                <a:ext uri="{FF2B5EF4-FFF2-40B4-BE49-F238E27FC236}">
                  <a16:creationId xmlns:a16="http://schemas.microsoft.com/office/drawing/2014/main" id="{65A2C4F5-1927-70AA-E6E5-88175F3539DA}"/>
                </a:ext>
              </a:extLst>
            </p:cNvPr>
            <p:cNvPicPr>
              <a:picLocks noChangeAspect="1"/>
            </p:cNvPicPr>
            <p:nvPr/>
          </p:nvPicPr>
          <p:blipFill>
            <a:blip r:embed="rId5"/>
            <a:stretch>
              <a:fillRect/>
            </a:stretch>
          </p:blipFill>
          <p:spPr>
            <a:xfrm>
              <a:off x="5946177" y="3789552"/>
              <a:ext cx="5698317" cy="2987766"/>
            </a:xfrm>
            <a:prstGeom prst="rect">
              <a:avLst/>
            </a:prstGeom>
          </p:spPr>
        </p:pic>
      </p:grpSp>
    </p:spTree>
    <p:extLst>
      <p:ext uri="{BB962C8B-B14F-4D97-AF65-F5344CB8AC3E}">
        <p14:creationId xmlns:p14="http://schemas.microsoft.com/office/powerpoint/2010/main" val="3414632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205665" cy="68580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1596" y="357585"/>
            <a:ext cx="2273924" cy="420082"/>
          </a:xfrm>
          <a:prstGeom prst="rect">
            <a:avLst/>
          </a:prstGeom>
        </p:spPr>
      </p:pic>
      <p:sp>
        <p:nvSpPr>
          <p:cNvPr id="13" name="Rectangle 12"/>
          <p:cNvSpPr/>
          <p:nvPr/>
        </p:nvSpPr>
        <p:spPr>
          <a:xfrm>
            <a:off x="921273" y="1425028"/>
            <a:ext cx="6314027" cy="400110"/>
          </a:xfrm>
          <a:prstGeom prst="rect">
            <a:avLst/>
          </a:prstGeom>
        </p:spPr>
        <p:txBody>
          <a:bodyPr wrap="square">
            <a:spAutoFit/>
          </a:bodyPr>
          <a:lstStyle/>
          <a:p>
            <a:pPr algn="just"/>
            <a:r>
              <a:rPr lang="vi-VN" sz="2000" b="1" dirty="0">
                <a:solidFill>
                  <a:srgbClr val="0070C0"/>
                </a:solidFill>
                <a:latin typeface="Tahoma" panose="020B0604030504040204" pitchFamily="34" charset="0"/>
                <a:ea typeface="Tahoma" panose="020B0604030504040204" pitchFamily="34" charset="0"/>
                <a:cs typeface="Tahoma" panose="020B0604030504040204" pitchFamily="34" charset="0"/>
              </a:rPr>
              <a:t>Trình bày kiến thức theo hướng tinh giản hợp lí </a:t>
            </a:r>
            <a:endPar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19" name="Rectangle 18"/>
          <p:cNvSpPr/>
          <p:nvPr/>
        </p:nvSpPr>
        <p:spPr>
          <a:xfrm>
            <a:off x="916894" y="808660"/>
            <a:ext cx="6893234" cy="523220"/>
          </a:xfrm>
          <a:prstGeom prst="rect">
            <a:avLst/>
          </a:prstGeom>
        </p:spPr>
        <p:txBody>
          <a:bodyPr wrap="none">
            <a:spAutoFit/>
          </a:bodyPr>
          <a:lstStyle/>
          <a:p>
            <a:pPr fontAlgn="ctr">
              <a:lnSpc>
                <a:spcPct val="100000"/>
              </a:lnSpc>
              <a:buNone/>
              <a:defRPr/>
            </a:pPr>
            <a:r>
              <a:rPr lang="en-US" altLang="en-US" sz="2800" b="1" dirty="0">
                <a:solidFill>
                  <a:srgbClr val="00B050"/>
                </a:solidFill>
                <a:latin typeface="Tahoma" panose="020B0604030504040204" pitchFamily="34" charset="0"/>
                <a:ea typeface="Tahoma" panose="020B0604030504040204" pitchFamily="34" charset="0"/>
                <a:cs typeface="Tahoma" panose="020B0604030504040204" pitchFamily="34" charset="0"/>
              </a:rPr>
              <a:t>IV. NHỮNG ĐIỂM NỔI BẬT CỦA SÁCH</a:t>
            </a:r>
          </a:p>
        </p:txBody>
      </p:sp>
      <p:pic>
        <p:nvPicPr>
          <p:cNvPr id="2" name="Picture 1">
            <a:extLst>
              <a:ext uri="{FF2B5EF4-FFF2-40B4-BE49-F238E27FC236}">
                <a16:creationId xmlns:a16="http://schemas.microsoft.com/office/drawing/2014/main" id="{3910D5FE-2242-AF2A-8191-BEE1A8CDDE6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53692" y="229027"/>
            <a:ext cx="1326712" cy="1097280"/>
          </a:xfrm>
          <a:prstGeom prst="rect">
            <a:avLst/>
          </a:prstGeom>
        </p:spPr>
      </p:pic>
      <p:pic>
        <p:nvPicPr>
          <p:cNvPr id="7" name="Picture 6">
            <a:extLst>
              <a:ext uri="{FF2B5EF4-FFF2-40B4-BE49-F238E27FC236}">
                <a16:creationId xmlns:a16="http://schemas.microsoft.com/office/drawing/2014/main" id="{14E58BFA-EDCC-DFAA-50BF-F410B4D964B4}"/>
              </a:ext>
            </a:extLst>
          </p:cNvPr>
          <p:cNvPicPr>
            <a:picLocks noChangeAspect="1"/>
          </p:cNvPicPr>
          <p:nvPr/>
        </p:nvPicPr>
        <p:blipFill rotWithShape="1">
          <a:blip r:embed="rId5"/>
          <a:srcRect t="4902" b="993"/>
          <a:stretch/>
        </p:blipFill>
        <p:spPr>
          <a:xfrm>
            <a:off x="1212223" y="1918286"/>
            <a:ext cx="6981660" cy="4939714"/>
          </a:xfrm>
          <a:prstGeom prst="rect">
            <a:avLst/>
          </a:prstGeom>
        </p:spPr>
      </p:pic>
    </p:spTree>
    <p:extLst>
      <p:ext uri="{BB962C8B-B14F-4D97-AF65-F5344CB8AC3E}">
        <p14:creationId xmlns:p14="http://schemas.microsoft.com/office/powerpoint/2010/main" val="3493780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205665" cy="68580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1596" y="357585"/>
            <a:ext cx="2273924" cy="420082"/>
          </a:xfrm>
          <a:prstGeom prst="rect">
            <a:avLst/>
          </a:prstGeom>
        </p:spPr>
      </p:pic>
      <p:sp>
        <p:nvSpPr>
          <p:cNvPr id="13" name="Rectangle 12"/>
          <p:cNvSpPr/>
          <p:nvPr/>
        </p:nvSpPr>
        <p:spPr>
          <a:xfrm>
            <a:off x="982882" y="1337901"/>
            <a:ext cx="7576113" cy="400110"/>
          </a:xfrm>
          <a:prstGeom prst="rect">
            <a:avLst/>
          </a:prstGeom>
        </p:spPr>
        <p:txBody>
          <a:bodyPr wrap="none">
            <a:spAutoFit/>
          </a:bodyPr>
          <a:lstStyle/>
          <a:p>
            <a:pPr lvl="0" algn="just"/>
            <a:r>
              <a:rPr lang="en-US" sz="2000" b="1" dirty="0" err="1">
                <a:solidFill>
                  <a:srgbClr val="0070C0"/>
                </a:solidFill>
                <a:latin typeface="Tahoma" panose="020B0604030504040204" pitchFamily="34" charset="0"/>
                <a:ea typeface="Tahoma" panose="020B0604030504040204" pitchFamily="34" charset="0"/>
                <a:cs typeface="Tahoma" panose="020B0604030504040204" pitchFamily="34" charset="0"/>
              </a:rPr>
              <a:t>Kết</a:t>
            </a: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70C0"/>
                </a:solidFill>
                <a:latin typeface="Tahoma" panose="020B0604030504040204" pitchFamily="34" charset="0"/>
                <a:ea typeface="Tahoma" panose="020B0604030504040204" pitchFamily="34" charset="0"/>
                <a:cs typeface="Tahoma" panose="020B0604030504040204" pitchFamily="34" charset="0"/>
              </a:rPr>
              <a:t>nối</a:t>
            </a: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 tri </a:t>
            </a:r>
            <a:r>
              <a:rPr lang="en-US" sz="2000" b="1" dirty="0" err="1">
                <a:solidFill>
                  <a:srgbClr val="0070C0"/>
                </a:solidFill>
                <a:latin typeface="Tahoma" panose="020B0604030504040204" pitchFamily="34" charset="0"/>
                <a:ea typeface="Tahoma" panose="020B0604030504040204" pitchFamily="34" charset="0"/>
                <a:cs typeface="Tahoma" panose="020B0604030504040204" pitchFamily="34" charset="0"/>
              </a:rPr>
              <a:t>thức</a:t>
            </a: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70C0"/>
                </a:solidFill>
                <a:latin typeface="Tahoma" panose="020B0604030504040204" pitchFamily="34" charset="0"/>
                <a:ea typeface="Tahoma" panose="020B0604030504040204" pitchFamily="34" charset="0"/>
                <a:cs typeface="Tahoma" panose="020B0604030504040204" pitchFamily="34" charset="0"/>
              </a:rPr>
              <a:t>với</a:t>
            </a: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70C0"/>
                </a:solidFill>
                <a:latin typeface="Tahoma" panose="020B0604030504040204" pitchFamily="34" charset="0"/>
                <a:ea typeface="Tahoma" panose="020B0604030504040204" pitchFamily="34" charset="0"/>
                <a:cs typeface="Tahoma" panose="020B0604030504040204" pitchFamily="34" charset="0"/>
              </a:rPr>
              <a:t>các</a:t>
            </a: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70C0"/>
                </a:solidFill>
                <a:latin typeface="Tahoma" panose="020B0604030504040204" pitchFamily="34" charset="0"/>
                <a:ea typeface="Tahoma" panose="020B0604030504040204" pitchFamily="34" charset="0"/>
                <a:cs typeface="Tahoma" panose="020B0604030504040204" pitchFamily="34" charset="0"/>
              </a:rPr>
              <a:t>ứng</a:t>
            </a: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70C0"/>
                </a:solidFill>
                <a:latin typeface="Tahoma" panose="020B0604030504040204" pitchFamily="34" charset="0"/>
                <a:ea typeface="Tahoma" panose="020B0604030504040204" pitchFamily="34" charset="0"/>
                <a:cs typeface="Tahoma" panose="020B0604030504040204" pitchFamily="34" charset="0"/>
              </a:rPr>
              <a:t>dụng</a:t>
            </a: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70C0"/>
                </a:solidFill>
                <a:latin typeface="Tahoma" panose="020B0604030504040204" pitchFamily="34" charset="0"/>
                <a:ea typeface="Tahoma" panose="020B0604030504040204" pitchFamily="34" charset="0"/>
                <a:cs typeface="Tahoma" panose="020B0604030504040204" pitchFamily="34" charset="0"/>
              </a:rPr>
              <a:t>của</a:t>
            </a: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70C0"/>
                </a:solidFill>
                <a:latin typeface="Tahoma" panose="020B0604030504040204" pitchFamily="34" charset="0"/>
                <a:ea typeface="Tahoma" panose="020B0604030504040204" pitchFamily="34" charset="0"/>
                <a:cs typeface="Tahoma" panose="020B0604030504040204" pitchFamily="34" charset="0"/>
              </a:rPr>
              <a:t>vật</a:t>
            </a: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70C0"/>
                </a:solidFill>
                <a:latin typeface="Tahoma" panose="020B0604030504040204" pitchFamily="34" charset="0"/>
                <a:ea typeface="Tahoma" panose="020B0604030504040204" pitchFamily="34" charset="0"/>
                <a:cs typeface="Tahoma" panose="020B0604030504040204" pitchFamily="34" charset="0"/>
              </a:rPr>
              <a:t>lí</a:t>
            </a: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70C0"/>
                </a:solidFill>
                <a:latin typeface="Tahoma" panose="020B0604030504040204" pitchFamily="34" charset="0"/>
                <a:ea typeface="Tahoma" panose="020B0604030504040204" pitchFamily="34" charset="0"/>
                <a:cs typeface="Tahoma" panose="020B0604030504040204" pitchFamily="34" charset="0"/>
              </a:rPr>
              <a:t>trong</a:t>
            </a: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70C0"/>
                </a:solidFill>
                <a:latin typeface="Tahoma" panose="020B0604030504040204" pitchFamily="34" charset="0"/>
                <a:ea typeface="Tahoma" panose="020B0604030504040204" pitchFamily="34" charset="0"/>
                <a:cs typeface="Tahoma" panose="020B0604030504040204" pitchFamily="34" charset="0"/>
              </a:rPr>
              <a:t>đời</a:t>
            </a: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70C0"/>
                </a:solidFill>
                <a:latin typeface="Tahoma" panose="020B0604030504040204" pitchFamily="34" charset="0"/>
                <a:ea typeface="Tahoma" panose="020B0604030504040204" pitchFamily="34" charset="0"/>
                <a:cs typeface="Tahoma" panose="020B0604030504040204" pitchFamily="34" charset="0"/>
              </a:rPr>
              <a:t>sống</a:t>
            </a:r>
            <a:endPar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19" name="Rectangle 18"/>
          <p:cNvSpPr/>
          <p:nvPr/>
        </p:nvSpPr>
        <p:spPr>
          <a:xfrm>
            <a:off x="916894" y="808660"/>
            <a:ext cx="6893234" cy="523220"/>
          </a:xfrm>
          <a:prstGeom prst="rect">
            <a:avLst/>
          </a:prstGeom>
        </p:spPr>
        <p:txBody>
          <a:bodyPr wrap="none">
            <a:spAutoFit/>
          </a:bodyPr>
          <a:lstStyle/>
          <a:p>
            <a:pPr fontAlgn="ctr">
              <a:lnSpc>
                <a:spcPct val="100000"/>
              </a:lnSpc>
              <a:buNone/>
              <a:defRPr/>
            </a:pPr>
            <a:r>
              <a:rPr lang="en-US" altLang="en-US" sz="2800" b="1" dirty="0">
                <a:solidFill>
                  <a:srgbClr val="00B050"/>
                </a:solidFill>
                <a:latin typeface="Tahoma" panose="020B0604030504040204" pitchFamily="34" charset="0"/>
                <a:ea typeface="Tahoma" panose="020B0604030504040204" pitchFamily="34" charset="0"/>
                <a:cs typeface="Tahoma" panose="020B0604030504040204" pitchFamily="34" charset="0"/>
              </a:rPr>
              <a:t>IV. NHỮNG ĐIỂM NỔI BẬT CỦA SÁCH</a:t>
            </a:r>
          </a:p>
        </p:txBody>
      </p:sp>
      <p:pic>
        <p:nvPicPr>
          <p:cNvPr id="2" name="Picture 1">
            <a:extLst>
              <a:ext uri="{FF2B5EF4-FFF2-40B4-BE49-F238E27FC236}">
                <a16:creationId xmlns:a16="http://schemas.microsoft.com/office/drawing/2014/main" id="{DA3F7897-DB6E-8EC0-E215-E931BE2DD99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53692" y="229027"/>
            <a:ext cx="1326712" cy="1097280"/>
          </a:xfrm>
          <a:prstGeom prst="rect">
            <a:avLst/>
          </a:prstGeom>
        </p:spPr>
      </p:pic>
      <p:pic>
        <p:nvPicPr>
          <p:cNvPr id="6" name="Picture 5">
            <a:extLst>
              <a:ext uri="{FF2B5EF4-FFF2-40B4-BE49-F238E27FC236}">
                <a16:creationId xmlns:a16="http://schemas.microsoft.com/office/drawing/2014/main" id="{77E90493-2BF0-2D59-BCC5-7C37822774B0}"/>
              </a:ext>
            </a:extLst>
          </p:cNvPr>
          <p:cNvPicPr>
            <a:picLocks noChangeAspect="1"/>
          </p:cNvPicPr>
          <p:nvPr/>
        </p:nvPicPr>
        <p:blipFill>
          <a:blip r:embed="rId5"/>
          <a:stretch>
            <a:fillRect/>
          </a:stretch>
        </p:blipFill>
        <p:spPr>
          <a:xfrm>
            <a:off x="982882" y="1878655"/>
            <a:ext cx="8290543" cy="4558004"/>
          </a:xfrm>
          <a:prstGeom prst="rect">
            <a:avLst/>
          </a:prstGeom>
        </p:spPr>
      </p:pic>
    </p:spTree>
    <p:extLst>
      <p:ext uri="{BB962C8B-B14F-4D97-AF65-F5344CB8AC3E}">
        <p14:creationId xmlns:p14="http://schemas.microsoft.com/office/powerpoint/2010/main" val="2450752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205665" cy="68580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1596" y="357585"/>
            <a:ext cx="2273924" cy="420082"/>
          </a:xfrm>
          <a:prstGeom prst="rect">
            <a:avLst/>
          </a:prstGeom>
        </p:spPr>
      </p:pic>
      <p:sp>
        <p:nvSpPr>
          <p:cNvPr id="13" name="Rectangle 12"/>
          <p:cNvSpPr/>
          <p:nvPr/>
        </p:nvSpPr>
        <p:spPr>
          <a:xfrm>
            <a:off x="947907" y="1422883"/>
            <a:ext cx="10795858" cy="421975"/>
          </a:xfrm>
          <a:prstGeom prst="rect">
            <a:avLst/>
          </a:prstGeom>
        </p:spPr>
        <p:txBody>
          <a:bodyPr wrap="square">
            <a:spAutoFit/>
          </a:bodyPr>
          <a:lstStyle/>
          <a:p>
            <a:pPr lvl="0" algn="just">
              <a:lnSpc>
                <a:spcPct val="120000"/>
              </a:lnSpc>
            </a:pPr>
            <a:r>
              <a:rPr lang="en-US" sz="2000" b="1" dirty="0" err="1">
                <a:solidFill>
                  <a:srgbClr val="0070C0"/>
                </a:solidFill>
                <a:latin typeface="Tahoma" panose="020B0604030504040204" pitchFamily="34" charset="0"/>
                <a:ea typeface="Tahoma" panose="020B0604030504040204" pitchFamily="34" charset="0"/>
                <a:cs typeface="Tahoma" panose="020B0604030504040204" pitchFamily="34" charset="0"/>
              </a:rPr>
              <a:t>Có</a:t>
            </a: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70C0"/>
                </a:solidFill>
                <a:latin typeface="Tahoma" panose="020B0604030504040204" pitchFamily="34" charset="0"/>
                <a:ea typeface="Tahoma" panose="020B0604030504040204" pitchFamily="34" charset="0"/>
                <a:cs typeface="Tahoma" panose="020B0604030504040204" pitchFamily="34" charset="0"/>
              </a:rPr>
              <a:t>nhiều</a:t>
            </a: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70C0"/>
                </a:solidFill>
                <a:latin typeface="Tahoma" panose="020B0604030504040204" pitchFamily="34" charset="0"/>
                <a:ea typeface="Tahoma" panose="020B0604030504040204" pitchFamily="34" charset="0"/>
                <a:cs typeface="Tahoma" panose="020B0604030504040204" pitchFamily="34" charset="0"/>
              </a:rPr>
              <a:t>ứng</a:t>
            </a: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70C0"/>
                </a:solidFill>
                <a:latin typeface="Tahoma" panose="020B0604030504040204" pitchFamily="34" charset="0"/>
                <a:ea typeface="Tahoma" panose="020B0604030504040204" pitchFamily="34" charset="0"/>
                <a:cs typeface="Tahoma" panose="020B0604030504040204" pitchFamily="34" charset="0"/>
              </a:rPr>
              <a:t>dụng</a:t>
            </a: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70C0"/>
                </a:solidFill>
                <a:latin typeface="Tahoma" panose="020B0604030504040204" pitchFamily="34" charset="0"/>
                <a:ea typeface="Tahoma" panose="020B0604030504040204" pitchFamily="34" charset="0"/>
                <a:cs typeface="Tahoma" panose="020B0604030504040204" pitchFamily="34" charset="0"/>
              </a:rPr>
              <a:t>thực</a:t>
            </a: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70C0"/>
                </a:solidFill>
                <a:latin typeface="Tahoma" panose="020B0604030504040204" pitchFamily="34" charset="0"/>
                <a:ea typeface="Tahoma" panose="020B0604030504040204" pitchFamily="34" charset="0"/>
                <a:cs typeface="Tahoma" panose="020B0604030504040204" pitchFamily="34" charset="0"/>
              </a:rPr>
              <a:t>tế</a:t>
            </a: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70C0"/>
                </a:solidFill>
                <a:latin typeface="Tahoma" panose="020B0604030504040204" pitchFamily="34" charset="0"/>
                <a:ea typeface="Tahoma" panose="020B0604030504040204" pitchFamily="34" charset="0"/>
                <a:cs typeface="Tahoma" panose="020B0604030504040204" pitchFamily="34" charset="0"/>
              </a:rPr>
              <a:t>làm</a:t>
            </a: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70C0"/>
                </a:solidFill>
                <a:latin typeface="Tahoma" panose="020B0604030504040204" pitchFamily="34" charset="0"/>
                <a:ea typeface="Tahoma" panose="020B0604030504040204" pitchFamily="34" charset="0"/>
                <a:cs typeface="Tahoma" panose="020B0604030504040204" pitchFamily="34" charset="0"/>
              </a:rPr>
              <a:t>tiền</a:t>
            </a: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70C0"/>
                </a:solidFill>
                <a:latin typeface="Tahoma" panose="020B0604030504040204" pitchFamily="34" charset="0"/>
                <a:ea typeface="Tahoma" panose="020B0604030504040204" pitchFamily="34" charset="0"/>
                <a:cs typeface="Tahoma" panose="020B0604030504040204" pitchFamily="34" charset="0"/>
              </a:rPr>
              <a:t>đề</a:t>
            </a: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70C0"/>
                </a:solidFill>
                <a:latin typeface="Tahoma" panose="020B0604030504040204" pitchFamily="34" charset="0"/>
                <a:ea typeface="Tahoma" panose="020B0604030504040204" pitchFamily="34" charset="0"/>
                <a:cs typeface="Tahoma" panose="020B0604030504040204" pitchFamily="34" charset="0"/>
              </a:rPr>
              <a:t>cho</a:t>
            </a: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70C0"/>
                </a:solidFill>
                <a:latin typeface="Tahoma" panose="020B0604030504040204" pitchFamily="34" charset="0"/>
                <a:ea typeface="Tahoma" panose="020B0604030504040204" pitchFamily="34" charset="0"/>
                <a:cs typeface="Tahoma" panose="020B0604030504040204" pitchFamily="34" charset="0"/>
              </a:rPr>
              <a:t>việc</a:t>
            </a: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70C0"/>
                </a:solidFill>
                <a:latin typeface="Tahoma" panose="020B0604030504040204" pitchFamily="34" charset="0"/>
                <a:ea typeface="Tahoma" panose="020B0604030504040204" pitchFamily="34" charset="0"/>
                <a:cs typeface="Tahoma" panose="020B0604030504040204" pitchFamily="34" charset="0"/>
              </a:rPr>
              <a:t>phát</a:t>
            </a: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70C0"/>
                </a:solidFill>
                <a:latin typeface="Tahoma" panose="020B0604030504040204" pitchFamily="34" charset="0"/>
                <a:ea typeface="Tahoma" panose="020B0604030504040204" pitchFamily="34" charset="0"/>
                <a:cs typeface="Tahoma" panose="020B0604030504040204" pitchFamily="34" charset="0"/>
              </a:rPr>
              <a:t>triển</a:t>
            </a: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70C0"/>
                </a:solidFill>
                <a:latin typeface="Tahoma" panose="020B0604030504040204" pitchFamily="34" charset="0"/>
                <a:ea typeface="Tahoma" panose="020B0604030504040204" pitchFamily="34" charset="0"/>
                <a:cs typeface="Tahoma" panose="020B0604030504040204" pitchFamily="34" charset="0"/>
              </a:rPr>
              <a:t>năng</a:t>
            </a: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70C0"/>
                </a:solidFill>
                <a:latin typeface="Tahoma" panose="020B0604030504040204" pitchFamily="34" charset="0"/>
                <a:ea typeface="Tahoma" panose="020B0604030504040204" pitchFamily="34" charset="0"/>
                <a:cs typeface="Tahoma" panose="020B0604030504040204" pitchFamily="34" charset="0"/>
              </a:rPr>
              <a:t>lực</a:t>
            </a: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70C0"/>
                </a:solidFill>
                <a:latin typeface="Tahoma" panose="020B0604030504040204" pitchFamily="34" charset="0"/>
                <a:ea typeface="Tahoma" panose="020B0604030504040204" pitchFamily="34" charset="0"/>
                <a:cs typeface="Tahoma" panose="020B0604030504040204" pitchFamily="34" charset="0"/>
              </a:rPr>
              <a:t>phẩm</a:t>
            </a: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70C0"/>
                </a:solidFill>
                <a:latin typeface="Tahoma" panose="020B0604030504040204" pitchFamily="34" charset="0"/>
                <a:ea typeface="Tahoma" panose="020B0604030504040204" pitchFamily="34" charset="0"/>
                <a:cs typeface="Tahoma" panose="020B0604030504040204" pitchFamily="34" charset="0"/>
              </a:rPr>
              <a:t>chất</a:t>
            </a: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 HS</a:t>
            </a:r>
          </a:p>
        </p:txBody>
      </p:sp>
      <p:sp>
        <p:nvSpPr>
          <p:cNvPr id="19" name="Rectangle 18"/>
          <p:cNvSpPr/>
          <p:nvPr/>
        </p:nvSpPr>
        <p:spPr>
          <a:xfrm>
            <a:off x="916894" y="808660"/>
            <a:ext cx="6893234" cy="523220"/>
          </a:xfrm>
          <a:prstGeom prst="rect">
            <a:avLst/>
          </a:prstGeom>
        </p:spPr>
        <p:txBody>
          <a:bodyPr wrap="none">
            <a:spAutoFit/>
          </a:bodyPr>
          <a:lstStyle/>
          <a:p>
            <a:pPr fontAlgn="ctr">
              <a:defRPr/>
            </a:pPr>
            <a:r>
              <a:rPr lang="en-US" altLang="en-US" sz="2800" b="1" dirty="0">
                <a:solidFill>
                  <a:srgbClr val="00B050"/>
                </a:solidFill>
                <a:latin typeface="Tahoma" panose="020B0604030504040204" pitchFamily="34" charset="0"/>
                <a:ea typeface="Tahoma" panose="020B0604030504040204" pitchFamily="34" charset="0"/>
                <a:cs typeface="Tahoma" panose="020B0604030504040204" pitchFamily="34" charset="0"/>
              </a:rPr>
              <a:t>IV. NHỮNG ĐIỂM NỔI BẬT CỦA SÁCH</a:t>
            </a:r>
          </a:p>
        </p:txBody>
      </p:sp>
      <p:pic>
        <p:nvPicPr>
          <p:cNvPr id="2" name="Picture 1">
            <a:extLst>
              <a:ext uri="{FF2B5EF4-FFF2-40B4-BE49-F238E27FC236}">
                <a16:creationId xmlns:a16="http://schemas.microsoft.com/office/drawing/2014/main" id="{EAD2AFB7-70D1-800E-9A18-8DEEBA7E043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53692" y="229027"/>
            <a:ext cx="1326712" cy="1097280"/>
          </a:xfrm>
          <a:prstGeom prst="rect">
            <a:avLst/>
          </a:prstGeom>
        </p:spPr>
      </p:pic>
      <p:pic>
        <p:nvPicPr>
          <p:cNvPr id="6" name="Picture 5">
            <a:extLst>
              <a:ext uri="{FF2B5EF4-FFF2-40B4-BE49-F238E27FC236}">
                <a16:creationId xmlns:a16="http://schemas.microsoft.com/office/drawing/2014/main" id="{CF683AA7-F8A9-42D8-8901-0FBF6797B370}"/>
              </a:ext>
            </a:extLst>
          </p:cNvPr>
          <p:cNvPicPr>
            <a:picLocks noChangeAspect="1"/>
          </p:cNvPicPr>
          <p:nvPr/>
        </p:nvPicPr>
        <p:blipFill>
          <a:blip r:embed="rId5"/>
          <a:stretch>
            <a:fillRect/>
          </a:stretch>
        </p:blipFill>
        <p:spPr>
          <a:xfrm>
            <a:off x="1373823" y="1844858"/>
            <a:ext cx="8074978" cy="4999633"/>
          </a:xfrm>
          <a:prstGeom prst="rect">
            <a:avLst/>
          </a:prstGeom>
        </p:spPr>
      </p:pic>
    </p:spTree>
    <p:extLst>
      <p:ext uri="{BB962C8B-B14F-4D97-AF65-F5344CB8AC3E}">
        <p14:creationId xmlns:p14="http://schemas.microsoft.com/office/powerpoint/2010/main" val="3519680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205665" cy="68580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1596" y="357585"/>
            <a:ext cx="2273924" cy="420082"/>
          </a:xfrm>
          <a:prstGeom prst="rect">
            <a:avLst/>
          </a:prstGeom>
        </p:spPr>
      </p:pic>
      <p:sp>
        <p:nvSpPr>
          <p:cNvPr id="15" name="TextBox 14"/>
          <p:cNvSpPr txBox="1"/>
          <p:nvPr/>
        </p:nvSpPr>
        <p:spPr>
          <a:xfrm>
            <a:off x="6207514" y="1523512"/>
            <a:ext cx="3858425" cy="830997"/>
          </a:xfrm>
          <a:prstGeom prst="rect">
            <a:avLst/>
          </a:prstGeom>
          <a:noFill/>
        </p:spPr>
        <p:txBody>
          <a:bodyPr wrap="square" rtlCol="0">
            <a:spAutoFit/>
          </a:bodyPr>
          <a:lstStyle/>
          <a:p>
            <a:r>
              <a:rPr lang="en-US" sz="4800" b="1" dirty="0">
                <a:solidFill>
                  <a:srgbClr val="FF0000"/>
                </a:solidFill>
                <a:latin typeface="Tahoma" panose="020B0604030504040204" pitchFamily="34" charset="0"/>
                <a:ea typeface="Tahoma" panose="020B0604030504040204" pitchFamily="34" charset="0"/>
                <a:cs typeface="Tahoma" panose="020B0604030504040204" pitchFamily="34" charset="0"/>
              </a:rPr>
              <a:t>VẬT LÍ 12</a:t>
            </a:r>
          </a:p>
        </p:txBody>
      </p:sp>
      <p:sp>
        <p:nvSpPr>
          <p:cNvPr id="16" name="TextBox 15"/>
          <p:cNvSpPr txBox="1"/>
          <p:nvPr/>
        </p:nvSpPr>
        <p:spPr>
          <a:xfrm>
            <a:off x="6258788" y="2391306"/>
            <a:ext cx="2549932" cy="369332"/>
          </a:xfrm>
          <a:prstGeom prst="rect">
            <a:avLst/>
          </a:prstGeom>
          <a:noFill/>
        </p:spPr>
        <p:txBody>
          <a:bodyPr wrap="square" rtlCol="0">
            <a:spAutoFit/>
          </a:bodyPr>
          <a:lstStyle/>
          <a:p>
            <a:r>
              <a:rPr lang="en-US" b="1" i="1" dirty="0" err="1">
                <a:solidFill>
                  <a:srgbClr val="00B050"/>
                </a:solidFill>
                <a:latin typeface="Tahoma" panose="020B0604030504040204" pitchFamily="34" charset="0"/>
                <a:ea typeface="Tahoma" panose="020B0604030504040204" pitchFamily="34" charset="0"/>
                <a:cs typeface="Tahoma" panose="020B0604030504040204" pitchFamily="34" charset="0"/>
              </a:rPr>
              <a:t>Nhóm</a:t>
            </a:r>
            <a:r>
              <a:rPr lang="en-US" b="1" i="1"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00B050"/>
                </a:solidFill>
                <a:latin typeface="Tahoma" panose="020B0604030504040204" pitchFamily="34" charset="0"/>
                <a:ea typeface="Tahoma" panose="020B0604030504040204" pitchFamily="34" charset="0"/>
                <a:cs typeface="Tahoma" panose="020B0604030504040204" pitchFamily="34" charset="0"/>
              </a:rPr>
              <a:t>tác</a:t>
            </a:r>
            <a:r>
              <a:rPr lang="en-US" b="1" i="1"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00B050"/>
                </a:solidFill>
                <a:latin typeface="Tahoma" panose="020B0604030504040204" pitchFamily="34" charset="0"/>
                <a:ea typeface="Tahoma" panose="020B0604030504040204" pitchFamily="34" charset="0"/>
                <a:cs typeface="Tahoma" panose="020B0604030504040204" pitchFamily="34" charset="0"/>
              </a:rPr>
              <a:t>giả</a:t>
            </a:r>
            <a:r>
              <a:rPr lang="en-US" b="1" i="1" dirty="0">
                <a:solidFill>
                  <a:srgbClr val="00B050"/>
                </a:solidFill>
                <a:latin typeface="Tahoma" panose="020B0604030504040204" pitchFamily="34" charset="0"/>
                <a:ea typeface="Tahoma" panose="020B0604030504040204" pitchFamily="34" charset="0"/>
                <a:cs typeface="Tahoma" panose="020B0604030504040204" pitchFamily="34" charset="0"/>
              </a:rPr>
              <a:t>:</a:t>
            </a:r>
          </a:p>
        </p:txBody>
      </p:sp>
      <p:sp>
        <p:nvSpPr>
          <p:cNvPr id="17" name="TextBox 16"/>
          <p:cNvSpPr txBox="1"/>
          <p:nvPr/>
        </p:nvSpPr>
        <p:spPr>
          <a:xfrm>
            <a:off x="6340068" y="4063368"/>
            <a:ext cx="3494812" cy="1743106"/>
          </a:xfrm>
          <a:prstGeom prst="rect">
            <a:avLst/>
          </a:prstGeom>
          <a:noFill/>
        </p:spPr>
        <p:txBody>
          <a:bodyPr wrap="square" rtlCol="0">
            <a:spAutoFit/>
          </a:bodyPr>
          <a:lstStyle/>
          <a:p>
            <a:pPr>
              <a:lnSpc>
                <a:spcPct val="120000"/>
              </a:lnSpc>
              <a:spcBef>
                <a:spcPts val="200"/>
              </a:spcBef>
              <a:spcAft>
                <a:spcPts val="200"/>
              </a:spcAft>
            </a:pPr>
            <a:r>
              <a:rPr lang="en-US" sz="1600" b="1" dirty="0">
                <a:solidFill>
                  <a:srgbClr val="0000FF"/>
                </a:solidFill>
                <a:latin typeface="Tahoma" panose="020B0604030504040204" pitchFamily="34" charset="0"/>
                <a:ea typeface="Tahoma" panose="020B0604030504040204" pitchFamily="34" charset="0"/>
                <a:cs typeface="Tahoma" panose="020B0604030504040204" pitchFamily="34" charset="0"/>
              </a:rPr>
              <a:t>TS </a:t>
            </a:r>
            <a:r>
              <a:rPr lang="en-US" sz="1600" b="1" dirty="0" err="1">
                <a:solidFill>
                  <a:srgbClr val="0000FF"/>
                </a:solidFill>
                <a:latin typeface="Tahoma" panose="020B0604030504040204" pitchFamily="34" charset="0"/>
                <a:ea typeface="Tahoma" panose="020B0604030504040204" pitchFamily="34" charset="0"/>
                <a:cs typeface="Tahoma" panose="020B0604030504040204" pitchFamily="34" charset="0"/>
              </a:rPr>
              <a:t>Trần</a:t>
            </a:r>
            <a:r>
              <a:rPr lang="en-US" sz="1600" b="1" dirty="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1600" b="1" dirty="0" err="1">
                <a:solidFill>
                  <a:srgbClr val="0000FF"/>
                </a:solidFill>
                <a:latin typeface="Tahoma" panose="020B0604030504040204" pitchFamily="34" charset="0"/>
                <a:ea typeface="Tahoma" panose="020B0604030504040204" pitchFamily="34" charset="0"/>
                <a:cs typeface="Tahoma" panose="020B0604030504040204" pitchFamily="34" charset="0"/>
              </a:rPr>
              <a:t>Ngọc</a:t>
            </a:r>
            <a:r>
              <a:rPr lang="en-US" sz="1600" b="1" dirty="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1600" b="1" dirty="0" err="1">
                <a:solidFill>
                  <a:srgbClr val="0000FF"/>
                </a:solidFill>
                <a:latin typeface="Tahoma" panose="020B0604030504040204" pitchFamily="34" charset="0"/>
                <a:ea typeface="Tahoma" panose="020B0604030504040204" pitchFamily="34" charset="0"/>
                <a:cs typeface="Tahoma" panose="020B0604030504040204" pitchFamily="34" charset="0"/>
              </a:rPr>
              <a:t>Chất</a:t>
            </a:r>
            <a:r>
              <a:rPr lang="en-US" sz="1600" b="1" dirty="0">
                <a:solidFill>
                  <a:srgbClr val="0000FF"/>
                </a:solidFill>
                <a:latin typeface="Tahoma" panose="020B0604030504040204" pitchFamily="34" charset="0"/>
                <a:ea typeface="Tahoma" panose="020B0604030504040204" pitchFamily="34" charset="0"/>
                <a:cs typeface="Tahoma" panose="020B0604030504040204" pitchFamily="34" charset="0"/>
              </a:rPr>
              <a:t> </a:t>
            </a:r>
          </a:p>
          <a:p>
            <a:pPr>
              <a:lnSpc>
                <a:spcPct val="120000"/>
              </a:lnSpc>
              <a:spcBef>
                <a:spcPts val="200"/>
              </a:spcBef>
              <a:spcAft>
                <a:spcPts val="200"/>
              </a:spcAft>
            </a:pPr>
            <a:r>
              <a:rPr lang="en-US" sz="1600" b="1" dirty="0">
                <a:solidFill>
                  <a:srgbClr val="0000FF"/>
                </a:solidFill>
                <a:latin typeface="Tahoma" panose="020B0604030504040204" pitchFamily="34" charset="0"/>
                <a:ea typeface="Tahoma" panose="020B0604030504040204" pitchFamily="34" charset="0"/>
                <a:cs typeface="Tahoma" panose="020B0604030504040204" pitchFamily="34" charset="0"/>
              </a:rPr>
              <a:t>PGS, TS </a:t>
            </a:r>
            <a:r>
              <a:rPr lang="en-US" sz="1600" b="1" dirty="0" err="1">
                <a:solidFill>
                  <a:srgbClr val="0000FF"/>
                </a:solidFill>
                <a:latin typeface="Tahoma" panose="020B0604030504040204" pitchFamily="34" charset="0"/>
                <a:ea typeface="Tahoma" panose="020B0604030504040204" pitchFamily="34" charset="0"/>
                <a:cs typeface="Tahoma" panose="020B0604030504040204" pitchFamily="34" charset="0"/>
              </a:rPr>
              <a:t>Phạm</a:t>
            </a:r>
            <a:r>
              <a:rPr lang="en-US" sz="1600" b="1" dirty="0">
                <a:solidFill>
                  <a:srgbClr val="0000FF"/>
                </a:solidFill>
                <a:latin typeface="Tahoma" panose="020B0604030504040204" pitchFamily="34" charset="0"/>
                <a:ea typeface="Tahoma" panose="020B0604030504040204" pitchFamily="34" charset="0"/>
                <a:cs typeface="Tahoma" panose="020B0604030504040204" pitchFamily="34" charset="0"/>
              </a:rPr>
              <a:t> Kim Chung </a:t>
            </a:r>
          </a:p>
          <a:p>
            <a:pPr>
              <a:lnSpc>
                <a:spcPct val="120000"/>
              </a:lnSpc>
              <a:spcBef>
                <a:spcPts val="200"/>
              </a:spcBef>
              <a:spcAft>
                <a:spcPts val="200"/>
              </a:spcAft>
            </a:pPr>
            <a:r>
              <a:rPr lang="en-US" sz="1600" b="1" dirty="0">
                <a:solidFill>
                  <a:srgbClr val="0000FF"/>
                </a:solidFill>
                <a:latin typeface="Tahoma" panose="020B0604030504040204" pitchFamily="34" charset="0"/>
                <a:ea typeface="Tahoma" panose="020B0604030504040204" pitchFamily="34" charset="0"/>
                <a:cs typeface="Tahoma" panose="020B0604030504040204" pitchFamily="34" charset="0"/>
              </a:rPr>
              <a:t>TS </a:t>
            </a:r>
            <a:r>
              <a:rPr lang="en-US" sz="1600" b="1" dirty="0" err="1">
                <a:solidFill>
                  <a:srgbClr val="0000FF"/>
                </a:solidFill>
                <a:latin typeface="Tahoma" panose="020B0604030504040204" pitchFamily="34" charset="0"/>
                <a:ea typeface="Tahoma" panose="020B0604030504040204" pitchFamily="34" charset="0"/>
                <a:cs typeface="Tahoma" panose="020B0604030504040204" pitchFamily="34" charset="0"/>
              </a:rPr>
              <a:t>Đặng</a:t>
            </a:r>
            <a:r>
              <a:rPr lang="en-US" sz="1600" b="1" dirty="0">
                <a:solidFill>
                  <a:srgbClr val="0000FF"/>
                </a:solidFill>
                <a:latin typeface="Tahoma" panose="020B0604030504040204" pitchFamily="34" charset="0"/>
                <a:ea typeface="Tahoma" panose="020B0604030504040204" pitchFamily="34" charset="0"/>
                <a:cs typeface="Tahoma" panose="020B0604030504040204" pitchFamily="34" charset="0"/>
              </a:rPr>
              <a:t> Thanh Hải </a:t>
            </a:r>
          </a:p>
          <a:p>
            <a:pPr>
              <a:lnSpc>
                <a:spcPct val="120000"/>
              </a:lnSpc>
              <a:spcBef>
                <a:spcPts val="200"/>
              </a:spcBef>
              <a:spcAft>
                <a:spcPts val="200"/>
              </a:spcAft>
            </a:pPr>
            <a:r>
              <a:rPr lang="en-US" sz="1600" b="1" dirty="0">
                <a:solidFill>
                  <a:srgbClr val="0000FF"/>
                </a:solidFill>
                <a:latin typeface="Tahoma" panose="020B0604030504040204" pitchFamily="34" charset="0"/>
                <a:ea typeface="Tahoma" panose="020B0604030504040204" pitchFamily="34" charset="0"/>
                <a:cs typeface="Tahoma" panose="020B0604030504040204" pitchFamily="34" charset="0"/>
              </a:rPr>
              <a:t>TS </a:t>
            </a:r>
            <a:r>
              <a:rPr lang="en-US" sz="1600" b="1" dirty="0" err="1">
                <a:solidFill>
                  <a:srgbClr val="0000FF"/>
                </a:solidFill>
                <a:latin typeface="Tahoma" panose="020B0604030504040204" pitchFamily="34" charset="0"/>
                <a:ea typeface="Tahoma" panose="020B0604030504040204" pitchFamily="34" charset="0"/>
                <a:cs typeface="Tahoma" panose="020B0604030504040204" pitchFamily="34" charset="0"/>
              </a:rPr>
              <a:t>Tưởng</a:t>
            </a:r>
            <a:r>
              <a:rPr lang="en-US" sz="1600" b="1" dirty="0">
                <a:solidFill>
                  <a:srgbClr val="0000FF"/>
                </a:solidFill>
                <a:latin typeface="Tahoma" panose="020B0604030504040204" pitchFamily="34" charset="0"/>
                <a:ea typeface="Tahoma" panose="020B0604030504040204" pitchFamily="34" charset="0"/>
                <a:cs typeface="Tahoma" panose="020B0604030504040204" pitchFamily="34" charset="0"/>
              </a:rPr>
              <a:t> Duy Hải</a:t>
            </a:r>
          </a:p>
          <a:p>
            <a:pPr>
              <a:lnSpc>
                <a:spcPct val="120000"/>
              </a:lnSpc>
              <a:spcBef>
                <a:spcPts val="200"/>
              </a:spcBef>
              <a:spcAft>
                <a:spcPts val="200"/>
              </a:spcAft>
            </a:pPr>
            <a:r>
              <a:rPr lang="en-US" sz="1600" b="1" dirty="0" err="1">
                <a:solidFill>
                  <a:srgbClr val="0000FF"/>
                </a:solidFill>
                <a:latin typeface="Tahoma" panose="020B0604030504040204" pitchFamily="34" charset="0"/>
                <a:ea typeface="Tahoma" panose="020B0604030504040204" pitchFamily="34" charset="0"/>
                <a:cs typeface="Tahoma" panose="020B0604030504040204" pitchFamily="34" charset="0"/>
              </a:rPr>
              <a:t>Nhà</a:t>
            </a:r>
            <a:r>
              <a:rPr lang="en-US" sz="1600" b="1" dirty="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1600" b="1" dirty="0" err="1">
                <a:solidFill>
                  <a:srgbClr val="0000FF"/>
                </a:solidFill>
                <a:latin typeface="Tahoma" panose="020B0604030504040204" pitchFamily="34" charset="0"/>
                <a:ea typeface="Tahoma" panose="020B0604030504040204" pitchFamily="34" charset="0"/>
                <a:cs typeface="Tahoma" panose="020B0604030504040204" pitchFamily="34" charset="0"/>
              </a:rPr>
              <a:t>giáo</a:t>
            </a:r>
            <a:r>
              <a:rPr lang="en-US" sz="1600" b="1" dirty="0">
                <a:solidFill>
                  <a:srgbClr val="0000FF"/>
                </a:solidFill>
                <a:latin typeface="Tahoma" panose="020B0604030504040204" pitchFamily="34" charset="0"/>
                <a:ea typeface="Tahoma" panose="020B0604030504040204" pitchFamily="34" charset="0"/>
                <a:cs typeface="Tahoma" panose="020B0604030504040204" pitchFamily="34" charset="0"/>
              </a:rPr>
              <a:t> Bùi Gia </a:t>
            </a:r>
            <a:r>
              <a:rPr lang="en-US" sz="1600" b="1" dirty="0" err="1">
                <a:solidFill>
                  <a:srgbClr val="0000FF"/>
                </a:solidFill>
                <a:latin typeface="Tahoma" panose="020B0604030504040204" pitchFamily="34" charset="0"/>
                <a:ea typeface="Tahoma" panose="020B0604030504040204" pitchFamily="34" charset="0"/>
                <a:cs typeface="Tahoma" panose="020B0604030504040204" pitchFamily="34" charset="0"/>
              </a:rPr>
              <a:t>Thịnh</a:t>
            </a:r>
            <a:endParaRPr lang="en-US" sz="1600" b="1" dirty="0">
              <a:solidFill>
                <a:srgbClr val="0000FF"/>
              </a:solidFill>
              <a:latin typeface="Tahoma" panose="020B0604030504040204" pitchFamily="34" charset="0"/>
              <a:ea typeface="Tahoma" panose="020B0604030504040204" pitchFamily="34" charset="0"/>
              <a:cs typeface="Tahoma" panose="020B0604030504040204" pitchFamily="34" charset="0"/>
            </a:endParaRPr>
          </a:p>
        </p:txBody>
      </p:sp>
      <p:sp>
        <p:nvSpPr>
          <p:cNvPr id="19" name="TextBox 18"/>
          <p:cNvSpPr txBox="1"/>
          <p:nvPr/>
        </p:nvSpPr>
        <p:spPr>
          <a:xfrm>
            <a:off x="6268948" y="3252310"/>
            <a:ext cx="3921532" cy="338553"/>
          </a:xfrm>
          <a:prstGeom prst="rect">
            <a:avLst/>
          </a:prstGeom>
          <a:noFill/>
        </p:spPr>
        <p:txBody>
          <a:bodyPr wrap="square" rtlCol="0">
            <a:spAutoFit/>
          </a:bodyPr>
          <a:lstStyle/>
          <a:p>
            <a:r>
              <a:rPr lang="en-US" sz="1600" b="1" i="1" dirty="0" err="1">
                <a:solidFill>
                  <a:srgbClr val="FF0000"/>
                </a:solidFill>
                <a:latin typeface="Tahoma" panose="020B0604030504040204" pitchFamily="34" charset="0"/>
                <a:ea typeface="Tahoma" panose="020B0604030504040204" pitchFamily="34" charset="0"/>
                <a:cs typeface="Tahoma" panose="020B0604030504040204" pitchFamily="34" charset="0"/>
              </a:rPr>
              <a:t>Chủ</a:t>
            </a:r>
            <a:r>
              <a:rPr lang="en-US" sz="1600" b="1" i="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1600" b="1" i="1" dirty="0" err="1">
                <a:solidFill>
                  <a:srgbClr val="FF0000"/>
                </a:solidFill>
                <a:latin typeface="Tahoma" panose="020B0604030504040204" pitchFamily="34" charset="0"/>
                <a:ea typeface="Tahoma" panose="020B0604030504040204" pitchFamily="34" charset="0"/>
                <a:cs typeface="Tahoma" panose="020B0604030504040204" pitchFamily="34" charset="0"/>
              </a:rPr>
              <a:t>biên</a:t>
            </a:r>
            <a:r>
              <a:rPr lang="en-US" sz="1600" b="1" i="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1600" b="1" dirty="0">
                <a:solidFill>
                  <a:srgbClr val="0000FF"/>
                </a:solidFill>
                <a:latin typeface="Tahoma" panose="020B0604030504040204" pitchFamily="34" charset="0"/>
                <a:ea typeface="Tahoma" panose="020B0604030504040204" pitchFamily="34" charset="0"/>
                <a:cs typeface="Tahoma" panose="020B0604030504040204" pitchFamily="34" charset="0"/>
              </a:rPr>
              <a:t>PGS, TS </a:t>
            </a:r>
            <a:r>
              <a:rPr lang="en-US" sz="1600" b="1" dirty="0" err="1">
                <a:solidFill>
                  <a:srgbClr val="0000FF"/>
                </a:solidFill>
                <a:latin typeface="Tahoma" panose="020B0604030504040204" pitchFamily="34" charset="0"/>
                <a:ea typeface="Tahoma" panose="020B0604030504040204" pitchFamily="34" charset="0"/>
                <a:cs typeface="Tahoma" panose="020B0604030504040204" pitchFamily="34" charset="0"/>
              </a:rPr>
              <a:t>Nguyễn</a:t>
            </a:r>
            <a:r>
              <a:rPr lang="en-US" sz="1600" b="1" dirty="0">
                <a:solidFill>
                  <a:srgbClr val="0000FF"/>
                </a:solidFill>
                <a:latin typeface="Tahoma" panose="020B0604030504040204" pitchFamily="34" charset="0"/>
                <a:ea typeface="Tahoma" panose="020B0604030504040204" pitchFamily="34" charset="0"/>
                <a:cs typeface="Tahoma" panose="020B0604030504040204" pitchFamily="34" charset="0"/>
              </a:rPr>
              <a:t> Văn </a:t>
            </a:r>
            <a:r>
              <a:rPr lang="en-US" sz="1600" b="1" dirty="0" err="1">
                <a:solidFill>
                  <a:srgbClr val="0000FF"/>
                </a:solidFill>
                <a:latin typeface="Tahoma" panose="020B0604030504040204" pitchFamily="34" charset="0"/>
                <a:ea typeface="Tahoma" panose="020B0604030504040204" pitchFamily="34" charset="0"/>
                <a:cs typeface="Tahoma" panose="020B0604030504040204" pitchFamily="34" charset="0"/>
              </a:rPr>
              <a:t>Biên</a:t>
            </a:r>
            <a:endParaRPr lang="en-US" sz="1600" b="1" dirty="0">
              <a:solidFill>
                <a:srgbClr val="0000FF"/>
              </a:solidFill>
              <a:latin typeface="Tahoma" panose="020B0604030504040204" pitchFamily="34" charset="0"/>
              <a:ea typeface="Tahoma" panose="020B0604030504040204" pitchFamily="34" charset="0"/>
              <a:cs typeface="Tahoma" panose="020B0604030504040204" pitchFamily="34" charset="0"/>
            </a:endParaRPr>
          </a:p>
        </p:txBody>
      </p:sp>
      <p:pic>
        <p:nvPicPr>
          <p:cNvPr id="3" name="Picture 2">
            <a:extLst>
              <a:ext uri="{FF2B5EF4-FFF2-40B4-BE49-F238E27FC236}">
                <a16:creationId xmlns:a16="http://schemas.microsoft.com/office/drawing/2014/main" id="{992FB6ED-0F6F-2906-1CB4-9948D567AAF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53692" y="229027"/>
            <a:ext cx="1326712" cy="1097280"/>
          </a:xfrm>
          <a:prstGeom prst="rect">
            <a:avLst/>
          </a:prstGeom>
        </p:spPr>
      </p:pic>
      <p:sp>
        <p:nvSpPr>
          <p:cNvPr id="2" name="TextBox 1">
            <a:extLst>
              <a:ext uri="{FF2B5EF4-FFF2-40B4-BE49-F238E27FC236}">
                <a16:creationId xmlns:a16="http://schemas.microsoft.com/office/drawing/2014/main" id="{566A9680-C26C-CF7E-A564-B865C0AE3D42}"/>
              </a:ext>
            </a:extLst>
          </p:cNvPr>
          <p:cNvSpPr txBox="1"/>
          <p:nvPr/>
        </p:nvSpPr>
        <p:spPr>
          <a:xfrm>
            <a:off x="6258788" y="2856701"/>
            <a:ext cx="3858425" cy="338553"/>
          </a:xfrm>
          <a:prstGeom prst="rect">
            <a:avLst/>
          </a:prstGeom>
          <a:noFill/>
        </p:spPr>
        <p:txBody>
          <a:bodyPr wrap="square" rtlCol="0">
            <a:spAutoFit/>
          </a:bodyPr>
          <a:lstStyle/>
          <a:p>
            <a:r>
              <a:rPr lang="en-US" sz="1600" b="1" i="1" dirty="0" err="1">
                <a:solidFill>
                  <a:srgbClr val="FF0000"/>
                </a:solidFill>
                <a:latin typeface="Tahoma" panose="020B0604030504040204" pitchFamily="34" charset="0"/>
                <a:ea typeface="Tahoma" panose="020B0604030504040204" pitchFamily="34" charset="0"/>
                <a:cs typeface="Tahoma" panose="020B0604030504040204" pitchFamily="34" charset="0"/>
              </a:rPr>
              <a:t>Tổng</a:t>
            </a:r>
            <a:r>
              <a:rPr lang="en-US" sz="1600" b="1" i="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1600" b="1" i="1" dirty="0" err="1">
                <a:solidFill>
                  <a:srgbClr val="FF0000"/>
                </a:solidFill>
                <a:latin typeface="Tahoma" panose="020B0604030504040204" pitchFamily="34" charset="0"/>
                <a:ea typeface="Tahoma" panose="020B0604030504040204" pitchFamily="34" charset="0"/>
                <a:cs typeface="Tahoma" panose="020B0604030504040204" pitchFamily="34" charset="0"/>
              </a:rPr>
              <a:t>Chủ</a:t>
            </a:r>
            <a:r>
              <a:rPr lang="en-US" sz="1600" b="1" i="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1600" b="1" i="1" dirty="0" err="1">
                <a:solidFill>
                  <a:srgbClr val="FF0000"/>
                </a:solidFill>
                <a:latin typeface="Tahoma" panose="020B0604030504040204" pitchFamily="34" charset="0"/>
                <a:ea typeface="Tahoma" panose="020B0604030504040204" pitchFamily="34" charset="0"/>
                <a:cs typeface="Tahoma" panose="020B0604030504040204" pitchFamily="34" charset="0"/>
              </a:rPr>
              <a:t>biên</a:t>
            </a:r>
            <a:r>
              <a:rPr lang="en-US" sz="1600" b="1" i="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1600" b="1" dirty="0">
                <a:solidFill>
                  <a:srgbClr val="0000FF"/>
                </a:solidFill>
                <a:latin typeface="Tahoma" panose="020B0604030504040204" pitchFamily="34" charset="0"/>
                <a:ea typeface="Tahoma" panose="020B0604030504040204" pitchFamily="34" charset="0"/>
                <a:cs typeface="Tahoma" panose="020B0604030504040204" pitchFamily="34" charset="0"/>
              </a:rPr>
              <a:t>GS, TS Vũ Văn </a:t>
            </a:r>
            <a:r>
              <a:rPr lang="en-US" sz="1600" b="1" dirty="0" err="1">
                <a:solidFill>
                  <a:srgbClr val="0000FF"/>
                </a:solidFill>
                <a:latin typeface="Tahoma" panose="020B0604030504040204" pitchFamily="34" charset="0"/>
                <a:ea typeface="Tahoma" panose="020B0604030504040204" pitchFamily="34" charset="0"/>
                <a:cs typeface="Tahoma" panose="020B0604030504040204" pitchFamily="34" charset="0"/>
              </a:rPr>
              <a:t>Hùng</a:t>
            </a:r>
            <a:endParaRPr lang="en-US" sz="1600" b="1" dirty="0">
              <a:solidFill>
                <a:srgbClr val="0000FF"/>
              </a:solidFill>
              <a:latin typeface="Tahoma" panose="020B0604030504040204" pitchFamily="34" charset="0"/>
              <a:ea typeface="Tahoma" panose="020B0604030504040204" pitchFamily="34" charset="0"/>
              <a:cs typeface="Tahoma" panose="020B0604030504040204" pitchFamily="34" charset="0"/>
            </a:endParaRPr>
          </a:p>
        </p:txBody>
      </p:sp>
      <p:sp>
        <p:nvSpPr>
          <p:cNvPr id="6" name="TextBox 5">
            <a:extLst>
              <a:ext uri="{FF2B5EF4-FFF2-40B4-BE49-F238E27FC236}">
                <a16:creationId xmlns:a16="http://schemas.microsoft.com/office/drawing/2014/main" id="{3BB3124E-CC01-B2F1-C5D1-BC0D516DE851}"/>
              </a:ext>
            </a:extLst>
          </p:cNvPr>
          <p:cNvSpPr txBox="1"/>
          <p:nvPr/>
        </p:nvSpPr>
        <p:spPr>
          <a:xfrm>
            <a:off x="6287326" y="3673079"/>
            <a:ext cx="1403794" cy="338553"/>
          </a:xfrm>
          <a:prstGeom prst="rect">
            <a:avLst/>
          </a:prstGeom>
          <a:noFill/>
        </p:spPr>
        <p:txBody>
          <a:bodyPr wrap="square" rtlCol="0">
            <a:spAutoFit/>
          </a:bodyPr>
          <a:lstStyle/>
          <a:p>
            <a:r>
              <a:rPr lang="en-US" sz="1600" b="1" i="1" dirty="0" err="1">
                <a:solidFill>
                  <a:srgbClr val="00B0F0"/>
                </a:solidFill>
                <a:latin typeface="Tahoma" panose="020B0604030504040204" pitchFamily="34" charset="0"/>
                <a:ea typeface="Tahoma" panose="020B0604030504040204" pitchFamily="34" charset="0"/>
                <a:cs typeface="Tahoma" panose="020B0604030504040204" pitchFamily="34" charset="0"/>
              </a:rPr>
              <a:t>Các</a:t>
            </a:r>
            <a:r>
              <a:rPr lang="en-US" sz="1600" b="1" i="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sz="1600" b="1" i="1" dirty="0" err="1">
                <a:solidFill>
                  <a:srgbClr val="00B0F0"/>
                </a:solidFill>
                <a:latin typeface="Tahoma" panose="020B0604030504040204" pitchFamily="34" charset="0"/>
                <a:ea typeface="Tahoma" panose="020B0604030504040204" pitchFamily="34" charset="0"/>
                <a:cs typeface="Tahoma" panose="020B0604030504040204" pitchFamily="34" charset="0"/>
              </a:rPr>
              <a:t>tác</a:t>
            </a:r>
            <a:r>
              <a:rPr lang="en-US" sz="1600" b="1" i="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sz="1600" b="1" i="1" dirty="0" err="1">
                <a:solidFill>
                  <a:srgbClr val="00B0F0"/>
                </a:solidFill>
                <a:latin typeface="Tahoma" panose="020B0604030504040204" pitchFamily="34" charset="0"/>
                <a:ea typeface="Tahoma" panose="020B0604030504040204" pitchFamily="34" charset="0"/>
                <a:cs typeface="Tahoma" panose="020B0604030504040204" pitchFamily="34" charset="0"/>
              </a:rPr>
              <a:t>giả</a:t>
            </a:r>
            <a:r>
              <a:rPr lang="en-US" sz="1600" b="1" i="1" dirty="0">
                <a:solidFill>
                  <a:srgbClr val="00B0F0"/>
                </a:solidFill>
                <a:latin typeface="Tahoma" panose="020B0604030504040204" pitchFamily="34" charset="0"/>
                <a:ea typeface="Tahoma" panose="020B0604030504040204" pitchFamily="34" charset="0"/>
                <a:cs typeface="Tahoma" panose="020B0604030504040204" pitchFamily="34" charset="0"/>
              </a:rPr>
              <a:t>:</a:t>
            </a:r>
          </a:p>
        </p:txBody>
      </p:sp>
      <p:pic>
        <p:nvPicPr>
          <p:cNvPr id="12" name="Picture 11" descr="A book with a picture of northern lights&#10;&#10;Description automatically generated">
            <a:extLst>
              <a:ext uri="{FF2B5EF4-FFF2-40B4-BE49-F238E27FC236}">
                <a16:creationId xmlns:a16="http://schemas.microsoft.com/office/drawing/2014/main" id="{AE013FEC-4BE6-8D04-0E16-901FA68A388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 r="-5249"/>
          <a:stretch/>
        </p:blipFill>
        <p:spPr>
          <a:xfrm>
            <a:off x="452468" y="975484"/>
            <a:ext cx="6127814" cy="5230758"/>
          </a:xfrm>
          <a:prstGeom prst="rect">
            <a:avLst/>
          </a:prstGeom>
        </p:spPr>
      </p:pic>
    </p:spTree>
    <p:extLst>
      <p:ext uri="{BB962C8B-B14F-4D97-AF65-F5344CB8AC3E}">
        <p14:creationId xmlns:p14="http://schemas.microsoft.com/office/powerpoint/2010/main" val="66001608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665" y="11738"/>
            <a:ext cx="12205665" cy="68580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1596" y="357585"/>
            <a:ext cx="2273924" cy="420082"/>
          </a:xfrm>
          <a:prstGeom prst="rect">
            <a:avLst/>
          </a:prstGeom>
        </p:spPr>
      </p:pic>
      <p:sp>
        <p:nvSpPr>
          <p:cNvPr id="13" name="Rectangle 12"/>
          <p:cNvSpPr/>
          <p:nvPr/>
        </p:nvSpPr>
        <p:spPr>
          <a:xfrm>
            <a:off x="930152" y="1485027"/>
            <a:ext cx="9809566" cy="400110"/>
          </a:xfrm>
          <a:prstGeom prst="rect">
            <a:avLst/>
          </a:prstGeom>
        </p:spPr>
        <p:txBody>
          <a:bodyPr wrap="square">
            <a:spAutoFit/>
          </a:bodyPr>
          <a:lstStyle/>
          <a:p>
            <a:pPr lvl="0" algn="just"/>
            <a:r>
              <a:rPr lang="vi-VN" sz="2000" b="1" dirty="0">
                <a:solidFill>
                  <a:srgbClr val="0070C0"/>
                </a:solidFill>
                <a:latin typeface="Tahoma" panose="020B0604030504040204" pitchFamily="34" charset="0"/>
                <a:ea typeface="Tahoma" panose="020B0604030504040204" pitchFamily="34" charset="0"/>
                <a:cs typeface="Tahoma" panose="020B0604030504040204" pitchFamily="34" charset="0"/>
              </a:rPr>
              <a:t>Tạo điều kiện thuận lợi để GV có thể tổ chức các </a:t>
            </a: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HĐ </a:t>
            </a:r>
            <a:r>
              <a:rPr lang="vi-VN" sz="2000" b="1" dirty="0">
                <a:solidFill>
                  <a:srgbClr val="0070C0"/>
                </a:solidFill>
                <a:latin typeface="Tahoma" panose="020B0604030504040204" pitchFamily="34" charset="0"/>
                <a:ea typeface="Tahoma" panose="020B0604030504040204" pitchFamily="34" charset="0"/>
                <a:cs typeface="Tahoma" panose="020B0604030504040204" pitchFamily="34" charset="0"/>
              </a:rPr>
              <a:t>dạy và học đa dạng </a:t>
            </a:r>
            <a:endPar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19" name="Rectangle 18"/>
          <p:cNvSpPr/>
          <p:nvPr/>
        </p:nvSpPr>
        <p:spPr>
          <a:xfrm>
            <a:off x="916894" y="808660"/>
            <a:ext cx="6893234" cy="523220"/>
          </a:xfrm>
          <a:prstGeom prst="rect">
            <a:avLst/>
          </a:prstGeom>
        </p:spPr>
        <p:txBody>
          <a:bodyPr wrap="none">
            <a:spAutoFit/>
          </a:bodyPr>
          <a:lstStyle/>
          <a:p>
            <a:pPr fontAlgn="ctr">
              <a:defRPr/>
            </a:pPr>
            <a:r>
              <a:rPr lang="en-US" altLang="en-US" sz="2800" b="1" dirty="0">
                <a:solidFill>
                  <a:srgbClr val="00B050"/>
                </a:solidFill>
                <a:latin typeface="Tahoma" panose="020B0604030504040204" pitchFamily="34" charset="0"/>
                <a:ea typeface="Tahoma" panose="020B0604030504040204" pitchFamily="34" charset="0"/>
                <a:cs typeface="Tahoma" panose="020B0604030504040204" pitchFamily="34" charset="0"/>
              </a:rPr>
              <a:t>IV. NHỮNG ĐIỂM NỔI BẬT CỦA SÁCH</a:t>
            </a:r>
          </a:p>
        </p:txBody>
      </p:sp>
      <p:pic>
        <p:nvPicPr>
          <p:cNvPr id="2" name="Picture 1">
            <a:extLst>
              <a:ext uri="{FF2B5EF4-FFF2-40B4-BE49-F238E27FC236}">
                <a16:creationId xmlns:a16="http://schemas.microsoft.com/office/drawing/2014/main" id="{58D157FF-FB43-DD93-E014-24591B07EC0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53692" y="229027"/>
            <a:ext cx="1326712" cy="1097280"/>
          </a:xfrm>
          <a:prstGeom prst="rect">
            <a:avLst/>
          </a:prstGeom>
        </p:spPr>
      </p:pic>
      <p:pic>
        <p:nvPicPr>
          <p:cNvPr id="7" name="Picture 6">
            <a:extLst>
              <a:ext uri="{FF2B5EF4-FFF2-40B4-BE49-F238E27FC236}">
                <a16:creationId xmlns:a16="http://schemas.microsoft.com/office/drawing/2014/main" id="{AD71B0AC-90FF-DCB9-A958-878208F86CDA}"/>
              </a:ext>
            </a:extLst>
          </p:cNvPr>
          <p:cNvPicPr>
            <a:picLocks noChangeAspect="1"/>
          </p:cNvPicPr>
          <p:nvPr/>
        </p:nvPicPr>
        <p:blipFill>
          <a:blip r:embed="rId5"/>
          <a:stretch>
            <a:fillRect/>
          </a:stretch>
        </p:blipFill>
        <p:spPr>
          <a:xfrm>
            <a:off x="311596" y="1977547"/>
            <a:ext cx="6264255" cy="4246523"/>
          </a:xfrm>
          <a:prstGeom prst="rect">
            <a:avLst/>
          </a:prstGeom>
        </p:spPr>
      </p:pic>
      <p:pic>
        <p:nvPicPr>
          <p:cNvPr id="8" name="Picture 7">
            <a:extLst>
              <a:ext uri="{FF2B5EF4-FFF2-40B4-BE49-F238E27FC236}">
                <a16:creationId xmlns:a16="http://schemas.microsoft.com/office/drawing/2014/main" id="{D1B82D83-3E69-8AC0-4389-A9764F737493}"/>
              </a:ext>
            </a:extLst>
          </p:cNvPr>
          <p:cNvPicPr>
            <a:picLocks noChangeAspect="1"/>
          </p:cNvPicPr>
          <p:nvPr/>
        </p:nvPicPr>
        <p:blipFill>
          <a:blip r:embed="rId6"/>
          <a:stretch>
            <a:fillRect/>
          </a:stretch>
        </p:blipFill>
        <p:spPr>
          <a:xfrm>
            <a:off x="6743538" y="1883213"/>
            <a:ext cx="4116402" cy="3844673"/>
          </a:xfrm>
          <a:prstGeom prst="rect">
            <a:avLst/>
          </a:prstGeom>
        </p:spPr>
      </p:pic>
      <p:pic>
        <p:nvPicPr>
          <p:cNvPr id="9" name="Picture 8">
            <a:extLst>
              <a:ext uri="{FF2B5EF4-FFF2-40B4-BE49-F238E27FC236}">
                <a16:creationId xmlns:a16="http://schemas.microsoft.com/office/drawing/2014/main" id="{51E3906E-A901-EBBB-175E-B350951441F0}"/>
              </a:ext>
            </a:extLst>
          </p:cNvPr>
          <p:cNvPicPr>
            <a:picLocks noChangeAspect="1"/>
          </p:cNvPicPr>
          <p:nvPr/>
        </p:nvPicPr>
        <p:blipFill>
          <a:blip r:embed="rId7"/>
          <a:stretch>
            <a:fillRect/>
          </a:stretch>
        </p:blipFill>
        <p:spPr>
          <a:xfrm>
            <a:off x="6901112" y="5727886"/>
            <a:ext cx="5304553" cy="1141852"/>
          </a:xfrm>
          <a:prstGeom prst="rect">
            <a:avLst/>
          </a:prstGeom>
        </p:spPr>
      </p:pic>
    </p:spTree>
    <p:extLst>
      <p:ext uri="{BB962C8B-B14F-4D97-AF65-F5344CB8AC3E}">
        <p14:creationId xmlns:p14="http://schemas.microsoft.com/office/powerpoint/2010/main" val="2098765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665" y="11738"/>
            <a:ext cx="12205665" cy="68580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1596" y="357585"/>
            <a:ext cx="2273924" cy="420082"/>
          </a:xfrm>
          <a:prstGeom prst="rect">
            <a:avLst/>
          </a:prstGeom>
        </p:spPr>
      </p:pic>
      <p:sp>
        <p:nvSpPr>
          <p:cNvPr id="13" name="Rectangle 12"/>
          <p:cNvSpPr/>
          <p:nvPr/>
        </p:nvSpPr>
        <p:spPr>
          <a:xfrm>
            <a:off x="930152" y="1485027"/>
            <a:ext cx="9809566" cy="400110"/>
          </a:xfrm>
          <a:prstGeom prst="rect">
            <a:avLst/>
          </a:prstGeom>
        </p:spPr>
        <p:txBody>
          <a:bodyPr wrap="square">
            <a:spAutoFit/>
          </a:bodyPr>
          <a:lstStyle/>
          <a:p>
            <a:pPr lvl="0" algn="just"/>
            <a:r>
              <a:rPr lang="vi-VN" sz="2000" b="1" dirty="0">
                <a:solidFill>
                  <a:srgbClr val="0070C0"/>
                </a:solidFill>
                <a:latin typeface="Tahoma" panose="020B0604030504040204" pitchFamily="34" charset="0"/>
                <a:ea typeface="Tahoma" panose="020B0604030504040204" pitchFamily="34" charset="0"/>
                <a:cs typeface="Tahoma" panose="020B0604030504040204" pitchFamily="34" charset="0"/>
              </a:rPr>
              <a:t>Tạo điều kiện thuận lợi để GV có thể tổ chức các </a:t>
            </a: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HĐ </a:t>
            </a:r>
            <a:r>
              <a:rPr lang="vi-VN" sz="2000" b="1" dirty="0">
                <a:solidFill>
                  <a:srgbClr val="0070C0"/>
                </a:solidFill>
                <a:latin typeface="Tahoma" panose="020B0604030504040204" pitchFamily="34" charset="0"/>
                <a:ea typeface="Tahoma" panose="020B0604030504040204" pitchFamily="34" charset="0"/>
                <a:cs typeface="Tahoma" panose="020B0604030504040204" pitchFamily="34" charset="0"/>
              </a:rPr>
              <a:t>dạy và học đa dạng </a:t>
            </a:r>
            <a:endPar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19" name="Rectangle 18"/>
          <p:cNvSpPr/>
          <p:nvPr/>
        </p:nvSpPr>
        <p:spPr>
          <a:xfrm>
            <a:off x="916894" y="808660"/>
            <a:ext cx="6893234" cy="523220"/>
          </a:xfrm>
          <a:prstGeom prst="rect">
            <a:avLst/>
          </a:prstGeom>
        </p:spPr>
        <p:txBody>
          <a:bodyPr wrap="none">
            <a:spAutoFit/>
          </a:bodyPr>
          <a:lstStyle/>
          <a:p>
            <a:pPr fontAlgn="ctr">
              <a:defRPr/>
            </a:pPr>
            <a:r>
              <a:rPr lang="en-US" altLang="en-US" sz="2800" b="1" dirty="0">
                <a:solidFill>
                  <a:srgbClr val="00B050"/>
                </a:solidFill>
                <a:latin typeface="Tahoma" panose="020B0604030504040204" pitchFamily="34" charset="0"/>
                <a:ea typeface="Tahoma" panose="020B0604030504040204" pitchFamily="34" charset="0"/>
                <a:cs typeface="Tahoma" panose="020B0604030504040204" pitchFamily="34" charset="0"/>
              </a:rPr>
              <a:t>IV. NHỮNG ĐIỂM NỔI BẬT CỦA SÁCH</a:t>
            </a:r>
          </a:p>
        </p:txBody>
      </p:sp>
      <p:pic>
        <p:nvPicPr>
          <p:cNvPr id="2" name="Picture 1">
            <a:extLst>
              <a:ext uri="{FF2B5EF4-FFF2-40B4-BE49-F238E27FC236}">
                <a16:creationId xmlns:a16="http://schemas.microsoft.com/office/drawing/2014/main" id="{58D157FF-FB43-DD93-E014-24591B07EC0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53692" y="229027"/>
            <a:ext cx="1326712" cy="1097280"/>
          </a:xfrm>
          <a:prstGeom prst="rect">
            <a:avLst/>
          </a:prstGeom>
        </p:spPr>
      </p:pic>
      <p:pic>
        <p:nvPicPr>
          <p:cNvPr id="3" name="Picture 2">
            <a:extLst>
              <a:ext uri="{FF2B5EF4-FFF2-40B4-BE49-F238E27FC236}">
                <a16:creationId xmlns:a16="http://schemas.microsoft.com/office/drawing/2014/main" id="{EF7FEB65-EAD0-1791-B6AE-A32C55321F40}"/>
              </a:ext>
            </a:extLst>
          </p:cNvPr>
          <p:cNvPicPr>
            <a:picLocks noChangeAspect="1"/>
          </p:cNvPicPr>
          <p:nvPr/>
        </p:nvPicPr>
        <p:blipFill>
          <a:blip r:embed="rId5"/>
          <a:stretch>
            <a:fillRect/>
          </a:stretch>
        </p:blipFill>
        <p:spPr>
          <a:xfrm>
            <a:off x="311596" y="2038284"/>
            <a:ext cx="5974363" cy="3015477"/>
          </a:xfrm>
          <a:prstGeom prst="rect">
            <a:avLst/>
          </a:prstGeom>
        </p:spPr>
      </p:pic>
      <p:pic>
        <p:nvPicPr>
          <p:cNvPr id="6" name="Picture 5">
            <a:extLst>
              <a:ext uri="{FF2B5EF4-FFF2-40B4-BE49-F238E27FC236}">
                <a16:creationId xmlns:a16="http://schemas.microsoft.com/office/drawing/2014/main" id="{FAFA33FB-1DFC-C18D-DE31-2C2BA5C06CD8}"/>
              </a:ext>
            </a:extLst>
          </p:cNvPr>
          <p:cNvPicPr>
            <a:picLocks noChangeAspect="1"/>
          </p:cNvPicPr>
          <p:nvPr/>
        </p:nvPicPr>
        <p:blipFill>
          <a:blip r:embed="rId6"/>
          <a:stretch>
            <a:fillRect/>
          </a:stretch>
        </p:blipFill>
        <p:spPr>
          <a:xfrm>
            <a:off x="6482778" y="2123228"/>
            <a:ext cx="5705562" cy="4322395"/>
          </a:xfrm>
          <a:prstGeom prst="rect">
            <a:avLst/>
          </a:prstGeom>
        </p:spPr>
      </p:pic>
    </p:spTree>
    <p:extLst>
      <p:ext uri="{BB962C8B-B14F-4D97-AF65-F5344CB8AC3E}">
        <p14:creationId xmlns:p14="http://schemas.microsoft.com/office/powerpoint/2010/main" val="1558904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205665" cy="68580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1596" y="357585"/>
            <a:ext cx="2273924" cy="420082"/>
          </a:xfrm>
          <a:prstGeom prst="rect">
            <a:avLst/>
          </a:prstGeom>
        </p:spPr>
      </p:pic>
      <p:sp>
        <p:nvSpPr>
          <p:cNvPr id="13" name="Rectangle 12"/>
          <p:cNvSpPr/>
          <p:nvPr/>
        </p:nvSpPr>
        <p:spPr>
          <a:xfrm>
            <a:off x="906698" y="1355494"/>
            <a:ext cx="8960310" cy="400110"/>
          </a:xfrm>
          <a:prstGeom prst="rect">
            <a:avLst/>
          </a:prstGeom>
        </p:spPr>
        <p:txBody>
          <a:bodyPr wrap="square">
            <a:spAutoFit/>
          </a:bodyPr>
          <a:lstStyle/>
          <a:p>
            <a:pPr algn="just"/>
            <a:r>
              <a:rPr lang="vi-VN" sz="2000" b="1" dirty="0">
                <a:solidFill>
                  <a:srgbClr val="0070C0"/>
                </a:solidFill>
                <a:latin typeface="Tahoma" panose="020B0604030504040204" pitchFamily="34" charset="0"/>
                <a:ea typeface="Tahoma" panose="020B0604030504040204" pitchFamily="34" charset="0"/>
                <a:cs typeface="Tahoma" panose="020B0604030504040204" pitchFamily="34" charset="0"/>
              </a:rPr>
              <a:t>Tạo điều kiện để HS có thể tự học khi cần thiết </a:t>
            </a:r>
            <a:endPar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19" name="Rectangle 18"/>
          <p:cNvSpPr/>
          <p:nvPr/>
        </p:nvSpPr>
        <p:spPr>
          <a:xfrm>
            <a:off x="916894" y="808660"/>
            <a:ext cx="6893234" cy="523220"/>
          </a:xfrm>
          <a:prstGeom prst="rect">
            <a:avLst/>
          </a:prstGeom>
        </p:spPr>
        <p:txBody>
          <a:bodyPr wrap="none">
            <a:spAutoFit/>
          </a:bodyPr>
          <a:lstStyle/>
          <a:p>
            <a:pPr fontAlgn="ctr">
              <a:lnSpc>
                <a:spcPct val="100000"/>
              </a:lnSpc>
              <a:buNone/>
              <a:defRPr/>
            </a:pPr>
            <a:r>
              <a:rPr lang="en-US" altLang="en-US" sz="2800" b="1" dirty="0">
                <a:solidFill>
                  <a:srgbClr val="00B050"/>
                </a:solidFill>
                <a:latin typeface="Tahoma" panose="020B0604030504040204" pitchFamily="34" charset="0"/>
                <a:ea typeface="Tahoma" panose="020B0604030504040204" pitchFamily="34" charset="0"/>
                <a:cs typeface="Tahoma" panose="020B0604030504040204" pitchFamily="34" charset="0"/>
              </a:rPr>
              <a:t>IV. NHỮNG ĐIỂM NỔI BẬT CỦA SÁCH</a:t>
            </a:r>
          </a:p>
        </p:txBody>
      </p:sp>
      <p:pic>
        <p:nvPicPr>
          <p:cNvPr id="3" name="Picture 2">
            <a:extLst>
              <a:ext uri="{FF2B5EF4-FFF2-40B4-BE49-F238E27FC236}">
                <a16:creationId xmlns:a16="http://schemas.microsoft.com/office/drawing/2014/main" id="{626AAF92-F8F9-2943-5F51-086BC96FFDC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53692" y="229027"/>
            <a:ext cx="1326712" cy="1097280"/>
          </a:xfrm>
          <a:prstGeom prst="rect">
            <a:avLst/>
          </a:prstGeom>
        </p:spPr>
      </p:pic>
      <p:pic>
        <p:nvPicPr>
          <p:cNvPr id="8" name="Picture 7">
            <a:extLst>
              <a:ext uri="{FF2B5EF4-FFF2-40B4-BE49-F238E27FC236}">
                <a16:creationId xmlns:a16="http://schemas.microsoft.com/office/drawing/2014/main" id="{88C9C99B-29F7-1842-3A60-4F758598DB15}"/>
              </a:ext>
            </a:extLst>
          </p:cNvPr>
          <p:cNvPicPr>
            <a:picLocks noChangeAspect="1"/>
          </p:cNvPicPr>
          <p:nvPr/>
        </p:nvPicPr>
        <p:blipFill rotWithShape="1">
          <a:blip r:embed="rId5"/>
          <a:srcRect t="19188"/>
          <a:stretch/>
        </p:blipFill>
        <p:spPr>
          <a:xfrm>
            <a:off x="189994" y="1702714"/>
            <a:ext cx="5543550" cy="4872408"/>
          </a:xfrm>
          <a:prstGeom prst="rect">
            <a:avLst/>
          </a:prstGeom>
        </p:spPr>
      </p:pic>
      <p:pic>
        <p:nvPicPr>
          <p:cNvPr id="12" name="Picture 11">
            <a:extLst>
              <a:ext uri="{FF2B5EF4-FFF2-40B4-BE49-F238E27FC236}">
                <a16:creationId xmlns:a16="http://schemas.microsoft.com/office/drawing/2014/main" id="{068D4BE0-3D2D-EB22-D953-B389FE13233E}"/>
              </a:ext>
            </a:extLst>
          </p:cNvPr>
          <p:cNvPicPr>
            <a:picLocks noChangeAspect="1"/>
          </p:cNvPicPr>
          <p:nvPr/>
        </p:nvPicPr>
        <p:blipFill>
          <a:blip r:embed="rId6"/>
          <a:stretch>
            <a:fillRect/>
          </a:stretch>
        </p:blipFill>
        <p:spPr>
          <a:xfrm>
            <a:off x="6553472" y="1755604"/>
            <a:ext cx="5262011" cy="2888508"/>
          </a:xfrm>
          <a:prstGeom prst="rect">
            <a:avLst/>
          </a:prstGeom>
        </p:spPr>
      </p:pic>
      <p:grpSp>
        <p:nvGrpSpPr>
          <p:cNvPr id="7" name="Group 6">
            <a:extLst>
              <a:ext uri="{FF2B5EF4-FFF2-40B4-BE49-F238E27FC236}">
                <a16:creationId xmlns:a16="http://schemas.microsoft.com/office/drawing/2014/main" id="{A8749557-414B-C1EA-1877-EB74D07679F7}"/>
              </a:ext>
            </a:extLst>
          </p:cNvPr>
          <p:cNvGrpSpPr/>
          <p:nvPr/>
        </p:nvGrpSpPr>
        <p:grpSpPr>
          <a:xfrm>
            <a:off x="5733544" y="4701141"/>
            <a:ext cx="6436669" cy="2114768"/>
            <a:chOff x="5733544" y="4701141"/>
            <a:chExt cx="6436669" cy="2114768"/>
          </a:xfrm>
        </p:grpSpPr>
        <p:pic>
          <p:nvPicPr>
            <p:cNvPr id="15" name="Picture 14">
              <a:extLst>
                <a:ext uri="{FF2B5EF4-FFF2-40B4-BE49-F238E27FC236}">
                  <a16:creationId xmlns:a16="http://schemas.microsoft.com/office/drawing/2014/main" id="{7532F252-FB7A-2710-C3D3-D39A22634B0D}"/>
                </a:ext>
              </a:extLst>
            </p:cNvPr>
            <p:cNvPicPr>
              <a:picLocks noChangeAspect="1"/>
            </p:cNvPicPr>
            <p:nvPr/>
          </p:nvPicPr>
          <p:blipFill rotWithShape="1">
            <a:blip r:embed="rId7"/>
            <a:srcRect t="51510"/>
            <a:stretch/>
          </p:blipFill>
          <p:spPr>
            <a:xfrm>
              <a:off x="5733544" y="5775424"/>
              <a:ext cx="5657958" cy="1040485"/>
            </a:xfrm>
            <a:prstGeom prst="rect">
              <a:avLst/>
            </a:prstGeom>
          </p:spPr>
        </p:pic>
        <p:pic>
          <p:nvPicPr>
            <p:cNvPr id="6" name="Picture 5">
              <a:extLst>
                <a:ext uri="{FF2B5EF4-FFF2-40B4-BE49-F238E27FC236}">
                  <a16:creationId xmlns:a16="http://schemas.microsoft.com/office/drawing/2014/main" id="{9DD87FE7-7C40-BA6A-F354-05E0439441F6}"/>
                </a:ext>
              </a:extLst>
            </p:cNvPr>
            <p:cNvPicPr>
              <a:picLocks noChangeAspect="1"/>
            </p:cNvPicPr>
            <p:nvPr/>
          </p:nvPicPr>
          <p:blipFill>
            <a:blip r:embed="rId8"/>
            <a:stretch>
              <a:fillRect/>
            </a:stretch>
          </p:blipFill>
          <p:spPr>
            <a:xfrm>
              <a:off x="5847952" y="4701141"/>
              <a:ext cx="6322261" cy="908289"/>
            </a:xfrm>
            <a:prstGeom prst="rect">
              <a:avLst/>
            </a:prstGeom>
          </p:spPr>
        </p:pic>
      </p:grpSp>
    </p:spTree>
    <p:extLst>
      <p:ext uri="{BB962C8B-B14F-4D97-AF65-F5344CB8AC3E}">
        <p14:creationId xmlns:p14="http://schemas.microsoft.com/office/powerpoint/2010/main" val="2321804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194" y="21898"/>
            <a:ext cx="12205665" cy="68580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1596" y="357585"/>
            <a:ext cx="2273924" cy="420082"/>
          </a:xfrm>
          <a:prstGeom prst="rect">
            <a:avLst/>
          </a:prstGeom>
        </p:spPr>
      </p:pic>
      <p:sp>
        <p:nvSpPr>
          <p:cNvPr id="13" name="Rectangle 12"/>
          <p:cNvSpPr/>
          <p:nvPr/>
        </p:nvSpPr>
        <p:spPr>
          <a:xfrm>
            <a:off x="906698" y="1355494"/>
            <a:ext cx="8960310" cy="400110"/>
          </a:xfrm>
          <a:prstGeom prst="rect">
            <a:avLst/>
          </a:prstGeom>
        </p:spPr>
        <p:txBody>
          <a:bodyPr wrap="square">
            <a:spAutoFit/>
          </a:bodyPr>
          <a:lstStyle/>
          <a:p>
            <a:pPr algn="just"/>
            <a:r>
              <a:rPr lang="vi-VN" sz="2000" b="1" dirty="0">
                <a:solidFill>
                  <a:srgbClr val="0070C0"/>
                </a:solidFill>
                <a:latin typeface="Tahoma" panose="020B0604030504040204" pitchFamily="34" charset="0"/>
                <a:ea typeface="Tahoma" panose="020B0604030504040204" pitchFamily="34" charset="0"/>
                <a:cs typeface="Tahoma" panose="020B0604030504040204" pitchFamily="34" charset="0"/>
              </a:rPr>
              <a:t>Chuẩn bị cho các kì thi cuối cấp</a:t>
            </a:r>
            <a:endPar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19" name="Rectangle 18"/>
          <p:cNvSpPr/>
          <p:nvPr/>
        </p:nvSpPr>
        <p:spPr>
          <a:xfrm>
            <a:off x="916894" y="808660"/>
            <a:ext cx="6893234" cy="523220"/>
          </a:xfrm>
          <a:prstGeom prst="rect">
            <a:avLst/>
          </a:prstGeom>
        </p:spPr>
        <p:txBody>
          <a:bodyPr wrap="none">
            <a:spAutoFit/>
          </a:bodyPr>
          <a:lstStyle/>
          <a:p>
            <a:pPr fontAlgn="ctr">
              <a:lnSpc>
                <a:spcPct val="100000"/>
              </a:lnSpc>
              <a:buNone/>
              <a:defRPr/>
            </a:pPr>
            <a:r>
              <a:rPr lang="en-US" altLang="en-US" sz="2800" b="1" dirty="0">
                <a:solidFill>
                  <a:srgbClr val="00B050"/>
                </a:solidFill>
                <a:latin typeface="Tahoma" panose="020B0604030504040204" pitchFamily="34" charset="0"/>
                <a:ea typeface="Tahoma" panose="020B0604030504040204" pitchFamily="34" charset="0"/>
                <a:cs typeface="Tahoma" panose="020B0604030504040204" pitchFamily="34" charset="0"/>
              </a:rPr>
              <a:t>IV. NHỮNG ĐIỂM NỔI BẬT CỦA SÁCH</a:t>
            </a:r>
          </a:p>
        </p:txBody>
      </p:sp>
      <p:pic>
        <p:nvPicPr>
          <p:cNvPr id="3" name="Picture 2">
            <a:extLst>
              <a:ext uri="{FF2B5EF4-FFF2-40B4-BE49-F238E27FC236}">
                <a16:creationId xmlns:a16="http://schemas.microsoft.com/office/drawing/2014/main" id="{626AAF92-F8F9-2943-5F51-086BC96FFDC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53692" y="229027"/>
            <a:ext cx="1326712" cy="1097280"/>
          </a:xfrm>
          <a:prstGeom prst="rect">
            <a:avLst/>
          </a:prstGeom>
        </p:spPr>
      </p:pic>
      <p:pic>
        <p:nvPicPr>
          <p:cNvPr id="2" name="Picture 1">
            <a:extLst>
              <a:ext uri="{FF2B5EF4-FFF2-40B4-BE49-F238E27FC236}">
                <a16:creationId xmlns:a16="http://schemas.microsoft.com/office/drawing/2014/main" id="{94FA2FFB-07AB-FF19-DDFB-E77A41D1A154}"/>
              </a:ext>
            </a:extLst>
          </p:cNvPr>
          <p:cNvPicPr>
            <a:picLocks noChangeAspect="1"/>
          </p:cNvPicPr>
          <p:nvPr/>
        </p:nvPicPr>
        <p:blipFill rotWithShape="1">
          <a:blip r:embed="rId5"/>
          <a:srcRect b="39505"/>
          <a:stretch/>
        </p:blipFill>
        <p:spPr>
          <a:xfrm>
            <a:off x="821733" y="1953793"/>
            <a:ext cx="4509012" cy="2215504"/>
          </a:xfrm>
          <a:prstGeom prst="rect">
            <a:avLst/>
          </a:prstGeom>
        </p:spPr>
      </p:pic>
      <p:pic>
        <p:nvPicPr>
          <p:cNvPr id="6" name="Picture 5">
            <a:extLst>
              <a:ext uri="{FF2B5EF4-FFF2-40B4-BE49-F238E27FC236}">
                <a16:creationId xmlns:a16="http://schemas.microsoft.com/office/drawing/2014/main" id="{912A3156-9E1C-5235-948C-73E2957D3E61}"/>
              </a:ext>
            </a:extLst>
          </p:cNvPr>
          <p:cNvPicPr>
            <a:picLocks noChangeAspect="1"/>
          </p:cNvPicPr>
          <p:nvPr/>
        </p:nvPicPr>
        <p:blipFill rotWithShape="1">
          <a:blip r:embed="rId6"/>
          <a:srcRect b="44600"/>
          <a:stretch/>
        </p:blipFill>
        <p:spPr>
          <a:xfrm>
            <a:off x="5555622" y="1761948"/>
            <a:ext cx="4509012" cy="2486210"/>
          </a:xfrm>
          <a:prstGeom prst="rect">
            <a:avLst/>
          </a:prstGeom>
        </p:spPr>
      </p:pic>
      <p:pic>
        <p:nvPicPr>
          <p:cNvPr id="7" name="Picture 6">
            <a:extLst>
              <a:ext uri="{FF2B5EF4-FFF2-40B4-BE49-F238E27FC236}">
                <a16:creationId xmlns:a16="http://schemas.microsoft.com/office/drawing/2014/main" id="{9C06709E-A7E4-E5DA-3652-009E17EB9064}"/>
              </a:ext>
            </a:extLst>
          </p:cNvPr>
          <p:cNvPicPr>
            <a:picLocks noChangeAspect="1"/>
          </p:cNvPicPr>
          <p:nvPr/>
        </p:nvPicPr>
        <p:blipFill rotWithShape="1">
          <a:blip r:embed="rId7"/>
          <a:srcRect b="23813"/>
          <a:stretch/>
        </p:blipFill>
        <p:spPr>
          <a:xfrm>
            <a:off x="821734" y="4242843"/>
            <a:ext cx="4509011" cy="2283329"/>
          </a:xfrm>
          <a:prstGeom prst="rect">
            <a:avLst/>
          </a:prstGeom>
        </p:spPr>
      </p:pic>
      <p:pic>
        <p:nvPicPr>
          <p:cNvPr id="10" name="Picture 9">
            <a:extLst>
              <a:ext uri="{FF2B5EF4-FFF2-40B4-BE49-F238E27FC236}">
                <a16:creationId xmlns:a16="http://schemas.microsoft.com/office/drawing/2014/main" id="{F925A196-BDD4-66DC-D430-056EAAD7E2F7}"/>
              </a:ext>
            </a:extLst>
          </p:cNvPr>
          <p:cNvPicPr>
            <a:picLocks noChangeAspect="1"/>
          </p:cNvPicPr>
          <p:nvPr/>
        </p:nvPicPr>
        <p:blipFill rotWithShape="1">
          <a:blip r:embed="rId8"/>
          <a:srcRect b="16043"/>
          <a:stretch/>
        </p:blipFill>
        <p:spPr>
          <a:xfrm>
            <a:off x="5637390" y="4169297"/>
            <a:ext cx="4427244" cy="2684735"/>
          </a:xfrm>
          <a:prstGeom prst="rect">
            <a:avLst/>
          </a:prstGeom>
        </p:spPr>
      </p:pic>
    </p:spTree>
    <p:extLst>
      <p:ext uri="{BB962C8B-B14F-4D97-AF65-F5344CB8AC3E}">
        <p14:creationId xmlns:p14="http://schemas.microsoft.com/office/powerpoint/2010/main" val="1756906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par>
                                <p:cTn id="14" presetID="16" presetClass="entr" presetSubtype="21"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arn(inVertical)">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665" y="13860"/>
            <a:ext cx="12205665" cy="68580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1596" y="357585"/>
            <a:ext cx="2273924" cy="420082"/>
          </a:xfrm>
          <a:prstGeom prst="rect">
            <a:avLst/>
          </a:prstGeom>
        </p:spPr>
      </p:pic>
      <p:sp>
        <p:nvSpPr>
          <p:cNvPr id="13" name="Rectangle 12"/>
          <p:cNvSpPr/>
          <p:nvPr/>
        </p:nvSpPr>
        <p:spPr>
          <a:xfrm>
            <a:off x="906698" y="1355494"/>
            <a:ext cx="8960310" cy="400110"/>
          </a:xfrm>
          <a:prstGeom prst="rect">
            <a:avLst/>
          </a:prstGeom>
        </p:spPr>
        <p:txBody>
          <a:bodyPr wrap="square">
            <a:spAutoFit/>
          </a:bodyPr>
          <a:lstStyle/>
          <a:p>
            <a:pPr algn="just"/>
            <a:r>
              <a:rPr lang="vi-VN" sz="2000" b="1" dirty="0">
                <a:solidFill>
                  <a:srgbClr val="0070C0"/>
                </a:solidFill>
                <a:latin typeface="Tahoma" panose="020B0604030504040204" pitchFamily="34" charset="0"/>
                <a:ea typeface="Tahoma" panose="020B0604030504040204" pitchFamily="34" charset="0"/>
                <a:cs typeface="Tahoma" panose="020B0604030504040204" pitchFamily="34" charset="0"/>
              </a:rPr>
              <a:t>Chuẩn bị cho các kì thi cuối cấp</a:t>
            </a:r>
            <a:endPar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19" name="Rectangle 18"/>
          <p:cNvSpPr/>
          <p:nvPr/>
        </p:nvSpPr>
        <p:spPr>
          <a:xfrm>
            <a:off x="916894" y="808660"/>
            <a:ext cx="6893234" cy="523220"/>
          </a:xfrm>
          <a:prstGeom prst="rect">
            <a:avLst/>
          </a:prstGeom>
        </p:spPr>
        <p:txBody>
          <a:bodyPr wrap="none">
            <a:spAutoFit/>
          </a:bodyPr>
          <a:lstStyle/>
          <a:p>
            <a:pPr fontAlgn="ctr">
              <a:lnSpc>
                <a:spcPct val="100000"/>
              </a:lnSpc>
              <a:buNone/>
              <a:defRPr/>
            </a:pPr>
            <a:r>
              <a:rPr lang="en-US" altLang="en-US" sz="2800" b="1" dirty="0">
                <a:solidFill>
                  <a:srgbClr val="00B050"/>
                </a:solidFill>
                <a:latin typeface="Tahoma" panose="020B0604030504040204" pitchFamily="34" charset="0"/>
                <a:ea typeface="Tahoma" panose="020B0604030504040204" pitchFamily="34" charset="0"/>
                <a:cs typeface="Tahoma" panose="020B0604030504040204" pitchFamily="34" charset="0"/>
              </a:rPr>
              <a:t>IV. NHỮNG ĐIỂM NỔI BẬT CỦA SÁCH</a:t>
            </a:r>
          </a:p>
        </p:txBody>
      </p:sp>
      <p:pic>
        <p:nvPicPr>
          <p:cNvPr id="3" name="Picture 2">
            <a:extLst>
              <a:ext uri="{FF2B5EF4-FFF2-40B4-BE49-F238E27FC236}">
                <a16:creationId xmlns:a16="http://schemas.microsoft.com/office/drawing/2014/main" id="{626AAF92-F8F9-2943-5F51-086BC96FFDC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53692" y="229027"/>
            <a:ext cx="1326712" cy="1097280"/>
          </a:xfrm>
          <a:prstGeom prst="rect">
            <a:avLst/>
          </a:prstGeom>
        </p:spPr>
      </p:pic>
      <p:pic>
        <p:nvPicPr>
          <p:cNvPr id="10" name="Picture 9">
            <a:extLst>
              <a:ext uri="{FF2B5EF4-FFF2-40B4-BE49-F238E27FC236}">
                <a16:creationId xmlns:a16="http://schemas.microsoft.com/office/drawing/2014/main" id="{9E9D33AE-D26F-66A7-2FE0-40602CAC4597}"/>
              </a:ext>
            </a:extLst>
          </p:cNvPr>
          <p:cNvPicPr>
            <a:picLocks noChangeAspect="1"/>
          </p:cNvPicPr>
          <p:nvPr/>
        </p:nvPicPr>
        <p:blipFill>
          <a:blip r:embed="rId5"/>
          <a:stretch>
            <a:fillRect/>
          </a:stretch>
        </p:blipFill>
        <p:spPr>
          <a:xfrm>
            <a:off x="2103120" y="1755604"/>
            <a:ext cx="7509192" cy="4708734"/>
          </a:xfrm>
          <a:prstGeom prst="rect">
            <a:avLst/>
          </a:prstGeom>
        </p:spPr>
      </p:pic>
    </p:spTree>
    <p:extLst>
      <p:ext uri="{BB962C8B-B14F-4D97-AF65-F5344CB8AC3E}">
        <p14:creationId xmlns:p14="http://schemas.microsoft.com/office/powerpoint/2010/main" val="1584099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602958-D88B-5095-4F1F-C8D1E720F76C}"/>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6F280C37-132A-BBF9-0022-D88545F6B0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665" y="13860"/>
            <a:ext cx="12205665" cy="6858000"/>
          </a:xfrm>
          <a:prstGeom prst="rect">
            <a:avLst/>
          </a:prstGeom>
        </p:spPr>
      </p:pic>
      <p:pic>
        <p:nvPicPr>
          <p:cNvPr id="5" name="Picture 4">
            <a:extLst>
              <a:ext uri="{FF2B5EF4-FFF2-40B4-BE49-F238E27FC236}">
                <a16:creationId xmlns:a16="http://schemas.microsoft.com/office/drawing/2014/main" id="{C7E3A02F-E8AA-68C3-26DD-71520CACCEA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1596" y="357585"/>
            <a:ext cx="2273924" cy="420082"/>
          </a:xfrm>
          <a:prstGeom prst="rect">
            <a:avLst/>
          </a:prstGeom>
        </p:spPr>
      </p:pic>
      <p:sp>
        <p:nvSpPr>
          <p:cNvPr id="13" name="Rectangle 12">
            <a:extLst>
              <a:ext uri="{FF2B5EF4-FFF2-40B4-BE49-F238E27FC236}">
                <a16:creationId xmlns:a16="http://schemas.microsoft.com/office/drawing/2014/main" id="{8D4C7D3B-D16E-3763-5710-030D3744F33E}"/>
              </a:ext>
            </a:extLst>
          </p:cNvPr>
          <p:cNvSpPr/>
          <p:nvPr/>
        </p:nvSpPr>
        <p:spPr>
          <a:xfrm>
            <a:off x="906698" y="1355494"/>
            <a:ext cx="8960310" cy="400110"/>
          </a:xfrm>
          <a:prstGeom prst="rect">
            <a:avLst/>
          </a:prstGeom>
        </p:spPr>
        <p:txBody>
          <a:bodyPr wrap="square">
            <a:spAutoFit/>
          </a:bodyPr>
          <a:lstStyle/>
          <a:p>
            <a:pPr algn="just"/>
            <a:r>
              <a:rPr lang="vi-VN" sz="2000" b="1" dirty="0">
                <a:solidFill>
                  <a:srgbClr val="0070C0"/>
                </a:solidFill>
                <a:latin typeface="Tahoma" panose="020B0604030504040204" pitchFamily="34" charset="0"/>
                <a:ea typeface="Tahoma" panose="020B0604030504040204" pitchFamily="34" charset="0"/>
                <a:cs typeface="Tahoma" panose="020B0604030504040204" pitchFamily="34" charset="0"/>
              </a:rPr>
              <a:t>Chuẩn bị cho các kì thi cuối cấp</a:t>
            </a:r>
            <a:endPar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19" name="Rectangle 18">
            <a:extLst>
              <a:ext uri="{FF2B5EF4-FFF2-40B4-BE49-F238E27FC236}">
                <a16:creationId xmlns:a16="http://schemas.microsoft.com/office/drawing/2014/main" id="{FB20B2B2-DDD5-5EF7-2272-57FCCCD001CC}"/>
              </a:ext>
            </a:extLst>
          </p:cNvPr>
          <p:cNvSpPr/>
          <p:nvPr/>
        </p:nvSpPr>
        <p:spPr>
          <a:xfrm>
            <a:off x="916894" y="808660"/>
            <a:ext cx="6893234" cy="523220"/>
          </a:xfrm>
          <a:prstGeom prst="rect">
            <a:avLst/>
          </a:prstGeom>
        </p:spPr>
        <p:txBody>
          <a:bodyPr wrap="none">
            <a:spAutoFit/>
          </a:bodyPr>
          <a:lstStyle/>
          <a:p>
            <a:pPr fontAlgn="ctr">
              <a:lnSpc>
                <a:spcPct val="100000"/>
              </a:lnSpc>
              <a:buNone/>
              <a:defRPr/>
            </a:pPr>
            <a:r>
              <a:rPr lang="en-US" altLang="en-US" sz="2800" b="1" dirty="0">
                <a:solidFill>
                  <a:srgbClr val="00B050"/>
                </a:solidFill>
                <a:latin typeface="Tahoma" panose="020B0604030504040204" pitchFamily="34" charset="0"/>
                <a:ea typeface="Tahoma" panose="020B0604030504040204" pitchFamily="34" charset="0"/>
                <a:cs typeface="Tahoma" panose="020B0604030504040204" pitchFamily="34" charset="0"/>
              </a:rPr>
              <a:t>IV. NHỮNG ĐIỂM NỔI BẬT CỦA SÁCH</a:t>
            </a:r>
          </a:p>
        </p:txBody>
      </p:sp>
      <p:pic>
        <p:nvPicPr>
          <p:cNvPr id="3" name="Picture 2">
            <a:extLst>
              <a:ext uri="{FF2B5EF4-FFF2-40B4-BE49-F238E27FC236}">
                <a16:creationId xmlns:a16="http://schemas.microsoft.com/office/drawing/2014/main" id="{83D6A89D-360B-3B01-499B-D378403137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53692" y="229027"/>
            <a:ext cx="1326712" cy="1097280"/>
          </a:xfrm>
          <a:prstGeom prst="rect">
            <a:avLst/>
          </a:prstGeom>
        </p:spPr>
      </p:pic>
      <p:pic>
        <p:nvPicPr>
          <p:cNvPr id="12" name="Picture 11">
            <a:extLst>
              <a:ext uri="{FF2B5EF4-FFF2-40B4-BE49-F238E27FC236}">
                <a16:creationId xmlns:a16="http://schemas.microsoft.com/office/drawing/2014/main" id="{2894C3FA-F81D-E045-9736-C893D2A2FF66}"/>
              </a:ext>
            </a:extLst>
          </p:cNvPr>
          <p:cNvPicPr>
            <a:picLocks noChangeAspect="1"/>
          </p:cNvPicPr>
          <p:nvPr/>
        </p:nvPicPr>
        <p:blipFill rotWithShape="1">
          <a:blip r:embed="rId5"/>
          <a:srcRect r="4994"/>
          <a:stretch/>
        </p:blipFill>
        <p:spPr>
          <a:xfrm>
            <a:off x="906698" y="1840345"/>
            <a:ext cx="6026097" cy="2453749"/>
          </a:xfrm>
          <a:prstGeom prst="rect">
            <a:avLst/>
          </a:prstGeom>
        </p:spPr>
      </p:pic>
      <p:pic>
        <p:nvPicPr>
          <p:cNvPr id="2" name="Picture 1">
            <a:extLst>
              <a:ext uri="{FF2B5EF4-FFF2-40B4-BE49-F238E27FC236}">
                <a16:creationId xmlns:a16="http://schemas.microsoft.com/office/drawing/2014/main" id="{6C0040B0-6735-8872-88AE-30B45227C166}"/>
              </a:ext>
            </a:extLst>
          </p:cNvPr>
          <p:cNvPicPr>
            <a:picLocks noChangeAspect="1"/>
          </p:cNvPicPr>
          <p:nvPr/>
        </p:nvPicPr>
        <p:blipFill>
          <a:blip r:embed="rId6"/>
          <a:stretch>
            <a:fillRect/>
          </a:stretch>
        </p:blipFill>
        <p:spPr>
          <a:xfrm>
            <a:off x="3930512" y="1945797"/>
            <a:ext cx="6004566" cy="2994125"/>
          </a:xfrm>
          <a:prstGeom prst="rect">
            <a:avLst/>
          </a:prstGeom>
        </p:spPr>
      </p:pic>
    </p:spTree>
    <p:extLst>
      <p:ext uri="{BB962C8B-B14F-4D97-AF65-F5344CB8AC3E}">
        <p14:creationId xmlns:p14="http://schemas.microsoft.com/office/powerpoint/2010/main" val="1426897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205665" cy="68580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1596" y="357585"/>
            <a:ext cx="2273924" cy="420082"/>
          </a:xfrm>
          <a:prstGeom prst="rect">
            <a:avLst/>
          </a:prstGeom>
        </p:spPr>
      </p:pic>
      <p:sp>
        <p:nvSpPr>
          <p:cNvPr id="15" name="Rectangle 14"/>
          <p:cNvSpPr/>
          <p:nvPr/>
        </p:nvSpPr>
        <p:spPr>
          <a:xfrm>
            <a:off x="938043" y="1253847"/>
            <a:ext cx="9092925" cy="537391"/>
          </a:xfrm>
          <a:prstGeom prst="rect">
            <a:avLst/>
          </a:prstGeom>
        </p:spPr>
        <p:txBody>
          <a:bodyPr wrap="square">
            <a:spAutoFit/>
          </a:bodyPr>
          <a:lstStyle/>
          <a:p>
            <a:pPr marL="342900" indent="-342900" algn="just">
              <a:lnSpc>
                <a:spcPct val="150000"/>
              </a:lnSpc>
              <a:buAutoNum type="arabicPeriod"/>
            </a:pPr>
            <a:r>
              <a:rPr lang="en-US" sz="2200" b="1" dirty="0">
                <a:solidFill>
                  <a:srgbClr val="0000FF"/>
                </a:solidFill>
                <a:latin typeface="Tahoma" panose="020B0604030504040204" pitchFamily="34" charset="0"/>
                <a:ea typeface="Tahoma" panose="020B0604030504040204" pitchFamily="34" charset="0"/>
                <a:cs typeface="Tahoma" panose="020B0604030504040204" pitchFamily="34" charset="0"/>
              </a:rPr>
              <a:t>NỘI DUNG: </a:t>
            </a:r>
            <a:r>
              <a:rPr lang="en-US" sz="2200" b="1" dirty="0" err="1">
                <a:solidFill>
                  <a:srgbClr val="0000FF"/>
                </a:solidFill>
                <a:latin typeface="Tahoma" panose="020B0604030504040204" pitchFamily="34" charset="0"/>
                <a:ea typeface="Tahoma" panose="020B0604030504040204" pitchFamily="34" charset="0"/>
                <a:cs typeface="Tahoma" panose="020B0604030504040204" pitchFamily="34" charset="0"/>
              </a:rPr>
              <a:t>Chuyên</a:t>
            </a:r>
            <a:r>
              <a:rPr lang="en-US" sz="2200" b="1" dirty="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200" b="1" dirty="0" err="1">
                <a:solidFill>
                  <a:srgbClr val="0000FF"/>
                </a:solidFill>
                <a:latin typeface="Tahoma" panose="020B0604030504040204" pitchFamily="34" charset="0"/>
                <a:ea typeface="Tahoma" panose="020B0604030504040204" pitchFamily="34" charset="0"/>
                <a:cs typeface="Tahoma" panose="020B0604030504040204" pitchFamily="34" charset="0"/>
              </a:rPr>
              <a:t>đề</a:t>
            </a:r>
            <a:r>
              <a:rPr lang="en-US" sz="2200" b="1" dirty="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200" b="1" dirty="0" err="1">
                <a:solidFill>
                  <a:srgbClr val="0000FF"/>
                </a:solidFill>
                <a:latin typeface="Tahoma" panose="020B0604030504040204" pitchFamily="34" charset="0"/>
                <a:ea typeface="Tahoma" panose="020B0604030504040204" pitchFamily="34" charset="0"/>
                <a:cs typeface="Tahoma" panose="020B0604030504040204" pitchFamily="34" charset="0"/>
              </a:rPr>
              <a:t>học</a:t>
            </a:r>
            <a:r>
              <a:rPr lang="en-US" sz="2200" b="1" dirty="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200" b="1" dirty="0" err="1">
                <a:solidFill>
                  <a:srgbClr val="0000FF"/>
                </a:solidFill>
                <a:latin typeface="Tahoma" panose="020B0604030504040204" pitchFamily="34" charset="0"/>
                <a:ea typeface="Tahoma" panose="020B0604030504040204" pitchFamily="34" charset="0"/>
                <a:cs typeface="Tahoma" panose="020B0604030504040204" pitchFamily="34" charset="0"/>
              </a:rPr>
              <a:t>tập</a:t>
            </a:r>
            <a:r>
              <a:rPr lang="en-US" sz="2200" b="1" dirty="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200" b="1" dirty="0" err="1">
                <a:solidFill>
                  <a:srgbClr val="0000FF"/>
                </a:solidFill>
                <a:latin typeface="Tahoma" panose="020B0604030504040204" pitchFamily="34" charset="0"/>
                <a:ea typeface="Tahoma" panose="020B0604030504040204" pitchFamily="34" charset="0"/>
                <a:cs typeface="Tahoma" panose="020B0604030504040204" pitchFamily="34" charset="0"/>
              </a:rPr>
              <a:t>Vật</a:t>
            </a:r>
            <a:r>
              <a:rPr lang="en-US" sz="2200" b="1" dirty="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200" b="1" dirty="0" err="1">
                <a:solidFill>
                  <a:srgbClr val="0000FF"/>
                </a:solidFill>
                <a:latin typeface="Tahoma" panose="020B0604030504040204" pitchFamily="34" charset="0"/>
                <a:ea typeface="Tahoma" panose="020B0604030504040204" pitchFamily="34" charset="0"/>
                <a:cs typeface="Tahoma" panose="020B0604030504040204" pitchFamily="34" charset="0"/>
              </a:rPr>
              <a:t>lí</a:t>
            </a:r>
            <a:r>
              <a:rPr lang="en-US" sz="2200" b="1" dirty="0">
                <a:solidFill>
                  <a:srgbClr val="0000FF"/>
                </a:solidFill>
                <a:latin typeface="Tahoma" panose="020B0604030504040204" pitchFamily="34" charset="0"/>
                <a:ea typeface="Tahoma" panose="020B0604030504040204" pitchFamily="34" charset="0"/>
                <a:cs typeface="Tahoma" panose="020B0604030504040204" pitchFamily="34" charset="0"/>
              </a:rPr>
              <a:t> 12 </a:t>
            </a:r>
            <a:r>
              <a:rPr lang="en-US" sz="2200" b="1" dirty="0" err="1">
                <a:solidFill>
                  <a:srgbClr val="0000FF"/>
                </a:solidFill>
                <a:latin typeface="Tahoma" panose="020B0604030504040204" pitchFamily="34" charset="0"/>
                <a:ea typeface="Tahoma" panose="020B0604030504040204" pitchFamily="34" charset="0"/>
                <a:cs typeface="Tahoma" panose="020B0604030504040204" pitchFamily="34" charset="0"/>
              </a:rPr>
              <a:t>gồm</a:t>
            </a:r>
            <a:r>
              <a:rPr lang="en-US" sz="2200" b="1" dirty="0">
                <a:solidFill>
                  <a:srgbClr val="0000FF"/>
                </a:solidFill>
                <a:latin typeface="Tahoma" panose="020B0604030504040204" pitchFamily="34" charset="0"/>
                <a:ea typeface="Tahoma" panose="020B0604030504040204" pitchFamily="34" charset="0"/>
                <a:cs typeface="Tahoma" panose="020B0604030504040204" pitchFamily="34" charset="0"/>
              </a:rPr>
              <a:t> 3 </a:t>
            </a:r>
            <a:r>
              <a:rPr lang="en-US" sz="2200" b="1" dirty="0" err="1">
                <a:solidFill>
                  <a:srgbClr val="0000FF"/>
                </a:solidFill>
                <a:latin typeface="Tahoma" panose="020B0604030504040204" pitchFamily="34" charset="0"/>
                <a:ea typeface="Tahoma" panose="020B0604030504040204" pitchFamily="34" charset="0"/>
                <a:cs typeface="Tahoma" panose="020B0604030504040204" pitchFamily="34" charset="0"/>
              </a:rPr>
              <a:t>chuyên</a:t>
            </a:r>
            <a:r>
              <a:rPr lang="en-US" sz="2200" b="1" dirty="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200" b="1" dirty="0" err="1">
                <a:solidFill>
                  <a:srgbClr val="0000FF"/>
                </a:solidFill>
                <a:latin typeface="Tahoma" panose="020B0604030504040204" pitchFamily="34" charset="0"/>
                <a:ea typeface="Tahoma" panose="020B0604030504040204" pitchFamily="34" charset="0"/>
                <a:cs typeface="Tahoma" panose="020B0604030504040204" pitchFamily="34" charset="0"/>
              </a:rPr>
              <a:t>đề</a:t>
            </a:r>
            <a:r>
              <a:rPr lang="en-US" sz="2200" b="1" dirty="0">
                <a:solidFill>
                  <a:srgbClr val="0000FF"/>
                </a:solidFill>
                <a:latin typeface="Tahoma" panose="020B0604030504040204" pitchFamily="34" charset="0"/>
                <a:ea typeface="Tahoma" panose="020B0604030504040204" pitchFamily="34" charset="0"/>
                <a:cs typeface="Tahoma" panose="020B0604030504040204" pitchFamily="34" charset="0"/>
              </a:rPr>
              <a:t>:</a:t>
            </a:r>
          </a:p>
        </p:txBody>
      </p:sp>
      <p:sp>
        <p:nvSpPr>
          <p:cNvPr id="19" name="Rectangle 18"/>
          <p:cNvSpPr/>
          <p:nvPr/>
        </p:nvSpPr>
        <p:spPr>
          <a:xfrm>
            <a:off x="869509" y="808660"/>
            <a:ext cx="6503703" cy="523220"/>
          </a:xfrm>
          <a:prstGeom prst="rect">
            <a:avLst/>
          </a:prstGeom>
        </p:spPr>
        <p:txBody>
          <a:bodyPr wrap="none">
            <a:spAutoFit/>
          </a:bodyPr>
          <a:lstStyle/>
          <a:p>
            <a:pPr fontAlgn="ctr">
              <a:lnSpc>
                <a:spcPct val="100000"/>
              </a:lnSpc>
              <a:buNone/>
              <a:defRPr/>
            </a:pPr>
            <a:r>
              <a:rPr lang="en-US" altLang="en-US" sz="2800" b="1" dirty="0">
                <a:solidFill>
                  <a:srgbClr val="00B050"/>
                </a:solidFill>
                <a:latin typeface="Tahoma" panose="020B0604030504040204" pitchFamily="34" charset="0"/>
                <a:ea typeface="Tahoma" panose="020B0604030504040204" pitchFamily="34" charset="0"/>
                <a:cs typeface="Tahoma" panose="020B0604030504040204" pitchFamily="34" charset="0"/>
              </a:rPr>
              <a:t>V. CHUYÊN ĐỀ HỌC TẬP VẬT LÍ 12</a:t>
            </a:r>
          </a:p>
        </p:txBody>
      </p:sp>
      <p:pic>
        <p:nvPicPr>
          <p:cNvPr id="7" name="Picture 6">
            <a:extLst>
              <a:ext uri="{FF2B5EF4-FFF2-40B4-BE49-F238E27FC236}">
                <a16:creationId xmlns:a16="http://schemas.microsoft.com/office/drawing/2014/main" id="{9E29BA6A-0E63-2336-754B-781C753A0A9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53692" y="229027"/>
            <a:ext cx="1326712" cy="1097280"/>
          </a:xfrm>
          <a:prstGeom prst="rect">
            <a:avLst/>
          </a:prstGeom>
        </p:spPr>
      </p:pic>
      <p:pic>
        <p:nvPicPr>
          <p:cNvPr id="9" name="Picture 8">
            <a:extLst>
              <a:ext uri="{FF2B5EF4-FFF2-40B4-BE49-F238E27FC236}">
                <a16:creationId xmlns:a16="http://schemas.microsoft.com/office/drawing/2014/main" id="{B7FCE94D-E16B-9008-9DD4-5D63032C01EF}"/>
              </a:ext>
            </a:extLst>
          </p:cNvPr>
          <p:cNvPicPr>
            <a:picLocks noChangeAspect="1"/>
          </p:cNvPicPr>
          <p:nvPr/>
        </p:nvPicPr>
        <p:blipFill>
          <a:blip r:embed="rId5"/>
          <a:stretch>
            <a:fillRect/>
          </a:stretch>
        </p:blipFill>
        <p:spPr>
          <a:xfrm>
            <a:off x="3943748" y="1954306"/>
            <a:ext cx="3282461" cy="4572000"/>
          </a:xfrm>
          <a:prstGeom prst="rect">
            <a:avLst/>
          </a:prstGeom>
        </p:spPr>
      </p:pic>
      <p:pic>
        <p:nvPicPr>
          <p:cNvPr id="11" name="Picture 10">
            <a:extLst>
              <a:ext uri="{FF2B5EF4-FFF2-40B4-BE49-F238E27FC236}">
                <a16:creationId xmlns:a16="http://schemas.microsoft.com/office/drawing/2014/main" id="{E8DB373F-4A64-D04C-F494-6CF8E94E85B7}"/>
              </a:ext>
            </a:extLst>
          </p:cNvPr>
          <p:cNvPicPr>
            <a:picLocks noChangeAspect="1"/>
          </p:cNvPicPr>
          <p:nvPr/>
        </p:nvPicPr>
        <p:blipFill>
          <a:blip r:embed="rId6"/>
          <a:stretch>
            <a:fillRect/>
          </a:stretch>
        </p:blipFill>
        <p:spPr>
          <a:xfrm>
            <a:off x="7561514" y="1954306"/>
            <a:ext cx="3281369" cy="4572000"/>
          </a:xfrm>
          <a:prstGeom prst="rect">
            <a:avLst/>
          </a:prstGeom>
        </p:spPr>
      </p:pic>
      <p:pic>
        <p:nvPicPr>
          <p:cNvPr id="13" name="Picture 12">
            <a:extLst>
              <a:ext uri="{FF2B5EF4-FFF2-40B4-BE49-F238E27FC236}">
                <a16:creationId xmlns:a16="http://schemas.microsoft.com/office/drawing/2014/main" id="{5C53887A-188D-3FF4-5255-A9B45814ADEE}"/>
              </a:ext>
            </a:extLst>
          </p:cNvPr>
          <p:cNvPicPr>
            <a:picLocks noChangeAspect="1"/>
          </p:cNvPicPr>
          <p:nvPr/>
        </p:nvPicPr>
        <p:blipFill>
          <a:blip r:embed="rId7"/>
          <a:stretch>
            <a:fillRect/>
          </a:stretch>
        </p:blipFill>
        <p:spPr>
          <a:xfrm>
            <a:off x="334234" y="1954306"/>
            <a:ext cx="3275281" cy="4572000"/>
          </a:xfrm>
          <a:prstGeom prst="rect">
            <a:avLst/>
          </a:prstGeom>
        </p:spPr>
      </p:pic>
    </p:spTree>
    <p:extLst>
      <p:ext uri="{BB962C8B-B14F-4D97-AF65-F5344CB8AC3E}">
        <p14:creationId xmlns:p14="http://schemas.microsoft.com/office/powerpoint/2010/main" val="4195020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par>
                                <p:cTn id="13" presetID="16" presetClass="entr" presetSubtype="21"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par>
                                <p:cTn id="16" presetID="16" presetClass="entr" presetSubtype="21"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205665" cy="68580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1596" y="357585"/>
            <a:ext cx="2273924" cy="420082"/>
          </a:xfrm>
          <a:prstGeom prst="rect">
            <a:avLst/>
          </a:prstGeom>
        </p:spPr>
      </p:pic>
      <p:sp>
        <p:nvSpPr>
          <p:cNvPr id="9" name="Rectangle 8"/>
          <p:cNvSpPr/>
          <p:nvPr/>
        </p:nvSpPr>
        <p:spPr>
          <a:xfrm>
            <a:off x="832104" y="1299564"/>
            <a:ext cx="10945368" cy="537391"/>
          </a:xfrm>
          <a:prstGeom prst="rect">
            <a:avLst/>
          </a:prstGeom>
        </p:spPr>
        <p:txBody>
          <a:bodyPr wrap="square">
            <a:spAutoFit/>
          </a:bodyPr>
          <a:lstStyle/>
          <a:p>
            <a:pPr algn="just">
              <a:lnSpc>
                <a:spcPct val="150000"/>
              </a:lnSpc>
            </a:pPr>
            <a:r>
              <a:rPr lang="en-US" sz="2200" b="1" dirty="0">
                <a:solidFill>
                  <a:srgbClr val="0000FF"/>
                </a:solidFill>
                <a:latin typeface="Tahoma" panose="020B0604030504040204" pitchFamily="34" charset="0"/>
                <a:ea typeface="Tahoma" panose="020B0604030504040204" pitchFamily="34" charset="0"/>
                <a:cs typeface="Tahoma" panose="020B0604030504040204" pitchFamily="34" charset="0"/>
              </a:rPr>
              <a:t>2. CẤU TRÚC TỪNG BÀI CỦA CHUYÊN ĐỀ</a:t>
            </a:r>
          </a:p>
        </p:txBody>
      </p:sp>
      <p:sp>
        <p:nvSpPr>
          <p:cNvPr id="15" name="Rectangle 14"/>
          <p:cNvSpPr/>
          <p:nvPr/>
        </p:nvSpPr>
        <p:spPr>
          <a:xfrm>
            <a:off x="869509" y="808660"/>
            <a:ext cx="6503703" cy="523220"/>
          </a:xfrm>
          <a:prstGeom prst="rect">
            <a:avLst/>
          </a:prstGeom>
        </p:spPr>
        <p:txBody>
          <a:bodyPr wrap="none">
            <a:spAutoFit/>
          </a:bodyPr>
          <a:lstStyle/>
          <a:p>
            <a:pPr fontAlgn="ctr">
              <a:lnSpc>
                <a:spcPct val="100000"/>
              </a:lnSpc>
              <a:buNone/>
              <a:defRPr/>
            </a:pPr>
            <a:r>
              <a:rPr lang="en-US" altLang="en-US" sz="2800" b="1" dirty="0">
                <a:solidFill>
                  <a:srgbClr val="00B050"/>
                </a:solidFill>
                <a:latin typeface="Tahoma" panose="020B0604030504040204" pitchFamily="34" charset="0"/>
                <a:ea typeface="Tahoma" panose="020B0604030504040204" pitchFamily="34" charset="0"/>
                <a:cs typeface="Tahoma" panose="020B0604030504040204" pitchFamily="34" charset="0"/>
              </a:rPr>
              <a:t>V. CHUYÊN ĐỀ HỌC TẬP VẬT LÍ 12</a:t>
            </a:r>
          </a:p>
        </p:txBody>
      </p:sp>
      <p:sp>
        <p:nvSpPr>
          <p:cNvPr id="16" name="Rectangle 15"/>
          <p:cNvSpPr/>
          <p:nvPr/>
        </p:nvSpPr>
        <p:spPr>
          <a:xfrm>
            <a:off x="841248" y="1866492"/>
            <a:ext cx="11039156" cy="3261214"/>
          </a:xfrm>
          <a:prstGeom prst="rect">
            <a:avLst/>
          </a:prstGeom>
        </p:spPr>
        <p:txBody>
          <a:bodyPr wrap="square">
            <a:spAutoFit/>
          </a:bodyPr>
          <a:lstStyle/>
          <a:p>
            <a:pPr algn="just">
              <a:lnSpc>
                <a:spcPct val="150000"/>
              </a:lnSpc>
            </a:pPr>
            <a:r>
              <a:rPr lang="en-US" b="1" dirty="0">
                <a:solidFill>
                  <a:srgbClr val="0070C0"/>
                </a:solidFill>
                <a:latin typeface="Tahoma" panose="020B0604030504040204" pitchFamily="34" charset="0"/>
                <a:ea typeface="Tahoma" panose="020B0604030504040204" pitchFamily="34" charset="0"/>
                <a:cs typeface="Tahoma" panose="020B0604030504040204" pitchFamily="34" charset="0"/>
                <a:sym typeface="Symbol" panose="05050102010706020507" pitchFamily="18" charset="2"/>
              </a:rPr>
              <a:t></a:t>
            </a:r>
            <a:r>
              <a:rPr lang="en-US" sz="2000" b="1" dirty="0">
                <a:latin typeface="Tahoma" panose="020B0604030504040204" pitchFamily="34" charset="0"/>
                <a:ea typeface="Tahoma" panose="020B0604030504040204" pitchFamily="34" charset="0"/>
                <a:cs typeface="Tahoma" panose="020B0604030504040204" pitchFamily="34" charset="0"/>
                <a:sym typeface="Symbol" panose="05050102010706020507" pitchFamily="18" charset="2"/>
              </a:rPr>
              <a:t> </a:t>
            </a:r>
            <a:r>
              <a:rPr lang="en-US" sz="2000" b="1" dirty="0" err="1">
                <a:latin typeface="Tahoma" panose="020B0604030504040204" pitchFamily="34" charset="0"/>
                <a:ea typeface="Tahoma" panose="020B0604030504040204" pitchFamily="34" charset="0"/>
                <a:cs typeface="Tahoma" panose="020B0604030504040204" pitchFamily="34" charset="0"/>
              </a:rPr>
              <a:t>Mỗi</a:t>
            </a:r>
            <a:r>
              <a:rPr lang="en-US" sz="2000" b="1" dirty="0">
                <a:latin typeface="Tahoma" panose="020B0604030504040204" pitchFamily="34" charset="0"/>
                <a:ea typeface="Tahoma" panose="020B0604030504040204" pitchFamily="34" charset="0"/>
                <a:cs typeface="Tahoma" panose="020B0604030504040204" pitchFamily="34" charset="0"/>
              </a:rPr>
              <a:t> </a:t>
            </a:r>
            <a:r>
              <a:rPr lang="en-US" sz="2000" b="1" dirty="0" err="1">
                <a:latin typeface="Tahoma" panose="020B0604030504040204" pitchFamily="34" charset="0"/>
                <a:ea typeface="Tahoma" panose="020B0604030504040204" pitchFamily="34" charset="0"/>
                <a:cs typeface="Tahoma" panose="020B0604030504040204" pitchFamily="34" charset="0"/>
              </a:rPr>
              <a:t>bài</a:t>
            </a:r>
            <a:r>
              <a:rPr lang="en-US" sz="2000" b="1" dirty="0">
                <a:latin typeface="Tahoma" panose="020B0604030504040204" pitchFamily="34" charset="0"/>
                <a:ea typeface="Tahoma" panose="020B0604030504040204" pitchFamily="34" charset="0"/>
                <a:cs typeface="Tahoma" panose="020B0604030504040204" pitchFamily="34" charset="0"/>
              </a:rPr>
              <a:t> </a:t>
            </a:r>
            <a:r>
              <a:rPr lang="en-US" sz="2000" b="1" dirty="0" err="1">
                <a:latin typeface="Tahoma" panose="020B0604030504040204" pitchFamily="34" charset="0"/>
                <a:ea typeface="Tahoma" panose="020B0604030504040204" pitchFamily="34" charset="0"/>
                <a:cs typeface="Tahoma" panose="020B0604030504040204" pitchFamily="34" charset="0"/>
              </a:rPr>
              <a:t>học</a:t>
            </a:r>
            <a:r>
              <a:rPr lang="en-US" sz="2000" b="1" dirty="0">
                <a:latin typeface="Tahoma" panose="020B0604030504040204" pitchFamily="34" charset="0"/>
                <a:ea typeface="Tahoma" panose="020B0604030504040204" pitchFamily="34" charset="0"/>
                <a:cs typeface="Tahoma" panose="020B0604030504040204" pitchFamily="34" charset="0"/>
              </a:rPr>
              <a:t> </a:t>
            </a:r>
            <a:r>
              <a:rPr lang="en-US" sz="2000" b="1" dirty="0" err="1">
                <a:latin typeface="Tahoma" panose="020B0604030504040204" pitchFamily="34" charset="0"/>
                <a:ea typeface="Tahoma" panose="020B0604030504040204" pitchFamily="34" charset="0"/>
                <a:cs typeface="Tahoma" panose="020B0604030504040204" pitchFamily="34" charset="0"/>
              </a:rPr>
              <a:t>trong</a:t>
            </a:r>
            <a:r>
              <a:rPr lang="en-US" sz="2000" b="1" dirty="0">
                <a:latin typeface="Tahoma" panose="020B0604030504040204" pitchFamily="34" charset="0"/>
                <a:ea typeface="Tahoma" panose="020B0604030504040204" pitchFamily="34" charset="0"/>
                <a:cs typeface="Tahoma" panose="020B0604030504040204" pitchFamily="34" charset="0"/>
              </a:rPr>
              <a:t> </a:t>
            </a:r>
            <a:r>
              <a:rPr lang="en-US" sz="2000" b="1" dirty="0" err="1">
                <a:latin typeface="Tahoma" panose="020B0604030504040204" pitchFamily="34" charset="0"/>
                <a:ea typeface="Tahoma" panose="020B0604030504040204" pitchFamily="34" charset="0"/>
                <a:cs typeface="Tahoma" panose="020B0604030504040204" pitchFamily="34" charset="0"/>
              </a:rPr>
              <a:t>chuyên</a:t>
            </a:r>
            <a:r>
              <a:rPr lang="en-US" sz="2000" b="1" dirty="0">
                <a:latin typeface="Tahoma" panose="020B0604030504040204" pitchFamily="34" charset="0"/>
                <a:ea typeface="Tahoma" panose="020B0604030504040204" pitchFamily="34" charset="0"/>
                <a:cs typeface="Tahoma" panose="020B0604030504040204" pitchFamily="34" charset="0"/>
              </a:rPr>
              <a:t> </a:t>
            </a:r>
            <a:r>
              <a:rPr lang="en-US" sz="2000" b="1" dirty="0" err="1">
                <a:latin typeface="Tahoma" panose="020B0604030504040204" pitchFamily="34" charset="0"/>
                <a:ea typeface="Tahoma" panose="020B0604030504040204" pitchFamily="34" charset="0"/>
                <a:cs typeface="Tahoma" panose="020B0604030504040204" pitchFamily="34" charset="0"/>
              </a:rPr>
              <a:t>đề</a:t>
            </a:r>
            <a:r>
              <a:rPr lang="en-US" sz="2000" b="1" dirty="0">
                <a:latin typeface="Tahoma" panose="020B0604030504040204" pitchFamily="34" charset="0"/>
                <a:ea typeface="Tahoma" panose="020B0604030504040204" pitchFamily="34" charset="0"/>
                <a:cs typeface="Tahoma" panose="020B0604030504040204" pitchFamily="34" charset="0"/>
              </a:rPr>
              <a:t> </a:t>
            </a:r>
            <a:r>
              <a:rPr lang="en-US" sz="2000" b="1" dirty="0" err="1">
                <a:latin typeface="Tahoma" panose="020B0604030504040204" pitchFamily="34" charset="0"/>
                <a:ea typeface="Tahoma" panose="020B0604030504040204" pitchFamily="34" charset="0"/>
                <a:cs typeface="Tahoma" panose="020B0604030504040204" pitchFamily="34" charset="0"/>
              </a:rPr>
              <a:t>có</a:t>
            </a:r>
            <a:r>
              <a:rPr lang="en-US" sz="2000" b="1" dirty="0">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FF0000"/>
                </a:solidFill>
                <a:latin typeface="Tahoma" panose="020B0604030504040204" pitchFamily="34" charset="0"/>
                <a:ea typeface="Tahoma" panose="020B0604030504040204" pitchFamily="34" charset="0"/>
                <a:cs typeface="Tahoma" panose="020B0604030504040204" pitchFamily="34" charset="0"/>
              </a:rPr>
              <a:t>cấu</a:t>
            </a:r>
            <a:r>
              <a:rPr lang="en-US" sz="20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FF0000"/>
                </a:solidFill>
                <a:latin typeface="Tahoma" panose="020B0604030504040204" pitchFamily="34" charset="0"/>
                <a:ea typeface="Tahoma" panose="020B0604030504040204" pitchFamily="34" charset="0"/>
                <a:cs typeface="Tahoma" panose="020B0604030504040204" pitchFamily="34" charset="0"/>
              </a:rPr>
              <a:t>trúc</a:t>
            </a:r>
            <a:r>
              <a:rPr lang="en-US" sz="20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FF0000"/>
                </a:solidFill>
                <a:latin typeface="Tahoma" panose="020B0604030504040204" pitchFamily="34" charset="0"/>
                <a:ea typeface="Tahoma" panose="020B0604030504040204" pitchFamily="34" charset="0"/>
                <a:cs typeface="Tahoma" panose="020B0604030504040204" pitchFamily="34" charset="0"/>
              </a:rPr>
              <a:t>tương</a:t>
            </a:r>
            <a:r>
              <a:rPr lang="en-US" sz="20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FF0000"/>
                </a:solidFill>
                <a:latin typeface="Tahoma" panose="020B0604030504040204" pitchFamily="34" charset="0"/>
                <a:ea typeface="Tahoma" panose="020B0604030504040204" pitchFamily="34" charset="0"/>
                <a:cs typeface="Tahoma" panose="020B0604030504040204" pitchFamily="34" charset="0"/>
              </a:rPr>
              <a:t>tự</a:t>
            </a:r>
            <a:r>
              <a:rPr lang="en-US" sz="20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000" b="1" dirty="0" err="1">
                <a:latin typeface="Tahoma" panose="020B0604030504040204" pitchFamily="34" charset="0"/>
                <a:ea typeface="Tahoma" panose="020B0604030504040204" pitchFamily="34" charset="0"/>
                <a:cs typeface="Tahoma" panose="020B0604030504040204" pitchFamily="34" charset="0"/>
              </a:rPr>
              <a:t>như</a:t>
            </a:r>
            <a:r>
              <a:rPr lang="en-US" sz="2000" b="1" dirty="0">
                <a:latin typeface="Tahoma" panose="020B0604030504040204" pitchFamily="34" charset="0"/>
                <a:ea typeface="Tahoma" panose="020B0604030504040204" pitchFamily="34" charset="0"/>
                <a:cs typeface="Tahoma" panose="020B0604030504040204" pitchFamily="34" charset="0"/>
              </a:rPr>
              <a:t> </a:t>
            </a:r>
            <a:r>
              <a:rPr lang="en-US" sz="2000" b="1" dirty="0" err="1">
                <a:latin typeface="Tahoma" panose="020B0604030504040204" pitchFamily="34" charset="0"/>
                <a:ea typeface="Tahoma" panose="020B0604030504040204" pitchFamily="34" charset="0"/>
                <a:cs typeface="Tahoma" panose="020B0604030504040204" pitchFamily="34" charset="0"/>
              </a:rPr>
              <a:t>bài</a:t>
            </a:r>
            <a:r>
              <a:rPr lang="en-US" sz="2000" b="1" dirty="0">
                <a:latin typeface="Tahoma" panose="020B0604030504040204" pitchFamily="34" charset="0"/>
                <a:ea typeface="Tahoma" panose="020B0604030504040204" pitchFamily="34" charset="0"/>
                <a:cs typeface="Tahoma" panose="020B0604030504040204" pitchFamily="34" charset="0"/>
              </a:rPr>
              <a:t> </a:t>
            </a:r>
            <a:r>
              <a:rPr lang="en-US" sz="2000" b="1" dirty="0" err="1">
                <a:latin typeface="Tahoma" panose="020B0604030504040204" pitchFamily="34" charset="0"/>
                <a:ea typeface="Tahoma" panose="020B0604030504040204" pitchFamily="34" charset="0"/>
                <a:cs typeface="Tahoma" panose="020B0604030504040204" pitchFamily="34" charset="0"/>
              </a:rPr>
              <a:t>học</a:t>
            </a:r>
            <a:r>
              <a:rPr lang="en-US" sz="2000" b="1" dirty="0">
                <a:latin typeface="Tahoma" panose="020B0604030504040204" pitchFamily="34" charset="0"/>
                <a:ea typeface="Tahoma" panose="020B0604030504040204" pitchFamily="34" charset="0"/>
                <a:cs typeface="Tahoma" panose="020B0604030504040204" pitchFamily="34" charset="0"/>
              </a:rPr>
              <a:t> </a:t>
            </a:r>
            <a:r>
              <a:rPr lang="en-US" sz="2000" b="1" dirty="0" err="1">
                <a:latin typeface="Tahoma" panose="020B0604030504040204" pitchFamily="34" charset="0"/>
                <a:ea typeface="Tahoma" panose="020B0604030504040204" pitchFamily="34" charset="0"/>
                <a:cs typeface="Tahoma" panose="020B0604030504040204" pitchFamily="34" charset="0"/>
              </a:rPr>
              <a:t>trong</a:t>
            </a:r>
            <a:r>
              <a:rPr lang="en-US" sz="2000" b="1" dirty="0">
                <a:latin typeface="Tahoma" panose="020B0604030504040204" pitchFamily="34" charset="0"/>
                <a:ea typeface="Tahoma" panose="020B0604030504040204" pitchFamily="34" charset="0"/>
                <a:cs typeface="Tahoma" panose="020B0604030504040204" pitchFamily="34" charset="0"/>
              </a:rPr>
              <a:t> SGK, </a:t>
            </a:r>
            <a:r>
              <a:rPr lang="en-US" sz="2000" b="1" dirty="0" err="1">
                <a:latin typeface="Tahoma" panose="020B0604030504040204" pitchFamily="34" charset="0"/>
                <a:ea typeface="Tahoma" panose="020B0604030504040204" pitchFamily="34" charset="0"/>
                <a:cs typeface="Tahoma" panose="020B0604030504040204" pitchFamily="34" charset="0"/>
              </a:rPr>
              <a:t>bao</a:t>
            </a:r>
            <a:r>
              <a:rPr lang="en-US" sz="2000" b="1" dirty="0">
                <a:latin typeface="Tahoma" panose="020B0604030504040204" pitchFamily="34" charset="0"/>
                <a:ea typeface="Tahoma" panose="020B0604030504040204" pitchFamily="34" charset="0"/>
                <a:cs typeface="Tahoma" panose="020B0604030504040204" pitchFamily="34" charset="0"/>
              </a:rPr>
              <a:t> </a:t>
            </a:r>
            <a:r>
              <a:rPr lang="en-US" sz="2000" b="1" dirty="0" err="1">
                <a:latin typeface="Tahoma" panose="020B0604030504040204" pitchFamily="34" charset="0"/>
                <a:ea typeface="Tahoma" panose="020B0604030504040204" pitchFamily="34" charset="0"/>
                <a:cs typeface="Tahoma" panose="020B0604030504040204" pitchFamily="34" charset="0"/>
              </a:rPr>
              <a:t>gồm</a:t>
            </a:r>
            <a:r>
              <a:rPr lang="en-US" sz="2000" b="1" dirty="0">
                <a:latin typeface="Tahoma" panose="020B0604030504040204" pitchFamily="34" charset="0"/>
                <a:ea typeface="Tahoma" panose="020B0604030504040204" pitchFamily="34" charset="0"/>
                <a:cs typeface="Tahoma" panose="020B0604030504040204" pitchFamily="34" charset="0"/>
              </a:rPr>
              <a:t>:</a:t>
            </a:r>
          </a:p>
          <a:p>
            <a:pPr indent="230188" algn="just">
              <a:lnSpc>
                <a:spcPct val="150000"/>
              </a:lnSpc>
            </a:pPr>
            <a:r>
              <a:rPr lang="en-US" sz="2000" b="1" dirty="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00FF"/>
                </a:solidFill>
                <a:latin typeface="Tahoma" panose="020B0604030504040204" pitchFamily="34" charset="0"/>
                <a:ea typeface="Tahoma" panose="020B0604030504040204" pitchFamily="34" charset="0"/>
                <a:cs typeface="Tahoma" panose="020B0604030504040204" pitchFamily="34" charset="0"/>
              </a:rPr>
              <a:t>Khởi</a:t>
            </a:r>
            <a:r>
              <a:rPr lang="en-US" sz="2000" b="1" dirty="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00FF"/>
                </a:solidFill>
                <a:latin typeface="Tahoma" panose="020B0604030504040204" pitchFamily="34" charset="0"/>
                <a:ea typeface="Tahoma" panose="020B0604030504040204" pitchFamily="34" charset="0"/>
                <a:cs typeface="Tahoma" panose="020B0604030504040204" pitchFamily="34" charset="0"/>
              </a:rPr>
              <a:t>động</a:t>
            </a:r>
            <a:endParaRPr lang="en-US" sz="2000" b="1" dirty="0">
              <a:solidFill>
                <a:srgbClr val="0000FF"/>
              </a:solidFill>
              <a:latin typeface="Tahoma" panose="020B0604030504040204" pitchFamily="34" charset="0"/>
              <a:ea typeface="Tahoma" panose="020B0604030504040204" pitchFamily="34" charset="0"/>
              <a:cs typeface="Tahoma" panose="020B0604030504040204" pitchFamily="34" charset="0"/>
            </a:endParaRPr>
          </a:p>
          <a:p>
            <a:pPr indent="230188" algn="just">
              <a:lnSpc>
                <a:spcPct val="150000"/>
              </a:lnSpc>
            </a:pPr>
            <a:r>
              <a:rPr lang="en-US" sz="2000" b="1" dirty="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00FF"/>
                </a:solidFill>
                <a:latin typeface="Tahoma" panose="020B0604030504040204" pitchFamily="34" charset="0"/>
                <a:ea typeface="Tahoma" panose="020B0604030504040204" pitchFamily="34" charset="0"/>
                <a:cs typeface="Tahoma" panose="020B0604030504040204" pitchFamily="34" charset="0"/>
              </a:rPr>
              <a:t>Nội</a:t>
            </a:r>
            <a:r>
              <a:rPr lang="en-US" sz="2000" b="1" dirty="0">
                <a:solidFill>
                  <a:srgbClr val="0000FF"/>
                </a:solidFill>
                <a:latin typeface="Tahoma" panose="020B0604030504040204" pitchFamily="34" charset="0"/>
                <a:ea typeface="Tahoma" panose="020B0604030504040204" pitchFamily="34" charset="0"/>
                <a:cs typeface="Tahoma" panose="020B0604030504040204" pitchFamily="34" charset="0"/>
              </a:rPr>
              <a:t> dung </a:t>
            </a:r>
            <a:r>
              <a:rPr lang="en-US" sz="2000" b="1" dirty="0" err="1">
                <a:solidFill>
                  <a:srgbClr val="0000FF"/>
                </a:solidFill>
                <a:latin typeface="Tahoma" panose="020B0604030504040204" pitchFamily="34" charset="0"/>
                <a:ea typeface="Tahoma" panose="020B0604030504040204" pitchFamily="34" charset="0"/>
                <a:cs typeface="Tahoma" panose="020B0604030504040204" pitchFamily="34" charset="0"/>
              </a:rPr>
              <a:t>đọc</a:t>
            </a:r>
            <a:r>
              <a:rPr lang="en-US" sz="2000" b="1" dirty="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00FF"/>
                </a:solidFill>
                <a:latin typeface="Tahoma" panose="020B0604030504040204" pitchFamily="34" charset="0"/>
                <a:ea typeface="Tahoma" panose="020B0604030504040204" pitchFamily="34" charset="0"/>
                <a:cs typeface="Tahoma" panose="020B0604030504040204" pitchFamily="34" charset="0"/>
              </a:rPr>
              <a:t>hiểu</a:t>
            </a:r>
            <a:endParaRPr lang="en-US" sz="2000" b="1" dirty="0">
              <a:solidFill>
                <a:srgbClr val="0000FF"/>
              </a:solidFill>
              <a:latin typeface="Tahoma" panose="020B0604030504040204" pitchFamily="34" charset="0"/>
              <a:ea typeface="Tahoma" panose="020B0604030504040204" pitchFamily="34" charset="0"/>
              <a:cs typeface="Tahoma" panose="020B0604030504040204" pitchFamily="34" charset="0"/>
            </a:endParaRPr>
          </a:p>
          <a:p>
            <a:pPr indent="230188" algn="just">
              <a:lnSpc>
                <a:spcPct val="150000"/>
              </a:lnSpc>
            </a:pPr>
            <a:r>
              <a:rPr lang="en-US" sz="2000" b="1" dirty="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00FF"/>
                </a:solidFill>
                <a:latin typeface="Tahoma" panose="020B0604030504040204" pitchFamily="34" charset="0"/>
                <a:ea typeface="Tahoma" panose="020B0604030504040204" pitchFamily="34" charset="0"/>
                <a:cs typeface="Tahoma" panose="020B0604030504040204" pitchFamily="34" charset="0"/>
              </a:rPr>
              <a:t>Câu</a:t>
            </a:r>
            <a:r>
              <a:rPr lang="en-US" sz="2000" b="1" dirty="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00FF"/>
                </a:solidFill>
                <a:latin typeface="Tahoma" panose="020B0604030504040204" pitchFamily="34" charset="0"/>
                <a:ea typeface="Tahoma" panose="020B0604030504040204" pitchFamily="34" charset="0"/>
                <a:cs typeface="Tahoma" panose="020B0604030504040204" pitchFamily="34" charset="0"/>
              </a:rPr>
              <a:t>hỏi</a:t>
            </a:r>
            <a:r>
              <a:rPr lang="en-US" sz="2000" b="1" dirty="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00FF"/>
                </a:solidFill>
                <a:latin typeface="Tahoma" panose="020B0604030504040204" pitchFamily="34" charset="0"/>
                <a:ea typeface="Tahoma" panose="020B0604030504040204" pitchFamily="34" charset="0"/>
                <a:cs typeface="Tahoma" panose="020B0604030504040204" pitchFamily="34" charset="0"/>
              </a:rPr>
              <a:t>Hoạt</a:t>
            </a:r>
            <a:r>
              <a:rPr lang="en-US" sz="2000" b="1" dirty="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00FF"/>
                </a:solidFill>
                <a:latin typeface="Tahoma" panose="020B0604030504040204" pitchFamily="34" charset="0"/>
                <a:ea typeface="Tahoma" panose="020B0604030504040204" pitchFamily="34" charset="0"/>
                <a:cs typeface="Tahoma" panose="020B0604030504040204" pitchFamily="34" charset="0"/>
              </a:rPr>
              <a:t>động</a:t>
            </a:r>
            <a:r>
              <a:rPr lang="en-US" sz="2000" b="1" dirty="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00FF"/>
                </a:solidFill>
                <a:latin typeface="Tahoma" panose="020B0604030504040204" pitchFamily="34" charset="0"/>
                <a:ea typeface="Tahoma" panose="020B0604030504040204" pitchFamily="34" charset="0"/>
                <a:cs typeface="Tahoma" panose="020B0604030504040204" pitchFamily="34" charset="0"/>
              </a:rPr>
              <a:t>học</a:t>
            </a:r>
            <a:endParaRPr lang="en-US" sz="2000" b="1" dirty="0">
              <a:solidFill>
                <a:srgbClr val="0000FF"/>
              </a:solidFill>
              <a:latin typeface="Tahoma" panose="020B0604030504040204" pitchFamily="34" charset="0"/>
              <a:ea typeface="Tahoma" panose="020B0604030504040204" pitchFamily="34" charset="0"/>
              <a:cs typeface="Tahoma" panose="020B0604030504040204" pitchFamily="34" charset="0"/>
            </a:endParaRPr>
          </a:p>
          <a:p>
            <a:pPr indent="230188" algn="just">
              <a:lnSpc>
                <a:spcPct val="150000"/>
              </a:lnSpc>
            </a:pPr>
            <a:r>
              <a:rPr lang="en-US" sz="2000" b="1" dirty="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00FF"/>
                </a:solidFill>
                <a:latin typeface="Tahoma" panose="020B0604030504040204" pitchFamily="34" charset="0"/>
                <a:ea typeface="Tahoma" panose="020B0604030504040204" pitchFamily="34" charset="0"/>
                <a:cs typeface="Tahoma" panose="020B0604030504040204" pitchFamily="34" charset="0"/>
              </a:rPr>
              <a:t>Em</a:t>
            </a:r>
            <a:r>
              <a:rPr lang="en-US" sz="2000" b="1" dirty="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00FF"/>
                </a:solidFill>
                <a:latin typeface="Tahoma" panose="020B0604030504040204" pitchFamily="34" charset="0"/>
                <a:ea typeface="Tahoma" panose="020B0604030504040204" pitchFamily="34" charset="0"/>
                <a:cs typeface="Tahoma" panose="020B0604030504040204" pitchFamily="34" charset="0"/>
              </a:rPr>
              <a:t>đã</a:t>
            </a:r>
            <a:r>
              <a:rPr lang="en-US" sz="2000" b="1" dirty="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00FF"/>
                </a:solidFill>
                <a:latin typeface="Tahoma" panose="020B0604030504040204" pitchFamily="34" charset="0"/>
                <a:ea typeface="Tahoma" panose="020B0604030504040204" pitchFamily="34" charset="0"/>
                <a:cs typeface="Tahoma" panose="020B0604030504040204" pitchFamily="34" charset="0"/>
              </a:rPr>
              <a:t>học</a:t>
            </a:r>
            <a:endParaRPr lang="en-US" sz="2000" b="1" dirty="0">
              <a:solidFill>
                <a:srgbClr val="0000FF"/>
              </a:solidFill>
              <a:latin typeface="Tahoma" panose="020B0604030504040204" pitchFamily="34" charset="0"/>
              <a:ea typeface="Tahoma" panose="020B0604030504040204" pitchFamily="34" charset="0"/>
              <a:cs typeface="Tahoma" panose="020B0604030504040204" pitchFamily="34" charset="0"/>
            </a:endParaRPr>
          </a:p>
          <a:p>
            <a:pPr indent="230188" algn="just">
              <a:lnSpc>
                <a:spcPct val="150000"/>
              </a:lnSpc>
            </a:pPr>
            <a:r>
              <a:rPr lang="en-US" sz="2000" b="1" dirty="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00FF"/>
                </a:solidFill>
                <a:latin typeface="Tahoma" panose="020B0604030504040204" pitchFamily="34" charset="0"/>
                <a:ea typeface="Tahoma" panose="020B0604030504040204" pitchFamily="34" charset="0"/>
                <a:cs typeface="Tahoma" panose="020B0604030504040204" pitchFamily="34" charset="0"/>
              </a:rPr>
              <a:t>Em</a:t>
            </a:r>
            <a:r>
              <a:rPr lang="en-US" sz="2000" b="1" dirty="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00FF"/>
                </a:solidFill>
                <a:latin typeface="Tahoma" panose="020B0604030504040204" pitchFamily="34" charset="0"/>
                <a:ea typeface="Tahoma" panose="020B0604030504040204" pitchFamily="34" charset="0"/>
                <a:cs typeface="Tahoma" panose="020B0604030504040204" pitchFamily="34" charset="0"/>
              </a:rPr>
              <a:t>có</a:t>
            </a:r>
            <a:r>
              <a:rPr lang="en-US" sz="2000" b="1" dirty="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00FF"/>
                </a:solidFill>
                <a:latin typeface="Tahoma" panose="020B0604030504040204" pitchFamily="34" charset="0"/>
                <a:ea typeface="Tahoma" panose="020B0604030504040204" pitchFamily="34" charset="0"/>
                <a:cs typeface="Tahoma" panose="020B0604030504040204" pitchFamily="34" charset="0"/>
              </a:rPr>
              <a:t>thể</a:t>
            </a:r>
            <a:endParaRPr lang="en-US" sz="2000" b="1" dirty="0">
              <a:solidFill>
                <a:srgbClr val="0000FF"/>
              </a:solidFill>
              <a:latin typeface="Tahoma" panose="020B0604030504040204" pitchFamily="34" charset="0"/>
              <a:ea typeface="Tahoma" panose="020B0604030504040204" pitchFamily="34" charset="0"/>
              <a:cs typeface="Tahoma" panose="020B0604030504040204" pitchFamily="34" charset="0"/>
            </a:endParaRPr>
          </a:p>
          <a:p>
            <a:pPr indent="230188" algn="just">
              <a:lnSpc>
                <a:spcPct val="150000"/>
              </a:lnSpc>
            </a:pPr>
            <a:r>
              <a:rPr lang="en-US" sz="2000" b="1" dirty="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00FF"/>
                </a:solidFill>
                <a:latin typeface="Tahoma" panose="020B0604030504040204" pitchFamily="34" charset="0"/>
                <a:ea typeface="Tahoma" panose="020B0604030504040204" pitchFamily="34" charset="0"/>
                <a:cs typeface="Tahoma" panose="020B0604030504040204" pitchFamily="34" charset="0"/>
              </a:rPr>
              <a:t>Em</a:t>
            </a:r>
            <a:r>
              <a:rPr lang="en-US" sz="2000" b="1" dirty="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00FF"/>
                </a:solidFill>
                <a:latin typeface="Tahoma" panose="020B0604030504040204" pitchFamily="34" charset="0"/>
                <a:ea typeface="Tahoma" panose="020B0604030504040204" pitchFamily="34" charset="0"/>
                <a:cs typeface="Tahoma" panose="020B0604030504040204" pitchFamily="34" charset="0"/>
              </a:rPr>
              <a:t>có</a:t>
            </a:r>
            <a:r>
              <a:rPr lang="en-US" sz="2000" b="1" dirty="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00FF"/>
                </a:solidFill>
                <a:latin typeface="Tahoma" panose="020B0604030504040204" pitchFamily="34" charset="0"/>
                <a:ea typeface="Tahoma" panose="020B0604030504040204" pitchFamily="34" charset="0"/>
                <a:cs typeface="Tahoma" panose="020B0604030504040204" pitchFamily="34" charset="0"/>
              </a:rPr>
              <a:t>biết</a:t>
            </a:r>
            <a:endParaRPr lang="en-US" sz="2000" b="1" dirty="0">
              <a:solidFill>
                <a:srgbClr val="0000FF"/>
              </a:solidFill>
              <a:latin typeface="Tahoma" panose="020B0604030504040204" pitchFamily="34" charset="0"/>
              <a:ea typeface="Tahoma" panose="020B0604030504040204" pitchFamily="34" charset="0"/>
              <a:cs typeface="Tahoma" panose="020B0604030504040204" pitchFamily="34" charset="0"/>
            </a:endParaRPr>
          </a:p>
        </p:txBody>
      </p:sp>
      <p:sp>
        <p:nvSpPr>
          <p:cNvPr id="17" name="Rectangle 16"/>
          <p:cNvSpPr/>
          <p:nvPr/>
        </p:nvSpPr>
        <p:spPr>
          <a:xfrm>
            <a:off x="841248" y="5314491"/>
            <a:ext cx="8664666" cy="898195"/>
          </a:xfrm>
          <a:prstGeom prst="rect">
            <a:avLst/>
          </a:prstGeom>
        </p:spPr>
        <p:txBody>
          <a:bodyPr wrap="square">
            <a:spAutoFit/>
          </a:bodyPr>
          <a:lstStyle/>
          <a:p>
            <a:pPr marL="282575" indent="-282575" algn="just">
              <a:lnSpc>
                <a:spcPct val="120000"/>
              </a:lnSpc>
              <a:spcBef>
                <a:spcPts val="200"/>
              </a:spcBef>
              <a:spcAft>
                <a:spcPts val="200"/>
              </a:spcAft>
            </a:pP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sym typeface="Symbol" panose="05050102010706020507" pitchFamily="18" charset="2"/>
              </a:rPr>
              <a:t></a:t>
            </a:r>
            <a:r>
              <a:rPr lang="en-US" sz="2400" b="1" dirty="0">
                <a:solidFill>
                  <a:srgbClr val="0070C0"/>
                </a:solidFill>
                <a:latin typeface="Tahoma" panose="020B0604030504040204" pitchFamily="34" charset="0"/>
                <a:ea typeface="Tahoma" panose="020B0604030504040204" pitchFamily="34" charset="0"/>
                <a:cs typeface="Tahoma" panose="020B0604030504040204" pitchFamily="34" charset="0"/>
                <a:sym typeface="Symbol" panose="05050102010706020507" pitchFamily="18" charset="2"/>
              </a:rPr>
              <a:t> </a:t>
            </a:r>
            <a:r>
              <a:rPr lang="en-US" sz="2200" b="1" dirty="0" err="1">
                <a:latin typeface="Tahoma" panose="020B0604030504040204" pitchFamily="34" charset="0"/>
                <a:ea typeface="Tahoma" panose="020B0604030504040204" pitchFamily="34" charset="0"/>
                <a:cs typeface="Tahoma" panose="020B0604030504040204" pitchFamily="34" charset="0"/>
              </a:rPr>
              <a:t>Đáp</a:t>
            </a:r>
            <a:r>
              <a:rPr lang="en-US" sz="2200" b="1" dirty="0">
                <a:latin typeface="Tahoma" panose="020B0604030504040204" pitchFamily="34" charset="0"/>
                <a:ea typeface="Tahoma" panose="020B0604030504040204" pitchFamily="34" charset="0"/>
                <a:cs typeface="Tahoma" panose="020B0604030504040204" pitchFamily="34" charset="0"/>
              </a:rPr>
              <a:t> </a:t>
            </a:r>
            <a:r>
              <a:rPr lang="en-US" sz="2200" b="1" dirty="0" err="1">
                <a:latin typeface="Tahoma" panose="020B0604030504040204" pitchFamily="34" charset="0"/>
                <a:ea typeface="Tahoma" panose="020B0604030504040204" pitchFamily="34" charset="0"/>
                <a:cs typeface="Tahoma" panose="020B0604030504040204" pitchFamily="34" charset="0"/>
              </a:rPr>
              <a:t>ứng</a:t>
            </a:r>
            <a:r>
              <a:rPr lang="en-US" sz="2200" b="1" dirty="0">
                <a:latin typeface="Tahoma" panose="020B0604030504040204" pitchFamily="34" charset="0"/>
                <a:ea typeface="Tahoma" panose="020B0604030504040204" pitchFamily="34" charset="0"/>
                <a:cs typeface="Tahoma" panose="020B0604030504040204" pitchFamily="34" charset="0"/>
              </a:rPr>
              <a:t> </a:t>
            </a:r>
            <a:r>
              <a:rPr lang="en-US" sz="2200" b="1" dirty="0" err="1">
                <a:latin typeface="Tahoma" panose="020B0604030504040204" pitchFamily="34" charset="0"/>
                <a:ea typeface="Tahoma" panose="020B0604030504040204" pitchFamily="34" charset="0"/>
                <a:cs typeface="Tahoma" panose="020B0604030504040204" pitchFamily="34" charset="0"/>
              </a:rPr>
              <a:t>các</a:t>
            </a:r>
            <a:r>
              <a:rPr lang="en-US" sz="2200" b="1" dirty="0">
                <a:latin typeface="Tahoma" panose="020B0604030504040204" pitchFamily="34" charset="0"/>
                <a:ea typeface="Tahoma" panose="020B0604030504040204" pitchFamily="34" charset="0"/>
                <a:cs typeface="Tahoma" panose="020B0604030504040204" pitchFamily="34" charset="0"/>
              </a:rPr>
              <a:t> </a:t>
            </a:r>
            <a:r>
              <a:rPr lang="en-US" sz="2200" b="1" dirty="0" err="1">
                <a:solidFill>
                  <a:srgbClr val="FF0000"/>
                </a:solidFill>
                <a:latin typeface="Tahoma" panose="020B0604030504040204" pitchFamily="34" charset="0"/>
                <a:ea typeface="Tahoma" panose="020B0604030504040204" pitchFamily="34" charset="0"/>
                <a:cs typeface="Tahoma" panose="020B0604030504040204" pitchFamily="34" charset="0"/>
              </a:rPr>
              <a:t>yêu</a:t>
            </a:r>
            <a:r>
              <a:rPr lang="en-US" sz="22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200" b="1" dirty="0" err="1">
                <a:solidFill>
                  <a:srgbClr val="FF0000"/>
                </a:solidFill>
                <a:latin typeface="Tahoma" panose="020B0604030504040204" pitchFamily="34" charset="0"/>
                <a:ea typeface="Tahoma" panose="020B0604030504040204" pitchFamily="34" charset="0"/>
                <a:cs typeface="Tahoma" panose="020B0604030504040204" pitchFamily="34" charset="0"/>
              </a:rPr>
              <a:t>cầu</a:t>
            </a:r>
            <a:r>
              <a:rPr lang="en-US" sz="22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200" b="1" dirty="0" err="1">
                <a:solidFill>
                  <a:srgbClr val="FF0000"/>
                </a:solidFill>
                <a:latin typeface="Tahoma" panose="020B0604030504040204" pitchFamily="34" charset="0"/>
                <a:ea typeface="Tahoma" panose="020B0604030504040204" pitchFamily="34" charset="0"/>
                <a:cs typeface="Tahoma" panose="020B0604030504040204" pitchFamily="34" charset="0"/>
              </a:rPr>
              <a:t>cần</a:t>
            </a:r>
            <a:r>
              <a:rPr lang="en-US" sz="22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200" b="1" dirty="0" err="1">
                <a:solidFill>
                  <a:srgbClr val="FF0000"/>
                </a:solidFill>
                <a:latin typeface="Tahoma" panose="020B0604030504040204" pitchFamily="34" charset="0"/>
                <a:ea typeface="Tahoma" panose="020B0604030504040204" pitchFamily="34" charset="0"/>
                <a:cs typeface="Tahoma" panose="020B0604030504040204" pitchFamily="34" charset="0"/>
              </a:rPr>
              <a:t>đạt</a:t>
            </a:r>
            <a:r>
              <a:rPr lang="en-US" sz="22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200" b="1" dirty="0" err="1">
                <a:latin typeface="Tahoma" panose="020B0604030504040204" pitchFamily="34" charset="0"/>
                <a:ea typeface="Tahoma" panose="020B0604030504040204" pitchFamily="34" charset="0"/>
                <a:cs typeface="Tahoma" panose="020B0604030504040204" pitchFamily="34" charset="0"/>
              </a:rPr>
              <a:t>của</a:t>
            </a:r>
            <a:r>
              <a:rPr lang="en-US" sz="2200" b="1" dirty="0">
                <a:latin typeface="Tahoma" panose="020B0604030504040204" pitchFamily="34" charset="0"/>
                <a:ea typeface="Tahoma" panose="020B0604030504040204" pitchFamily="34" charset="0"/>
                <a:cs typeface="Tahoma" panose="020B0604030504040204" pitchFamily="34" charset="0"/>
              </a:rPr>
              <a:t> </a:t>
            </a:r>
            <a:r>
              <a:rPr lang="en-US" sz="2200" b="1" dirty="0" err="1">
                <a:latin typeface="Tahoma" panose="020B0604030504040204" pitchFamily="34" charset="0"/>
                <a:ea typeface="Tahoma" panose="020B0604030504040204" pitchFamily="34" charset="0"/>
                <a:cs typeface="Tahoma" panose="020B0604030504040204" pitchFamily="34" charset="0"/>
              </a:rPr>
              <a:t>chương</a:t>
            </a:r>
            <a:r>
              <a:rPr lang="en-US" sz="2200" b="1" dirty="0">
                <a:latin typeface="Tahoma" panose="020B0604030504040204" pitchFamily="34" charset="0"/>
                <a:ea typeface="Tahoma" panose="020B0604030504040204" pitchFamily="34" charset="0"/>
                <a:cs typeface="Tahoma" panose="020B0604030504040204" pitchFamily="34" charset="0"/>
              </a:rPr>
              <a:t> </a:t>
            </a:r>
            <a:r>
              <a:rPr lang="en-US" sz="2200" b="1" dirty="0" err="1">
                <a:latin typeface="Tahoma" panose="020B0604030504040204" pitchFamily="34" charset="0"/>
                <a:ea typeface="Tahoma" panose="020B0604030504040204" pitchFamily="34" charset="0"/>
                <a:cs typeface="Tahoma" panose="020B0604030504040204" pitchFamily="34" charset="0"/>
              </a:rPr>
              <a:t>trình</a:t>
            </a:r>
            <a:r>
              <a:rPr lang="en-US" sz="2200" b="1" dirty="0">
                <a:latin typeface="Tahoma" panose="020B0604030504040204" pitchFamily="34" charset="0"/>
                <a:ea typeface="Tahoma" panose="020B0604030504040204" pitchFamily="34" charset="0"/>
                <a:cs typeface="Tahoma" panose="020B0604030504040204" pitchFamily="34" charset="0"/>
              </a:rPr>
              <a:t>, </a:t>
            </a:r>
            <a:r>
              <a:rPr lang="en-US" sz="2200" b="1" dirty="0" err="1">
                <a:latin typeface="Tahoma" panose="020B0604030504040204" pitchFamily="34" charset="0"/>
                <a:ea typeface="Tahoma" panose="020B0604030504040204" pitchFamily="34" charset="0"/>
                <a:cs typeface="Tahoma" panose="020B0604030504040204" pitchFamily="34" charset="0"/>
              </a:rPr>
              <a:t>đồng</a:t>
            </a:r>
            <a:r>
              <a:rPr lang="en-US" sz="2200" b="1" dirty="0">
                <a:latin typeface="Tahoma" panose="020B0604030504040204" pitchFamily="34" charset="0"/>
                <a:ea typeface="Tahoma" panose="020B0604030504040204" pitchFamily="34" charset="0"/>
                <a:cs typeface="Tahoma" panose="020B0604030504040204" pitchFamily="34" charset="0"/>
              </a:rPr>
              <a:t> </a:t>
            </a:r>
            <a:r>
              <a:rPr lang="en-US" sz="2200" b="1" dirty="0" err="1">
                <a:latin typeface="Tahoma" panose="020B0604030504040204" pitchFamily="34" charset="0"/>
                <a:ea typeface="Tahoma" panose="020B0604030504040204" pitchFamily="34" charset="0"/>
                <a:cs typeface="Tahoma" panose="020B0604030504040204" pitchFamily="34" charset="0"/>
              </a:rPr>
              <a:t>thời</a:t>
            </a:r>
            <a:r>
              <a:rPr lang="en-US" sz="2200" b="1" dirty="0">
                <a:latin typeface="Tahoma" panose="020B0604030504040204" pitchFamily="34" charset="0"/>
                <a:ea typeface="Tahoma" panose="020B0604030504040204" pitchFamily="34" charset="0"/>
                <a:cs typeface="Tahoma" panose="020B0604030504040204" pitchFamily="34" charset="0"/>
              </a:rPr>
              <a:t> </a:t>
            </a:r>
            <a:r>
              <a:rPr lang="en-US" sz="2200" b="1" dirty="0" err="1">
                <a:latin typeface="Tahoma" panose="020B0604030504040204" pitchFamily="34" charset="0"/>
                <a:ea typeface="Tahoma" panose="020B0604030504040204" pitchFamily="34" charset="0"/>
                <a:cs typeface="Tahoma" panose="020B0604030504040204" pitchFamily="34" charset="0"/>
              </a:rPr>
              <a:t>nhấn</a:t>
            </a:r>
            <a:r>
              <a:rPr lang="en-US" sz="2200" b="1" dirty="0">
                <a:latin typeface="Tahoma" panose="020B0604030504040204" pitchFamily="34" charset="0"/>
                <a:ea typeface="Tahoma" panose="020B0604030504040204" pitchFamily="34" charset="0"/>
                <a:cs typeface="Tahoma" panose="020B0604030504040204" pitchFamily="34" charset="0"/>
              </a:rPr>
              <a:t> </a:t>
            </a:r>
            <a:r>
              <a:rPr lang="en-US" sz="2200" b="1" dirty="0" err="1">
                <a:latin typeface="Tahoma" panose="020B0604030504040204" pitchFamily="34" charset="0"/>
                <a:ea typeface="Tahoma" panose="020B0604030504040204" pitchFamily="34" charset="0"/>
                <a:cs typeface="Tahoma" panose="020B0604030504040204" pitchFamily="34" charset="0"/>
              </a:rPr>
              <a:t>mạnh</a:t>
            </a:r>
            <a:r>
              <a:rPr lang="en-US" sz="2200" b="1" dirty="0">
                <a:latin typeface="Tahoma" panose="020B0604030504040204" pitchFamily="34" charset="0"/>
                <a:ea typeface="Tahoma" panose="020B0604030504040204" pitchFamily="34" charset="0"/>
                <a:cs typeface="Tahoma" panose="020B0604030504040204" pitchFamily="34" charset="0"/>
              </a:rPr>
              <a:t> </a:t>
            </a:r>
            <a:r>
              <a:rPr lang="en-US" sz="2200" b="1" dirty="0" err="1">
                <a:solidFill>
                  <a:srgbClr val="FF0000"/>
                </a:solidFill>
                <a:latin typeface="Tahoma" panose="020B0604030504040204" pitchFamily="34" charset="0"/>
                <a:ea typeface="Tahoma" panose="020B0604030504040204" pitchFamily="34" charset="0"/>
                <a:cs typeface="Tahoma" panose="020B0604030504040204" pitchFamily="34" charset="0"/>
              </a:rPr>
              <a:t>định</a:t>
            </a:r>
            <a:r>
              <a:rPr lang="en-US" sz="22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200" b="1" dirty="0" err="1">
                <a:solidFill>
                  <a:srgbClr val="FF0000"/>
                </a:solidFill>
                <a:latin typeface="Tahoma" panose="020B0604030504040204" pitchFamily="34" charset="0"/>
                <a:ea typeface="Tahoma" panose="020B0604030504040204" pitchFamily="34" charset="0"/>
                <a:cs typeface="Tahoma" panose="020B0604030504040204" pitchFamily="34" charset="0"/>
              </a:rPr>
              <a:t>hướng</a:t>
            </a:r>
            <a:r>
              <a:rPr lang="en-US" sz="22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200" b="1" dirty="0" err="1">
                <a:solidFill>
                  <a:srgbClr val="FF0000"/>
                </a:solidFill>
                <a:latin typeface="Tahoma" panose="020B0604030504040204" pitchFamily="34" charset="0"/>
                <a:ea typeface="Tahoma" panose="020B0604030504040204" pitchFamily="34" charset="0"/>
                <a:cs typeface="Tahoma" panose="020B0604030504040204" pitchFamily="34" charset="0"/>
              </a:rPr>
              <a:t>nghề</a:t>
            </a:r>
            <a:r>
              <a:rPr lang="en-US" sz="22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200" b="1" dirty="0" err="1">
                <a:solidFill>
                  <a:srgbClr val="FF0000"/>
                </a:solidFill>
                <a:latin typeface="Tahoma" panose="020B0604030504040204" pitchFamily="34" charset="0"/>
                <a:ea typeface="Tahoma" panose="020B0604030504040204" pitchFamily="34" charset="0"/>
                <a:cs typeface="Tahoma" panose="020B0604030504040204" pitchFamily="34" charset="0"/>
              </a:rPr>
              <a:t>nghiệp</a:t>
            </a:r>
            <a:r>
              <a:rPr lang="en-US" sz="2200" b="1" dirty="0">
                <a:latin typeface="Tahoma" panose="020B0604030504040204" pitchFamily="34" charset="0"/>
                <a:ea typeface="Tahoma" panose="020B0604030504040204" pitchFamily="34" charset="0"/>
                <a:cs typeface="Tahoma" panose="020B0604030504040204" pitchFamily="34" charset="0"/>
              </a:rPr>
              <a:t>.</a:t>
            </a:r>
          </a:p>
        </p:txBody>
      </p:sp>
      <p:pic>
        <p:nvPicPr>
          <p:cNvPr id="2" name="Picture 1">
            <a:extLst>
              <a:ext uri="{FF2B5EF4-FFF2-40B4-BE49-F238E27FC236}">
                <a16:creationId xmlns:a16="http://schemas.microsoft.com/office/drawing/2014/main" id="{9E9CD80E-467F-BEE2-B27A-744E09FC12C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53692" y="229027"/>
            <a:ext cx="1326712" cy="1097280"/>
          </a:xfrm>
          <a:prstGeom prst="rect">
            <a:avLst/>
          </a:prstGeom>
        </p:spPr>
      </p:pic>
    </p:spTree>
    <p:extLst>
      <p:ext uri="{BB962C8B-B14F-4D97-AF65-F5344CB8AC3E}">
        <p14:creationId xmlns:p14="http://schemas.microsoft.com/office/powerpoint/2010/main" val="3433338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6" grpId="0"/>
      <p:bldP spid="17"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205665" cy="68580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1596" y="357585"/>
            <a:ext cx="2273924" cy="420082"/>
          </a:xfrm>
          <a:prstGeom prst="rect">
            <a:avLst/>
          </a:prstGeom>
        </p:spPr>
      </p:pic>
      <p:sp>
        <p:nvSpPr>
          <p:cNvPr id="19" name="Rectangle 18"/>
          <p:cNvSpPr/>
          <p:nvPr/>
        </p:nvSpPr>
        <p:spPr>
          <a:xfrm>
            <a:off x="3292046" y="712776"/>
            <a:ext cx="4916731" cy="461665"/>
          </a:xfrm>
          <a:prstGeom prst="rect">
            <a:avLst/>
          </a:prstGeom>
        </p:spPr>
        <p:txBody>
          <a:bodyPr wrap="none">
            <a:spAutoFit/>
          </a:bodyPr>
          <a:lstStyle/>
          <a:p>
            <a:pPr fontAlgn="ctr">
              <a:lnSpc>
                <a:spcPct val="100000"/>
              </a:lnSpc>
              <a:buNone/>
              <a:defRPr/>
            </a:pPr>
            <a:r>
              <a:rPr lang="en-US" altLang="en-US" sz="2400" b="1" dirty="0">
                <a:solidFill>
                  <a:srgbClr val="C00000"/>
                </a:solidFill>
                <a:latin typeface="Tahoma" panose="020B0604030504040204" pitchFamily="34" charset="0"/>
                <a:ea typeface="Tahoma" panose="020B0604030504040204" pitchFamily="34" charset="0"/>
                <a:cs typeface="Tahoma" panose="020B0604030504040204" pitchFamily="34" charset="0"/>
              </a:rPr>
              <a:t>CĐ1: DÒNG ĐIỆN XOAY CHIỀU</a:t>
            </a:r>
          </a:p>
        </p:txBody>
      </p:sp>
      <p:pic>
        <p:nvPicPr>
          <p:cNvPr id="2" name="Picture 1">
            <a:extLst>
              <a:ext uri="{FF2B5EF4-FFF2-40B4-BE49-F238E27FC236}">
                <a16:creationId xmlns:a16="http://schemas.microsoft.com/office/drawing/2014/main" id="{DB46B7F3-CC41-C64F-9105-01B69200ABD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53692" y="229027"/>
            <a:ext cx="1326712" cy="1097280"/>
          </a:xfrm>
          <a:prstGeom prst="rect">
            <a:avLst/>
          </a:prstGeom>
        </p:spPr>
      </p:pic>
      <p:pic>
        <p:nvPicPr>
          <p:cNvPr id="6" name="Picture 5">
            <a:extLst>
              <a:ext uri="{FF2B5EF4-FFF2-40B4-BE49-F238E27FC236}">
                <a16:creationId xmlns:a16="http://schemas.microsoft.com/office/drawing/2014/main" id="{489342A4-D655-B144-547E-E9F2E2ABAB8A}"/>
              </a:ext>
            </a:extLst>
          </p:cNvPr>
          <p:cNvPicPr>
            <a:picLocks noChangeAspect="1"/>
          </p:cNvPicPr>
          <p:nvPr/>
        </p:nvPicPr>
        <p:blipFill>
          <a:blip r:embed="rId5"/>
          <a:stretch>
            <a:fillRect/>
          </a:stretch>
        </p:blipFill>
        <p:spPr>
          <a:xfrm>
            <a:off x="6268574" y="1508761"/>
            <a:ext cx="2798267" cy="3840480"/>
          </a:xfrm>
          <a:prstGeom prst="rect">
            <a:avLst/>
          </a:prstGeom>
        </p:spPr>
      </p:pic>
      <p:pic>
        <p:nvPicPr>
          <p:cNvPr id="8" name="Picture 7">
            <a:extLst>
              <a:ext uri="{FF2B5EF4-FFF2-40B4-BE49-F238E27FC236}">
                <a16:creationId xmlns:a16="http://schemas.microsoft.com/office/drawing/2014/main" id="{C2E24EFF-583D-3B39-C4FD-146028446121}"/>
              </a:ext>
            </a:extLst>
          </p:cNvPr>
          <p:cNvPicPr>
            <a:picLocks noChangeAspect="1"/>
          </p:cNvPicPr>
          <p:nvPr/>
        </p:nvPicPr>
        <p:blipFill>
          <a:blip r:embed="rId6"/>
          <a:stretch>
            <a:fillRect/>
          </a:stretch>
        </p:blipFill>
        <p:spPr>
          <a:xfrm>
            <a:off x="9347841" y="1508760"/>
            <a:ext cx="2764018" cy="3840480"/>
          </a:xfrm>
          <a:prstGeom prst="rect">
            <a:avLst/>
          </a:prstGeom>
        </p:spPr>
      </p:pic>
      <p:pic>
        <p:nvPicPr>
          <p:cNvPr id="11" name="Picture 10">
            <a:extLst>
              <a:ext uri="{FF2B5EF4-FFF2-40B4-BE49-F238E27FC236}">
                <a16:creationId xmlns:a16="http://schemas.microsoft.com/office/drawing/2014/main" id="{1636C74B-21FE-5438-645F-BA4CBECCCEBF}"/>
              </a:ext>
            </a:extLst>
          </p:cNvPr>
          <p:cNvPicPr>
            <a:picLocks noChangeAspect="1"/>
          </p:cNvPicPr>
          <p:nvPr/>
        </p:nvPicPr>
        <p:blipFill>
          <a:blip r:embed="rId7"/>
          <a:stretch>
            <a:fillRect/>
          </a:stretch>
        </p:blipFill>
        <p:spPr>
          <a:xfrm>
            <a:off x="3233669" y="1515462"/>
            <a:ext cx="2753905" cy="3840480"/>
          </a:xfrm>
          <a:prstGeom prst="rect">
            <a:avLst/>
          </a:prstGeom>
        </p:spPr>
      </p:pic>
      <p:pic>
        <p:nvPicPr>
          <p:cNvPr id="14" name="Picture 13">
            <a:extLst>
              <a:ext uri="{FF2B5EF4-FFF2-40B4-BE49-F238E27FC236}">
                <a16:creationId xmlns:a16="http://schemas.microsoft.com/office/drawing/2014/main" id="{3B67BFF7-330D-3136-F973-029C58ABFB2E}"/>
              </a:ext>
            </a:extLst>
          </p:cNvPr>
          <p:cNvPicPr>
            <a:picLocks noChangeAspect="1"/>
          </p:cNvPicPr>
          <p:nvPr/>
        </p:nvPicPr>
        <p:blipFill>
          <a:blip r:embed="rId8"/>
          <a:stretch>
            <a:fillRect/>
          </a:stretch>
        </p:blipFill>
        <p:spPr>
          <a:xfrm>
            <a:off x="217701" y="1515462"/>
            <a:ext cx="2753905" cy="3840480"/>
          </a:xfrm>
          <a:prstGeom prst="rect">
            <a:avLst/>
          </a:prstGeom>
        </p:spPr>
      </p:pic>
    </p:spTree>
    <p:extLst>
      <p:ext uri="{BB962C8B-B14F-4D97-AF65-F5344CB8AC3E}">
        <p14:creationId xmlns:p14="http://schemas.microsoft.com/office/powerpoint/2010/main" val="2083756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205665" cy="68580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1596" y="357585"/>
            <a:ext cx="2273924" cy="420082"/>
          </a:xfrm>
          <a:prstGeom prst="rect">
            <a:avLst/>
          </a:prstGeom>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53692" y="229027"/>
            <a:ext cx="1326712" cy="1097280"/>
          </a:xfrm>
          <a:prstGeom prst="rect">
            <a:avLst/>
          </a:prstGeom>
        </p:spPr>
      </p:pic>
      <p:sp>
        <p:nvSpPr>
          <p:cNvPr id="19" name="Rectangle 18"/>
          <p:cNvSpPr/>
          <p:nvPr/>
        </p:nvSpPr>
        <p:spPr>
          <a:xfrm>
            <a:off x="1209308" y="1120251"/>
            <a:ext cx="10169772" cy="461665"/>
          </a:xfrm>
          <a:prstGeom prst="rect">
            <a:avLst/>
          </a:prstGeom>
        </p:spPr>
        <p:txBody>
          <a:bodyPr wrap="none">
            <a:spAutoFit/>
          </a:bodyPr>
          <a:lstStyle/>
          <a:p>
            <a:pPr fontAlgn="ctr">
              <a:lnSpc>
                <a:spcPct val="100000"/>
              </a:lnSpc>
              <a:buNone/>
              <a:defRPr/>
            </a:pPr>
            <a:r>
              <a:rPr lang="en-US" altLang="en-US" sz="2400" b="1" dirty="0">
                <a:solidFill>
                  <a:srgbClr val="C00000"/>
                </a:solidFill>
                <a:latin typeface="Tahoma" panose="020B0604030504040204" pitchFamily="34" charset="0"/>
                <a:ea typeface="Tahoma" panose="020B0604030504040204" pitchFamily="34" charset="0"/>
                <a:cs typeface="Tahoma" panose="020B0604030504040204" pitchFamily="34" charset="0"/>
              </a:rPr>
              <a:t>CĐ2: MỘT SỐ ỨNG DỤNG CỦA VẬT LÍ TRONG CHẨN ĐOÁN Y HỌC</a:t>
            </a:r>
          </a:p>
        </p:txBody>
      </p:sp>
      <p:pic>
        <p:nvPicPr>
          <p:cNvPr id="3" name="Picture 2">
            <a:extLst>
              <a:ext uri="{FF2B5EF4-FFF2-40B4-BE49-F238E27FC236}">
                <a16:creationId xmlns:a16="http://schemas.microsoft.com/office/drawing/2014/main" id="{7D533520-7E85-07CC-825A-B726D021E5B1}"/>
              </a:ext>
            </a:extLst>
          </p:cNvPr>
          <p:cNvPicPr>
            <a:picLocks noChangeAspect="1"/>
          </p:cNvPicPr>
          <p:nvPr/>
        </p:nvPicPr>
        <p:blipFill>
          <a:blip r:embed="rId5"/>
          <a:stretch>
            <a:fillRect/>
          </a:stretch>
        </p:blipFill>
        <p:spPr>
          <a:xfrm>
            <a:off x="233754" y="1794444"/>
            <a:ext cx="2753905" cy="3840480"/>
          </a:xfrm>
          <a:prstGeom prst="rect">
            <a:avLst/>
          </a:prstGeom>
        </p:spPr>
      </p:pic>
      <p:pic>
        <p:nvPicPr>
          <p:cNvPr id="8" name="Picture 7">
            <a:extLst>
              <a:ext uri="{FF2B5EF4-FFF2-40B4-BE49-F238E27FC236}">
                <a16:creationId xmlns:a16="http://schemas.microsoft.com/office/drawing/2014/main" id="{4BA96E9E-E06F-AE1D-0707-53E0858C5342}"/>
              </a:ext>
            </a:extLst>
          </p:cNvPr>
          <p:cNvPicPr>
            <a:picLocks noChangeAspect="1"/>
          </p:cNvPicPr>
          <p:nvPr/>
        </p:nvPicPr>
        <p:blipFill>
          <a:blip r:embed="rId6"/>
          <a:stretch>
            <a:fillRect/>
          </a:stretch>
        </p:blipFill>
        <p:spPr>
          <a:xfrm>
            <a:off x="3156640" y="1794444"/>
            <a:ext cx="2764017" cy="3840480"/>
          </a:xfrm>
          <a:prstGeom prst="rect">
            <a:avLst/>
          </a:prstGeom>
        </p:spPr>
      </p:pic>
      <p:pic>
        <p:nvPicPr>
          <p:cNvPr id="11" name="Picture 10">
            <a:extLst>
              <a:ext uri="{FF2B5EF4-FFF2-40B4-BE49-F238E27FC236}">
                <a16:creationId xmlns:a16="http://schemas.microsoft.com/office/drawing/2014/main" id="{188688EC-3478-2947-D688-1E47275DC639}"/>
              </a:ext>
            </a:extLst>
          </p:cNvPr>
          <p:cNvPicPr>
            <a:picLocks noChangeAspect="1"/>
          </p:cNvPicPr>
          <p:nvPr/>
        </p:nvPicPr>
        <p:blipFill>
          <a:blip r:embed="rId7"/>
          <a:stretch>
            <a:fillRect/>
          </a:stretch>
        </p:blipFill>
        <p:spPr>
          <a:xfrm>
            <a:off x="6058210" y="1794444"/>
            <a:ext cx="2770800" cy="3840480"/>
          </a:xfrm>
          <a:prstGeom prst="rect">
            <a:avLst/>
          </a:prstGeom>
        </p:spPr>
      </p:pic>
      <p:pic>
        <p:nvPicPr>
          <p:cNvPr id="15" name="Picture 14">
            <a:extLst>
              <a:ext uri="{FF2B5EF4-FFF2-40B4-BE49-F238E27FC236}">
                <a16:creationId xmlns:a16="http://schemas.microsoft.com/office/drawing/2014/main" id="{29D5C35B-8EA5-3E64-4524-0B2A73AA7203}"/>
              </a:ext>
            </a:extLst>
          </p:cNvPr>
          <p:cNvPicPr>
            <a:picLocks noChangeAspect="1"/>
          </p:cNvPicPr>
          <p:nvPr/>
        </p:nvPicPr>
        <p:blipFill>
          <a:blip r:embed="rId8"/>
          <a:stretch>
            <a:fillRect/>
          </a:stretch>
        </p:blipFill>
        <p:spPr>
          <a:xfrm>
            <a:off x="8966563" y="1794444"/>
            <a:ext cx="2747889" cy="3840480"/>
          </a:xfrm>
          <a:prstGeom prst="rect">
            <a:avLst/>
          </a:prstGeom>
        </p:spPr>
      </p:pic>
    </p:spTree>
    <p:extLst>
      <p:ext uri="{BB962C8B-B14F-4D97-AF65-F5344CB8AC3E}">
        <p14:creationId xmlns:p14="http://schemas.microsoft.com/office/powerpoint/2010/main" val="1305043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3ED9D6-0348-DBA2-C98A-7EAC270693CB}"/>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1AE392CF-8C74-EEB5-6319-86D03F97E6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205665" cy="6858000"/>
          </a:xfrm>
          <a:prstGeom prst="rect">
            <a:avLst/>
          </a:prstGeom>
        </p:spPr>
      </p:pic>
      <p:pic>
        <p:nvPicPr>
          <p:cNvPr id="5" name="Picture 4">
            <a:extLst>
              <a:ext uri="{FF2B5EF4-FFF2-40B4-BE49-F238E27FC236}">
                <a16:creationId xmlns:a16="http://schemas.microsoft.com/office/drawing/2014/main" id="{9E040FEA-AD81-8B5D-6CBC-1F1390BEE56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1596" y="357585"/>
            <a:ext cx="2273924" cy="420082"/>
          </a:xfrm>
          <a:prstGeom prst="rect">
            <a:avLst/>
          </a:prstGeom>
        </p:spPr>
      </p:pic>
      <p:sp>
        <p:nvSpPr>
          <p:cNvPr id="17" name="TextBox 16">
            <a:extLst>
              <a:ext uri="{FF2B5EF4-FFF2-40B4-BE49-F238E27FC236}">
                <a16:creationId xmlns:a16="http://schemas.microsoft.com/office/drawing/2014/main" id="{EC9F0C9F-5192-2C9B-B138-5F5DF9BA8E4B}"/>
              </a:ext>
            </a:extLst>
          </p:cNvPr>
          <p:cNvSpPr txBox="1"/>
          <p:nvPr/>
        </p:nvSpPr>
        <p:spPr>
          <a:xfrm>
            <a:off x="5706085" y="1831350"/>
            <a:ext cx="5866155" cy="523220"/>
          </a:xfrm>
          <a:prstGeom prst="rect">
            <a:avLst/>
          </a:prstGeom>
          <a:noFill/>
        </p:spPr>
        <p:txBody>
          <a:bodyPr wrap="square" rtlCol="0">
            <a:spAutoFit/>
          </a:bodyPr>
          <a:lstStyle/>
          <a:p>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CHUYÊN ĐỀ HỌC TẬP VẬT LÍ 12</a:t>
            </a:r>
          </a:p>
        </p:txBody>
      </p:sp>
      <p:pic>
        <p:nvPicPr>
          <p:cNvPr id="3" name="Picture 2">
            <a:extLst>
              <a:ext uri="{FF2B5EF4-FFF2-40B4-BE49-F238E27FC236}">
                <a16:creationId xmlns:a16="http://schemas.microsoft.com/office/drawing/2014/main" id="{439C333B-317D-37FF-522B-DAA8B0C24CE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53692" y="229027"/>
            <a:ext cx="1326712" cy="1097280"/>
          </a:xfrm>
          <a:prstGeom prst="rect">
            <a:avLst/>
          </a:prstGeom>
        </p:spPr>
      </p:pic>
      <p:sp>
        <p:nvSpPr>
          <p:cNvPr id="6" name="TextBox 5">
            <a:extLst>
              <a:ext uri="{FF2B5EF4-FFF2-40B4-BE49-F238E27FC236}">
                <a16:creationId xmlns:a16="http://schemas.microsoft.com/office/drawing/2014/main" id="{02E61610-6ADC-1873-7D18-41738D5DC551}"/>
              </a:ext>
            </a:extLst>
          </p:cNvPr>
          <p:cNvSpPr txBox="1"/>
          <p:nvPr/>
        </p:nvSpPr>
        <p:spPr>
          <a:xfrm>
            <a:off x="5760948" y="2391306"/>
            <a:ext cx="2549932" cy="369332"/>
          </a:xfrm>
          <a:prstGeom prst="rect">
            <a:avLst/>
          </a:prstGeom>
          <a:noFill/>
        </p:spPr>
        <p:txBody>
          <a:bodyPr wrap="square" rtlCol="0">
            <a:spAutoFit/>
          </a:bodyPr>
          <a:lstStyle/>
          <a:p>
            <a:r>
              <a:rPr lang="en-US" b="1" i="1" dirty="0" err="1">
                <a:solidFill>
                  <a:srgbClr val="00B050"/>
                </a:solidFill>
                <a:latin typeface="Tahoma" panose="020B0604030504040204" pitchFamily="34" charset="0"/>
                <a:ea typeface="Tahoma" panose="020B0604030504040204" pitchFamily="34" charset="0"/>
                <a:cs typeface="Tahoma" panose="020B0604030504040204" pitchFamily="34" charset="0"/>
              </a:rPr>
              <a:t>Nhóm</a:t>
            </a:r>
            <a:r>
              <a:rPr lang="en-US" b="1" i="1"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00B050"/>
                </a:solidFill>
                <a:latin typeface="Tahoma" panose="020B0604030504040204" pitchFamily="34" charset="0"/>
                <a:ea typeface="Tahoma" panose="020B0604030504040204" pitchFamily="34" charset="0"/>
                <a:cs typeface="Tahoma" panose="020B0604030504040204" pitchFamily="34" charset="0"/>
              </a:rPr>
              <a:t>tác</a:t>
            </a:r>
            <a:r>
              <a:rPr lang="en-US" b="1" i="1"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00B050"/>
                </a:solidFill>
                <a:latin typeface="Tahoma" panose="020B0604030504040204" pitchFamily="34" charset="0"/>
                <a:ea typeface="Tahoma" panose="020B0604030504040204" pitchFamily="34" charset="0"/>
                <a:cs typeface="Tahoma" panose="020B0604030504040204" pitchFamily="34" charset="0"/>
              </a:rPr>
              <a:t>giả</a:t>
            </a:r>
            <a:r>
              <a:rPr lang="en-US" b="1" i="1" dirty="0">
                <a:solidFill>
                  <a:srgbClr val="00B050"/>
                </a:solidFill>
                <a:latin typeface="Tahoma" panose="020B0604030504040204" pitchFamily="34" charset="0"/>
                <a:ea typeface="Tahoma" panose="020B0604030504040204" pitchFamily="34" charset="0"/>
                <a:cs typeface="Tahoma" panose="020B0604030504040204" pitchFamily="34" charset="0"/>
              </a:rPr>
              <a:t>:</a:t>
            </a:r>
          </a:p>
        </p:txBody>
      </p:sp>
      <p:sp>
        <p:nvSpPr>
          <p:cNvPr id="7" name="TextBox 6">
            <a:extLst>
              <a:ext uri="{FF2B5EF4-FFF2-40B4-BE49-F238E27FC236}">
                <a16:creationId xmlns:a16="http://schemas.microsoft.com/office/drawing/2014/main" id="{F89E63F2-8314-415C-468B-7072046E13A3}"/>
              </a:ext>
            </a:extLst>
          </p:cNvPr>
          <p:cNvSpPr txBox="1"/>
          <p:nvPr/>
        </p:nvSpPr>
        <p:spPr>
          <a:xfrm>
            <a:off x="5842228" y="4063368"/>
            <a:ext cx="3515132" cy="1049583"/>
          </a:xfrm>
          <a:prstGeom prst="rect">
            <a:avLst/>
          </a:prstGeom>
          <a:noFill/>
        </p:spPr>
        <p:txBody>
          <a:bodyPr wrap="square" rtlCol="0">
            <a:spAutoFit/>
          </a:bodyPr>
          <a:lstStyle/>
          <a:p>
            <a:pPr>
              <a:lnSpc>
                <a:spcPct val="120000"/>
              </a:lnSpc>
              <a:spcBef>
                <a:spcPts val="200"/>
              </a:spcBef>
              <a:spcAft>
                <a:spcPts val="200"/>
              </a:spcAft>
            </a:pPr>
            <a:r>
              <a:rPr lang="en-US" sz="1600" b="1" dirty="0">
                <a:solidFill>
                  <a:srgbClr val="0000FF"/>
                </a:solidFill>
                <a:latin typeface="Tahoma" panose="020B0604030504040204" pitchFamily="34" charset="0"/>
                <a:ea typeface="Tahoma" panose="020B0604030504040204" pitchFamily="34" charset="0"/>
                <a:cs typeface="Tahoma" panose="020B0604030504040204" pitchFamily="34" charset="0"/>
              </a:rPr>
              <a:t>TS </a:t>
            </a:r>
            <a:r>
              <a:rPr lang="en-US" sz="1600" b="1" dirty="0" err="1">
                <a:solidFill>
                  <a:srgbClr val="0000FF"/>
                </a:solidFill>
                <a:latin typeface="Tahoma" panose="020B0604030504040204" pitchFamily="34" charset="0"/>
                <a:ea typeface="Tahoma" panose="020B0604030504040204" pitchFamily="34" charset="0"/>
                <a:cs typeface="Tahoma" panose="020B0604030504040204" pitchFamily="34" charset="0"/>
              </a:rPr>
              <a:t>Nguyễn</a:t>
            </a:r>
            <a:r>
              <a:rPr lang="en-US" sz="1600" b="1" dirty="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1600" b="1" dirty="0" err="1">
                <a:solidFill>
                  <a:srgbClr val="0000FF"/>
                </a:solidFill>
                <a:latin typeface="Tahoma" panose="020B0604030504040204" pitchFamily="34" charset="0"/>
                <a:ea typeface="Tahoma" panose="020B0604030504040204" pitchFamily="34" charset="0"/>
                <a:cs typeface="Tahoma" panose="020B0604030504040204" pitchFamily="34" charset="0"/>
              </a:rPr>
              <a:t>Chính</a:t>
            </a:r>
            <a:r>
              <a:rPr lang="en-US" sz="1600" b="1" dirty="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1600" b="1" dirty="0" err="1">
                <a:solidFill>
                  <a:srgbClr val="0000FF"/>
                </a:solidFill>
                <a:latin typeface="Tahoma" panose="020B0604030504040204" pitchFamily="34" charset="0"/>
                <a:ea typeface="Tahoma" panose="020B0604030504040204" pitchFamily="34" charset="0"/>
                <a:cs typeface="Tahoma" panose="020B0604030504040204" pitchFamily="34" charset="0"/>
              </a:rPr>
              <a:t>Cương</a:t>
            </a:r>
            <a:endParaRPr lang="en-US" sz="1600" b="1" dirty="0">
              <a:solidFill>
                <a:srgbClr val="0000FF"/>
              </a:solidFill>
              <a:latin typeface="Tahoma" panose="020B0604030504040204" pitchFamily="34" charset="0"/>
              <a:ea typeface="Tahoma" panose="020B0604030504040204" pitchFamily="34" charset="0"/>
              <a:cs typeface="Tahoma" panose="020B0604030504040204" pitchFamily="34" charset="0"/>
            </a:endParaRPr>
          </a:p>
          <a:p>
            <a:pPr>
              <a:lnSpc>
                <a:spcPct val="120000"/>
              </a:lnSpc>
              <a:spcBef>
                <a:spcPts val="200"/>
              </a:spcBef>
              <a:spcAft>
                <a:spcPts val="200"/>
              </a:spcAft>
            </a:pPr>
            <a:r>
              <a:rPr lang="en-US" sz="1600" b="1" dirty="0">
                <a:solidFill>
                  <a:srgbClr val="0000FF"/>
                </a:solidFill>
                <a:latin typeface="Tahoma" panose="020B0604030504040204" pitchFamily="34" charset="0"/>
                <a:ea typeface="Tahoma" panose="020B0604030504040204" pitchFamily="34" charset="0"/>
                <a:cs typeface="Tahoma" panose="020B0604030504040204" pitchFamily="34" charset="0"/>
              </a:rPr>
              <a:t>TS </a:t>
            </a:r>
            <a:r>
              <a:rPr lang="en-US" sz="1600" b="1" dirty="0" err="1">
                <a:solidFill>
                  <a:srgbClr val="0000FF"/>
                </a:solidFill>
                <a:latin typeface="Tahoma" panose="020B0604030504040204" pitchFamily="34" charset="0"/>
                <a:ea typeface="Tahoma" panose="020B0604030504040204" pitchFamily="34" charset="0"/>
                <a:cs typeface="Tahoma" panose="020B0604030504040204" pitchFamily="34" charset="0"/>
              </a:rPr>
              <a:t>Tưởng</a:t>
            </a:r>
            <a:r>
              <a:rPr lang="en-US" sz="1600" b="1" dirty="0">
                <a:solidFill>
                  <a:srgbClr val="0000FF"/>
                </a:solidFill>
                <a:latin typeface="Tahoma" panose="020B0604030504040204" pitchFamily="34" charset="0"/>
                <a:ea typeface="Tahoma" panose="020B0604030504040204" pitchFamily="34" charset="0"/>
                <a:cs typeface="Tahoma" panose="020B0604030504040204" pitchFamily="34" charset="0"/>
              </a:rPr>
              <a:t> Duy Hải </a:t>
            </a:r>
          </a:p>
          <a:p>
            <a:pPr>
              <a:lnSpc>
                <a:spcPct val="120000"/>
              </a:lnSpc>
              <a:spcBef>
                <a:spcPts val="200"/>
              </a:spcBef>
              <a:spcAft>
                <a:spcPts val="200"/>
              </a:spcAft>
            </a:pPr>
            <a:r>
              <a:rPr lang="en-US" sz="1600" b="1" dirty="0">
                <a:solidFill>
                  <a:srgbClr val="0000FF"/>
                </a:solidFill>
                <a:latin typeface="Tahoma" panose="020B0604030504040204" pitchFamily="34" charset="0"/>
                <a:ea typeface="Tahoma" panose="020B0604030504040204" pitchFamily="34" charset="0"/>
                <a:cs typeface="Tahoma" panose="020B0604030504040204" pitchFamily="34" charset="0"/>
              </a:rPr>
              <a:t>PGS, TS </a:t>
            </a:r>
            <a:r>
              <a:rPr lang="en-US" sz="1600" b="1" dirty="0" err="1">
                <a:solidFill>
                  <a:srgbClr val="0000FF"/>
                </a:solidFill>
                <a:latin typeface="Tahoma" panose="020B0604030504040204" pitchFamily="34" charset="0"/>
                <a:ea typeface="Tahoma" panose="020B0604030504040204" pitchFamily="34" charset="0"/>
                <a:cs typeface="Tahoma" panose="020B0604030504040204" pitchFamily="34" charset="0"/>
              </a:rPr>
              <a:t>Phạm</a:t>
            </a:r>
            <a:r>
              <a:rPr lang="en-US" sz="1600" b="1" dirty="0">
                <a:solidFill>
                  <a:srgbClr val="0000FF"/>
                </a:solidFill>
                <a:latin typeface="Tahoma" panose="020B0604030504040204" pitchFamily="34" charset="0"/>
                <a:ea typeface="Tahoma" panose="020B0604030504040204" pitchFamily="34" charset="0"/>
                <a:cs typeface="Tahoma" panose="020B0604030504040204" pitchFamily="34" charset="0"/>
              </a:rPr>
              <a:t> Văn </a:t>
            </a:r>
            <a:r>
              <a:rPr lang="en-US" sz="1600" b="1" dirty="0" err="1">
                <a:solidFill>
                  <a:srgbClr val="0000FF"/>
                </a:solidFill>
                <a:latin typeface="Tahoma" panose="020B0604030504040204" pitchFamily="34" charset="0"/>
                <a:ea typeface="Tahoma" panose="020B0604030504040204" pitchFamily="34" charset="0"/>
                <a:cs typeface="Tahoma" panose="020B0604030504040204" pitchFamily="34" charset="0"/>
              </a:rPr>
              <a:t>Vĩnh</a:t>
            </a:r>
            <a:endParaRPr lang="en-US" sz="1600" b="1" dirty="0">
              <a:solidFill>
                <a:srgbClr val="0000FF"/>
              </a:solidFill>
              <a:latin typeface="Tahoma" panose="020B0604030504040204" pitchFamily="34" charset="0"/>
              <a:ea typeface="Tahoma" panose="020B0604030504040204" pitchFamily="34" charset="0"/>
              <a:cs typeface="Tahoma" panose="020B0604030504040204" pitchFamily="34" charset="0"/>
            </a:endParaRPr>
          </a:p>
        </p:txBody>
      </p:sp>
      <p:sp>
        <p:nvSpPr>
          <p:cNvPr id="8" name="TextBox 7">
            <a:extLst>
              <a:ext uri="{FF2B5EF4-FFF2-40B4-BE49-F238E27FC236}">
                <a16:creationId xmlns:a16="http://schemas.microsoft.com/office/drawing/2014/main" id="{9F3DE793-4489-AEA2-1784-A9E134ABC0B6}"/>
              </a:ext>
            </a:extLst>
          </p:cNvPr>
          <p:cNvSpPr txBox="1"/>
          <p:nvPr/>
        </p:nvSpPr>
        <p:spPr>
          <a:xfrm>
            <a:off x="5771108" y="3252310"/>
            <a:ext cx="3789452" cy="338553"/>
          </a:xfrm>
          <a:prstGeom prst="rect">
            <a:avLst/>
          </a:prstGeom>
          <a:noFill/>
        </p:spPr>
        <p:txBody>
          <a:bodyPr wrap="square" rtlCol="0">
            <a:spAutoFit/>
          </a:bodyPr>
          <a:lstStyle/>
          <a:p>
            <a:r>
              <a:rPr lang="en-US" sz="1600" b="1" i="1" dirty="0" err="1">
                <a:solidFill>
                  <a:srgbClr val="FF0000"/>
                </a:solidFill>
                <a:latin typeface="Tahoma" panose="020B0604030504040204" pitchFamily="34" charset="0"/>
                <a:ea typeface="Tahoma" panose="020B0604030504040204" pitchFamily="34" charset="0"/>
                <a:cs typeface="Tahoma" panose="020B0604030504040204" pitchFamily="34" charset="0"/>
              </a:rPr>
              <a:t>Chủ</a:t>
            </a:r>
            <a:r>
              <a:rPr lang="en-US" sz="1600" b="1" i="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1600" b="1" i="1" dirty="0" err="1">
                <a:solidFill>
                  <a:srgbClr val="FF0000"/>
                </a:solidFill>
                <a:latin typeface="Tahoma" panose="020B0604030504040204" pitchFamily="34" charset="0"/>
                <a:ea typeface="Tahoma" panose="020B0604030504040204" pitchFamily="34" charset="0"/>
                <a:cs typeface="Tahoma" panose="020B0604030504040204" pitchFamily="34" charset="0"/>
              </a:rPr>
              <a:t>biên</a:t>
            </a:r>
            <a:r>
              <a:rPr lang="en-US" sz="1600" b="1" i="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1600" b="1" dirty="0">
                <a:solidFill>
                  <a:srgbClr val="0000FF"/>
                </a:solidFill>
                <a:latin typeface="Tahoma" panose="020B0604030504040204" pitchFamily="34" charset="0"/>
                <a:ea typeface="Tahoma" panose="020B0604030504040204" pitchFamily="34" charset="0"/>
                <a:cs typeface="Tahoma" panose="020B0604030504040204" pitchFamily="34" charset="0"/>
              </a:rPr>
              <a:t>TS </a:t>
            </a:r>
            <a:r>
              <a:rPr lang="en-US" sz="1600" b="1" dirty="0" err="1">
                <a:solidFill>
                  <a:srgbClr val="0000FF"/>
                </a:solidFill>
                <a:latin typeface="Tahoma" panose="020B0604030504040204" pitchFamily="34" charset="0"/>
                <a:ea typeface="Tahoma" panose="020B0604030504040204" pitchFamily="34" charset="0"/>
                <a:cs typeface="Tahoma" panose="020B0604030504040204" pitchFamily="34" charset="0"/>
              </a:rPr>
              <a:t>Đặng</a:t>
            </a:r>
            <a:r>
              <a:rPr lang="en-US" sz="1600" b="1" dirty="0">
                <a:solidFill>
                  <a:srgbClr val="0000FF"/>
                </a:solidFill>
                <a:latin typeface="Tahoma" panose="020B0604030504040204" pitchFamily="34" charset="0"/>
                <a:ea typeface="Tahoma" panose="020B0604030504040204" pitchFamily="34" charset="0"/>
                <a:cs typeface="Tahoma" panose="020B0604030504040204" pitchFamily="34" charset="0"/>
              </a:rPr>
              <a:t> Thanh Hải</a:t>
            </a:r>
          </a:p>
        </p:txBody>
      </p:sp>
      <p:sp>
        <p:nvSpPr>
          <p:cNvPr id="9" name="TextBox 8">
            <a:extLst>
              <a:ext uri="{FF2B5EF4-FFF2-40B4-BE49-F238E27FC236}">
                <a16:creationId xmlns:a16="http://schemas.microsoft.com/office/drawing/2014/main" id="{0102AEC5-8E7B-0472-FA2B-07938B849C56}"/>
              </a:ext>
            </a:extLst>
          </p:cNvPr>
          <p:cNvSpPr txBox="1"/>
          <p:nvPr/>
        </p:nvSpPr>
        <p:spPr>
          <a:xfrm>
            <a:off x="5760948" y="2856701"/>
            <a:ext cx="4124732" cy="338554"/>
          </a:xfrm>
          <a:prstGeom prst="rect">
            <a:avLst/>
          </a:prstGeom>
          <a:noFill/>
        </p:spPr>
        <p:txBody>
          <a:bodyPr wrap="square" rtlCol="0">
            <a:spAutoFit/>
          </a:bodyPr>
          <a:lstStyle/>
          <a:p>
            <a:r>
              <a:rPr lang="en-US" sz="1600" b="1" i="1" dirty="0" err="1">
                <a:solidFill>
                  <a:srgbClr val="FF0000"/>
                </a:solidFill>
                <a:latin typeface="Tahoma" panose="020B0604030504040204" pitchFamily="34" charset="0"/>
                <a:ea typeface="Tahoma" panose="020B0604030504040204" pitchFamily="34" charset="0"/>
                <a:cs typeface="Tahoma" panose="020B0604030504040204" pitchFamily="34" charset="0"/>
              </a:rPr>
              <a:t>Tổng</a:t>
            </a:r>
            <a:r>
              <a:rPr lang="en-US" sz="1600" b="1" i="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1600" b="1" i="1" dirty="0" err="1">
                <a:solidFill>
                  <a:srgbClr val="FF0000"/>
                </a:solidFill>
                <a:latin typeface="Tahoma" panose="020B0604030504040204" pitchFamily="34" charset="0"/>
                <a:ea typeface="Tahoma" panose="020B0604030504040204" pitchFamily="34" charset="0"/>
                <a:cs typeface="Tahoma" panose="020B0604030504040204" pitchFamily="34" charset="0"/>
              </a:rPr>
              <a:t>Chủ</a:t>
            </a:r>
            <a:r>
              <a:rPr lang="en-US" sz="1600" b="1" i="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1600" b="1" i="1" dirty="0" err="1">
                <a:solidFill>
                  <a:srgbClr val="FF0000"/>
                </a:solidFill>
                <a:latin typeface="Tahoma" panose="020B0604030504040204" pitchFamily="34" charset="0"/>
                <a:ea typeface="Tahoma" panose="020B0604030504040204" pitchFamily="34" charset="0"/>
                <a:cs typeface="Tahoma" panose="020B0604030504040204" pitchFamily="34" charset="0"/>
              </a:rPr>
              <a:t>biên</a:t>
            </a:r>
            <a:r>
              <a:rPr lang="en-US" sz="1600" b="1" i="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1600" b="1" dirty="0">
                <a:solidFill>
                  <a:srgbClr val="0000FF"/>
                </a:solidFill>
                <a:latin typeface="Tahoma" panose="020B0604030504040204" pitchFamily="34" charset="0"/>
                <a:ea typeface="Tahoma" panose="020B0604030504040204" pitchFamily="34" charset="0"/>
                <a:cs typeface="Tahoma" panose="020B0604030504040204" pitchFamily="34" charset="0"/>
              </a:rPr>
              <a:t>GS, TS Vũ Văn </a:t>
            </a:r>
            <a:r>
              <a:rPr lang="en-US" sz="1600" b="1" dirty="0" err="1">
                <a:solidFill>
                  <a:srgbClr val="0000FF"/>
                </a:solidFill>
                <a:latin typeface="Tahoma" panose="020B0604030504040204" pitchFamily="34" charset="0"/>
                <a:ea typeface="Tahoma" panose="020B0604030504040204" pitchFamily="34" charset="0"/>
                <a:cs typeface="Tahoma" panose="020B0604030504040204" pitchFamily="34" charset="0"/>
              </a:rPr>
              <a:t>Hùng</a:t>
            </a:r>
            <a:endParaRPr lang="en-US" sz="1600" b="1" dirty="0">
              <a:solidFill>
                <a:srgbClr val="0000FF"/>
              </a:solidFill>
              <a:latin typeface="Tahoma" panose="020B0604030504040204" pitchFamily="34" charset="0"/>
              <a:ea typeface="Tahoma" panose="020B0604030504040204" pitchFamily="34" charset="0"/>
              <a:cs typeface="Tahoma" panose="020B0604030504040204" pitchFamily="34" charset="0"/>
            </a:endParaRPr>
          </a:p>
        </p:txBody>
      </p:sp>
      <p:sp>
        <p:nvSpPr>
          <p:cNvPr id="10" name="TextBox 9">
            <a:extLst>
              <a:ext uri="{FF2B5EF4-FFF2-40B4-BE49-F238E27FC236}">
                <a16:creationId xmlns:a16="http://schemas.microsoft.com/office/drawing/2014/main" id="{DBDC060C-FC85-A374-CE97-A74A5703341E}"/>
              </a:ext>
            </a:extLst>
          </p:cNvPr>
          <p:cNvSpPr txBox="1"/>
          <p:nvPr/>
        </p:nvSpPr>
        <p:spPr>
          <a:xfrm>
            <a:off x="5789486" y="3673079"/>
            <a:ext cx="1403794" cy="338553"/>
          </a:xfrm>
          <a:prstGeom prst="rect">
            <a:avLst/>
          </a:prstGeom>
          <a:noFill/>
        </p:spPr>
        <p:txBody>
          <a:bodyPr wrap="square" rtlCol="0">
            <a:spAutoFit/>
          </a:bodyPr>
          <a:lstStyle/>
          <a:p>
            <a:r>
              <a:rPr lang="en-US" sz="1600" b="1" i="1" dirty="0" err="1">
                <a:solidFill>
                  <a:srgbClr val="00B0F0"/>
                </a:solidFill>
                <a:latin typeface="Tahoma" panose="020B0604030504040204" pitchFamily="34" charset="0"/>
                <a:ea typeface="Tahoma" panose="020B0604030504040204" pitchFamily="34" charset="0"/>
                <a:cs typeface="Tahoma" panose="020B0604030504040204" pitchFamily="34" charset="0"/>
              </a:rPr>
              <a:t>Các</a:t>
            </a:r>
            <a:r>
              <a:rPr lang="en-US" sz="1600" b="1" i="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sz="1600" b="1" i="1" dirty="0" err="1">
                <a:solidFill>
                  <a:srgbClr val="00B0F0"/>
                </a:solidFill>
                <a:latin typeface="Tahoma" panose="020B0604030504040204" pitchFamily="34" charset="0"/>
                <a:ea typeface="Tahoma" panose="020B0604030504040204" pitchFamily="34" charset="0"/>
                <a:cs typeface="Tahoma" panose="020B0604030504040204" pitchFamily="34" charset="0"/>
              </a:rPr>
              <a:t>tác</a:t>
            </a:r>
            <a:r>
              <a:rPr lang="en-US" sz="1600" b="1" i="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sz="1600" b="1" i="1" dirty="0" err="1">
                <a:solidFill>
                  <a:srgbClr val="00B0F0"/>
                </a:solidFill>
                <a:latin typeface="Tahoma" panose="020B0604030504040204" pitchFamily="34" charset="0"/>
                <a:ea typeface="Tahoma" panose="020B0604030504040204" pitchFamily="34" charset="0"/>
                <a:cs typeface="Tahoma" panose="020B0604030504040204" pitchFamily="34" charset="0"/>
              </a:rPr>
              <a:t>giả</a:t>
            </a:r>
            <a:r>
              <a:rPr lang="en-US" sz="1600" b="1" i="1" dirty="0">
                <a:solidFill>
                  <a:srgbClr val="00B0F0"/>
                </a:solidFill>
                <a:latin typeface="Tahoma" panose="020B0604030504040204" pitchFamily="34" charset="0"/>
                <a:ea typeface="Tahoma" panose="020B0604030504040204" pitchFamily="34" charset="0"/>
                <a:cs typeface="Tahoma" panose="020B0604030504040204" pitchFamily="34" charset="0"/>
              </a:rPr>
              <a:t>:</a:t>
            </a:r>
          </a:p>
        </p:txBody>
      </p:sp>
      <p:pic>
        <p:nvPicPr>
          <p:cNvPr id="12" name="Picture 11" descr="A book with a yellow cover&#10;&#10;Description automatically generated">
            <a:extLst>
              <a:ext uri="{FF2B5EF4-FFF2-40B4-BE49-F238E27FC236}">
                <a16:creationId xmlns:a16="http://schemas.microsoft.com/office/drawing/2014/main" id="{45E8F9B8-8128-223B-64F4-B79A7E84013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12139"/>
          <a:stretch/>
        </p:blipFill>
        <p:spPr>
          <a:xfrm>
            <a:off x="201281" y="1075043"/>
            <a:ext cx="5348226" cy="5196072"/>
          </a:xfrm>
          <a:prstGeom prst="rect">
            <a:avLst/>
          </a:prstGeom>
        </p:spPr>
      </p:pic>
    </p:spTree>
    <p:extLst>
      <p:ext uri="{BB962C8B-B14F-4D97-AF65-F5344CB8AC3E}">
        <p14:creationId xmlns:p14="http://schemas.microsoft.com/office/powerpoint/2010/main" val="180764932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88" y="0"/>
            <a:ext cx="12205665" cy="68580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1596" y="357585"/>
            <a:ext cx="2273924" cy="420082"/>
          </a:xfrm>
          <a:prstGeom prst="rect">
            <a:avLst/>
          </a:prstGeom>
        </p:spPr>
      </p:pic>
      <p:sp>
        <p:nvSpPr>
          <p:cNvPr id="19" name="Rectangle 18"/>
          <p:cNvSpPr/>
          <p:nvPr/>
        </p:nvSpPr>
        <p:spPr>
          <a:xfrm>
            <a:off x="3459179" y="609692"/>
            <a:ext cx="3804247" cy="461665"/>
          </a:xfrm>
          <a:prstGeom prst="rect">
            <a:avLst/>
          </a:prstGeom>
        </p:spPr>
        <p:txBody>
          <a:bodyPr wrap="none">
            <a:spAutoFit/>
          </a:bodyPr>
          <a:lstStyle/>
          <a:p>
            <a:pPr fontAlgn="ctr">
              <a:lnSpc>
                <a:spcPct val="100000"/>
              </a:lnSpc>
              <a:buNone/>
              <a:defRPr/>
            </a:pPr>
            <a:r>
              <a:rPr lang="en-US" altLang="en-US" sz="2400" b="1" dirty="0">
                <a:solidFill>
                  <a:srgbClr val="C00000"/>
                </a:solidFill>
                <a:latin typeface="Tahoma" panose="020B0604030504040204" pitchFamily="34" charset="0"/>
                <a:ea typeface="Tahoma" panose="020B0604030504040204" pitchFamily="34" charset="0"/>
                <a:cs typeface="Tahoma" panose="020B0604030504040204" pitchFamily="34" charset="0"/>
              </a:rPr>
              <a:t>CĐ3: VẬT LÍ LƯỢNG TỬ</a:t>
            </a:r>
          </a:p>
        </p:txBody>
      </p:sp>
      <p:pic>
        <p:nvPicPr>
          <p:cNvPr id="6" name="Picture 5">
            <a:extLst>
              <a:ext uri="{FF2B5EF4-FFF2-40B4-BE49-F238E27FC236}">
                <a16:creationId xmlns:a16="http://schemas.microsoft.com/office/drawing/2014/main" id="{80589380-6478-AE3B-9F61-1242BF4BBFF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53692" y="229027"/>
            <a:ext cx="1326712" cy="1097280"/>
          </a:xfrm>
          <a:prstGeom prst="rect">
            <a:avLst/>
          </a:prstGeom>
        </p:spPr>
      </p:pic>
      <p:pic>
        <p:nvPicPr>
          <p:cNvPr id="21" name="Picture 20">
            <a:extLst>
              <a:ext uri="{FF2B5EF4-FFF2-40B4-BE49-F238E27FC236}">
                <a16:creationId xmlns:a16="http://schemas.microsoft.com/office/drawing/2014/main" id="{62957596-87E4-C14A-38A3-24C7CF036CD1}"/>
              </a:ext>
            </a:extLst>
          </p:cNvPr>
          <p:cNvPicPr>
            <a:picLocks noChangeAspect="1"/>
          </p:cNvPicPr>
          <p:nvPr/>
        </p:nvPicPr>
        <p:blipFill>
          <a:blip r:embed="rId5"/>
          <a:stretch>
            <a:fillRect/>
          </a:stretch>
        </p:blipFill>
        <p:spPr>
          <a:xfrm>
            <a:off x="9080254" y="1412016"/>
            <a:ext cx="2751236" cy="3840480"/>
          </a:xfrm>
          <a:prstGeom prst="rect">
            <a:avLst/>
          </a:prstGeom>
        </p:spPr>
      </p:pic>
      <p:pic>
        <p:nvPicPr>
          <p:cNvPr id="23" name="Picture 22">
            <a:extLst>
              <a:ext uri="{FF2B5EF4-FFF2-40B4-BE49-F238E27FC236}">
                <a16:creationId xmlns:a16="http://schemas.microsoft.com/office/drawing/2014/main" id="{E140A74E-2256-C1FC-4222-7E097BEC35F6}"/>
              </a:ext>
            </a:extLst>
          </p:cNvPr>
          <p:cNvPicPr>
            <a:picLocks noChangeAspect="1"/>
          </p:cNvPicPr>
          <p:nvPr/>
        </p:nvPicPr>
        <p:blipFill>
          <a:blip r:embed="rId6"/>
          <a:stretch>
            <a:fillRect/>
          </a:stretch>
        </p:blipFill>
        <p:spPr>
          <a:xfrm>
            <a:off x="6134243" y="1412016"/>
            <a:ext cx="2778549" cy="3840480"/>
          </a:xfrm>
          <a:prstGeom prst="rect">
            <a:avLst/>
          </a:prstGeom>
        </p:spPr>
      </p:pic>
      <p:pic>
        <p:nvPicPr>
          <p:cNvPr id="25" name="Picture 24">
            <a:extLst>
              <a:ext uri="{FF2B5EF4-FFF2-40B4-BE49-F238E27FC236}">
                <a16:creationId xmlns:a16="http://schemas.microsoft.com/office/drawing/2014/main" id="{4E735F3D-F378-EED0-0146-2F5C4E639053}"/>
              </a:ext>
            </a:extLst>
          </p:cNvPr>
          <p:cNvPicPr>
            <a:picLocks noChangeAspect="1"/>
          </p:cNvPicPr>
          <p:nvPr/>
        </p:nvPicPr>
        <p:blipFill>
          <a:blip r:embed="rId7"/>
          <a:stretch>
            <a:fillRect/>
          </a:stretch>
        </p:blipFill>
        <p:spPr>
          <a:xfrm>
            <a:off x="3134860" y="1412016"/>
            <a:ext cx="2751236" cy="3840480"/>
          </a:xfrm>
          <a:prstGeom prst="rect">
            <a:avLst/>
          </a:prstGeom>
        </p:spPr>
      </p:pic>
      <p:pic>
        <p:nvPicPr>
          <p:cNvPr id="27" name="Picture 26">
            <a:extLst>
              <a:ext uri="{FF2B5EF4-FFF2-40B4-BE49-F238E27FC236}">
                <a16:creationId xmlns:a16="http://schemas.microsoft.com/office/drawing/2014/main" id="{C004A24E-3120-B34C-B8FC-E7826FEBD926}"/>
              </a:ext>
            </a:extLst>
          </p:cNvPr>
          <p:cNvPicPr>
            <a:picLocks noChangeAspect="1"/>
          </p:cNvPicPr>
          <p:nvPr/>
        </p:nvPicPr>
        <p:blipFill>
          <a:blip r:embed="rId8"/>
          <a:stretch>
            <a:fillRect/>
          </a:stretch>
        </p:blipFill>
        <p:spPr>
          <a:xfrm>
            <a:off x="166299" y="1412016"/>
            <a:ext cx="2760025" cy="3840480"/>
          </a:xfrm>
          <a:prstGeom prst="rect">
            <a:avLst/>
          </a:prstGeom>
        </p:spPr>
      </p:pic>
    </p:spTree>
    <p:extLst>
      <p:ext uri="{BB962C8B-B14F-4D97-AF65-F5344CB8AC3E}">
        <p14:creationId xmlns:p14="http://schemas.microsoft.com/office/powerpoint/2010/main" val="168795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barn(inVertical)">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barn(inVertical)">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barn(inVertical)">
                                      <p:cBhvr>
                                        <p:cTn id="2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602958-D88B-5095-4F1F-C8D1E720F76C}"/>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6F280C37-132A-BBF9-0022-D88545F6B0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665" y="13860"/>
            <a:ext cx="12205665" cy="6858000"/>
          </a:xfrm>
          <a:prstGeom prst="rect">
            <a:avLst/>
          </a:prstGeom>
        </p:spPr>
      </p:pic>
      <p:pic>
        <p:nvPicPr>
          <p:cNvPr id="5" name="Picture 4">
            <a:extLst>
              <a:ext uri="{FF2B5EF4-FFF2-40B4-BE49-F238E27FC236}">
                <a16:creationId xmlns:a16="http://schemas.microsoft.com/office/drawing/2014/main" id="{C7E3A02F-E8AA-68C3-26DD-71520CACCEA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1596" y="357585"/>
            <a:ext cx="2273924" cy="420082"/>
          </a:xfrm>
          <a:prstGeom prst="rect">
            <a:avLst/>
          </a:prstGeom>
        </p:spPr>
      </p:pic>
      <p:sp>
        <p:nvSpPr>
          <p:cNvPr id="13" name="Rectangle 12">
            <a:extLst>
              <a:ext uri="{FF2B5EF4-FFF2-40B4-BE49-F238E27FC236}">
                <a16:creationId xmlns:a16="http://schemas.microsoft.com/office/drawing/2014/main" id="{8D4C7D3B-D16E-3763-5710-030D3744F33E}"/>
              </a:ext>
            </a:extLst>
          </p:cNvPr>
          <p:cNvSpPr/>
          <p:nvPr/>
        </p:nvSpPr>
        <p:spPr>
          <a:xfrm>
            <a:off x="968196" y="1525510"/>
            <a:ext cx="3171048" cy="400110"/>
          </a:xfrm>
          <a:prstGeom prst="rect">
            <a:avLst/>
          </a:prstGeom>
        </p:spPr>
        <p:txBody>
          <a:bodyPr wrap="square">
            <a:spAutoFit/>
          </a:bodyPr>
          <a:lstStyle/>
          <a:p>
            <a:pPr algn="just"/>
            <a:r>
              <a:rPr lang="en-US" sz="2000" b="1" dirty="0">
                <a:solidFill>
                  <a:srgbClr val="FF0000"/>
                </a:solidFill>
                <a:latin typeface="Tahoma" panose="020B0604030504040204" pitchFamily="34" charset="0"/>
                <a:ea typeface="Tahoma" panose="020B0604030504040204" pitchFamily="34" charset="0"/>
                <a:cs typeface="Tahoma" panose="020B0604030504040204" pitchFamily="34" charset="0"/>
              </a:rPr>
              <a:t>C1. VẬT LÍ NHIỆT</a:t>
            </a:r>
          </a:p>
        </p:txBody>
      </p:sp>
      <p:sp>
        <p:nvSpPr>
          <p:cNvPr id="19" name="Rectangle 18">
            <a:extLst>
              <a:ext uri="{FF2B5EF4-FFF2-40B4-BE49-F238E27FC236}">
                <a16:creationId xmlns:a16="http://schemas.microsoft.com/office/drawing/2014/main" id="{FB20B2B2-DDD5-5EF7-2272-57FCCCD001CC}"/>
              </a:ext>
            </a:extLst>
          </p:cNvPr>
          <p:cNvSpPr/>
          <p:nvPr/>
        </p:nvSpPr>
        <p:spPr>
          <a:xfrm>
            <a:off x="916894" y="808660"/>
            <a:ext cx="9523761" cy="523220"/>
          </a:xfrm>
          <a:prstGeom prst="rect">
            <a:avLst/>
          </a:prstGeom>
        </p:spPr>
        <p:txBody>
          <a:bodyPr wrap="none">
            <a:spAutoFit/>
          </a:bodyPr>
          <a:lstStyle/>
          <a:p>
            <a:pPr fontAlgn="ctr">
              <a:lnSpc>
                <a:spcPct val="100000"/>
              </a:lnSpc>
              <a:buNone/>
              <a:defRPr/>
            </a:pPr>
            <a:r>
              <a:rPr lang="en-US" altLang="en-US" sz="2800" b="1" dirty="0">
                <a:solidFill>
                  <a:srgbClr val="00B050"/>
                </a:solidFill>
                <a:latin typeface="Tahoma" panose="020B0604030504040204" pitchFamily="34" charset="0"/>
                <a:ea typeface="Tahoma" panose="020B0604030504040204" pitchFamily="34" charset="0"/>
                <a:cs typeface="Tahoma" panose="020B0604030504040204" pitchFamily="34" charset="0"/>
              </a:rPr>
              <a:t>VI. MỘT SỐ LƯU Ý ĐỐI VỚI SGK VÀ CĐHT VẬT LÍ 12</a:t>
            </a:r>
          </a:p>
        </p:txBody>
      </p:sp>
      <p:pic>
        <p:nvPicPr>
          <p:cNvPr id="3" name="Picture 2">
            <a:extLst>
              <a:ext uri="{FF2B5EF4-FFF2-40B4-BE49-F238E27FC236}">
                <a16:creationId xmlns:a16="http://schemas.microsoft.com/office/drawing/2014/main" id="{83D6A89D-360B-3B01-499B-D378403137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53692" y="229027"/>
            <a:ext cx="1326712" cy="1097280"/>
          </a:xfrm>
          <a:prstGeom prst="rect">
            <a:avLst/>
          </a:prstGeom>
        </p:spPr>
      </p:pic>
      <p:sp>
        <p:nvSpPr>
          <p:cNvPr id="8" name="Rectangle 7">
            <a:extLst>
              <a:ext uri="{FF2B5EF4-FFF2-40B4-BE49-F238E27FC236}">
                <a16:creationId xmlns:a16="http://schemas.microsoft.com/office/drawing/2014/main" id="{0CAD40C3-F6F2-2BB2-F128-D890DE7F4717}"/>
              </a:ext>
            </a:extLst>
          </p:cNvPr>
          <p:cNvSpPr/>
          <p:nvPr/>
        </p:nvSpPr>
        <p:spPr>
          <a:xfrm>
            <a:off x="916858" y="2049771"/>
            <a:ext cx="7627702" cy="369332"/>
          </a:xfrm>
          <a:prstGeom prst="rect">
            <a:avLst/>
          </a:prstGeom>
        </p:spPr>
        <p:txBody>
          <a:bodyPr wrap="square">
            <a:spAutoFit/>
          </a:bodyPr>
          <a:lstStyle/>
          <a:p>
            <a:pPr algn="just"/>
            <a:r>
              <a:rPr lang="vi-VN" sz="1800" b="1" i="1" dirty="0">
                <a:solidFill>
                  <a:srgbClr val="0070C0"/>
                </a:solidFill>
                <a:effectLst/>
                <a:latin typeface="Tahoma" panose="020B0604030504040204" pitchFamily="34" charset="0"/>
                <a:ea typeface="Tahoma" panose="020B0604030504040204" pitchFamily="34" charset="0"/>
                <a:cs typeface="Tahoma" panose="020B0604030504040204" pitchFamily="34" charset="0"/>
              </a:rPr>
              <a:t>Tóm tắt lịch sử ra đời của các thuyết về cấu trúc của chất</a:t>
            </a:r>
            <a:endParaRPr lang="en-US" sz="20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10" name="Rectangle 9">
            <a:extLst>
              <a:ext uri="{FF2B5EF4-FFF2-40B4-BE49-F238E27FC236}">
                <a16:creationId xmlns:a16="http://schemas.microsoft.com/office/drawing/2014/main" id="{CC73DABB-8DF8-3310-1D81-6639508FB7FC}"/>
              </a:ext>
            </a:extLst>
          </p:cNvPr>
          <p:cNvSpPr/>
          <p:nvPr/>
        </p:nvSpPr>
        <p:spPr>
          <a:xfrm>
            <a:off x="1011696" y="2699157"/>
            <a:ext cx="10519904" cy="1421671"/>
          </a:xfrm>
          <a:prstGeom prst="rect">
            <a:avLst/>
          </a:prstGeom>
        </p:spPr>
        <p:txBody>
          <a:bodyPr wrap="square">
            <a:spAutoFit/>
          </a:bodyPr>
          <a:lstStyle/>
          <a:p>
            <a:pPr algn="just">
              <a:lnSpc>
                <a:spcPct val="110000"/>
              </a:lnSpc>
            </a:pPr>
            <a:r>
              <a:rPr lang="vi-VN" sz="2000" b="1" dirty="0">
                <a:solidFill>
                  <a:srgbClr val="00B0F0"/>
                </a:solidFill>
                <a:effectLst/>
                <a:latin typeface="Tahoma" panose="020B0604030504040204" pitchFamily="34" charset="0"/>
                <a:ea typeface="Tahoma" panose="020B0604030504040204" pitchFamily="34" charset="0"/>
                <a:cs typeface="Tahoma" panose="020B0604030504040204" pitchFamily="34" charset="0"/>
              </a:rPr>
              <a:t>Quan điểm về vật chất được cấu tạo từ các nguyên tử đã được Democristos đưa ra từ trước Công nguyên. Tuy nhiên mãi đến hết thế kỉ XVII, người ta vẫn chưa thực hiện được thí nghiệm nào chứng tỏ sự tồn tại của nguyên tử. Nguyên tử cho tới khi đó vẫn chỉ là một giả thuyết mang ý nghĩa triết học hơn là vật lí.</a:t>
            </a:r>
            <a:endParaRPr lang="en-US" sz="2000" b="1" dirty="0">
              <a:solidFill>
                <a:srgbClr val="00B0F0"/>
              </a:solidFill>
              <a:effectLst/>
              <a:latin typeface="Tahoma" panose="020B0604030504040204" pitchFamily="34" charset="0"/>
              <a:ea typeface="Tahoma" panose="020B0604030504040204" pitchFamily="34" charset="0"/>
              <a:cs typeface="Tahoma" panose="020B0604030504040204" pitchFamily="34" charset="0"/>
            </a:endParaRPr>
          </a:p>
        </p:txBody>
      </p:sp>
      <p:sp>
        <p:nvSpPr>
          <p:cNvPr id="14" name="Rectangle 13">
            <a:extLst>
              <a:ext uri="{FF2B5EF4-FFF2-40B4-BE49-F238E27FC236}">
                <a16:creationId xmlns:a16="http://schemas.microsoft.com/office/drawing/2014/main" id="{6C3E4294-FBAA-53E4-FDDB-0CBEC96B6A2E}"/>
              </a:ext>
            </a:extLst>
          </p:cNvPr>
          <p:cNvSpPr/>
          <p:nvPr/>
        </p:nvSpPr>
        <p:spPr>
          <a:xfrm>
            <a:off x="1011696" y="4261551"/>
            <a:ext cx="10519904" cy="1076000"/>
          </a:xfrm>
          <a:prstGeom prst="rect">
            <a:avLst/>
          </a:prstGeom>
        </p:spPr>
        <p:txBody>
          <a:bodyPr wrap="square">
            <a:spAutoFit/>
          </a:bodyPr>
          <a:lstStyle/>
          <a:p>
            <a:pPr algn="just">
              <a:lnSpc>
                <a:spcPct val="110000"/>
              </a:lnSpc>
            </a:pPr>
            <a:r>
              <a:rPr lang="vi-VN" sz="2000" b="1" dirty="0">
                <a:solidFill>
                  <a:srgbClr val="00B0F0"/>
                </a:solidFill>
                <a:latin typeface="Tahoma" panose="020B0604030504040204" pitchFamily="34" charset="0"/>
                <a:ea typeface="Tahoma" panose="020B0604030504040204" pitchFamily="34" charset="0"/>
                <a:cs typeface="Tahoma" panose="020B0604030504040204" pitchFamily="34" charset="0"/>
              </a:rPr>
              <a:t>Những thành tựu của nhà h</a:t>
            </a:r>
            <a:r>
              <a:rPr lang="en-US" sz="2000" b="1" dirty="0" err="1">
                <a:solidFill>
                  <a:srgbClr val="00B0F0"/>
                </a:solidFill>
                <a:latin typeface="Tahoma" panose="020B0604030504040204" pitchFamily="34" charset="0"/>
                <a:ea typeface="Tahoma" panose="020B0604030504040204" pitchFamily="34" charset="0"/>
                <a:cs typeface="Tahoma" panose="020B0604030504040204" pitchFamily="34" charset="0"/>
              </a:rPr>
              <a:t>oá</a:t>
            </a:r>
            <a:r>
              <a:rPr lang="vi-VN" sz="2000" b="1" dirty="0">
                <a:solidFill>
                  <a:srgbClr val="00B0F0"/>
                </a:solidFill>
                <a:latin typeface="Tahoma" panose="020B0604030504040204" pitchFamily="34" charset="0"/>
                <a:ea typeface="Tahoma" panose="020B0604030504040204" pitchFamily="34" charset="0"/>
                <a:cs typeface="Tahoma" panose="020B0604030504040204" pitchFamily="34" charset="0"/>
              </a:rPr>
              <a:t> học Dalton về việc dùng khái niệm nguyên tử, phân tử để giải thích thành công hàng loạt các hiện tượng và định luật hóa học vào thế kỉ thứ XIII đã củng cố niềm tin vào thuyết nguyên tử, phân tử.</a:t>
            </a:r>
            <a:r>
              <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rPr>
              <a:t>.</a:t>
            </a:r>
            <a:r>
              <a:rPr lang="vi-VN" sz="2000" b="1" dirty="0">
                <a:solidFill>
                  <a:srgbClr val="00B0F0"/>
                </a:solidFill>
                <a:latin typeface="Tahoma" panose="020B0604030504040204" pitchFamily="34" charset="0"/>
                <a:ea typeface="Tahoma" panose="020B0604030504040204" pitchFamily="34" charset="0"/>
                <a:cs typeface="Tahoma" panose="020B0604030504040204" pitchFamily="34" charset="0"/>
              </a:rPr>
              <a:t>.</a:t>
            </a:r>
            <a:endPar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54866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8" grpId="0"/>
      <p:bldP spid="10" grpId="0"/>
      <p:bldP spid="14"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602958-D88B-5095-4F1F-C8D1E720F76C}"/>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6F280C37-132A-BBF9-0022-D88545F6B0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665" y="13860"/>
            <a:ext cx="12205665" cy="6858000"/>
          </a:xfrm>
          <a:prstGeom prst="rect">
            <a:avLst/>
          </a:prstGeom>
        </p:spPr>
      </p:pic>
      <p:pic>
        <p:nvPicPr>
          <p:cNvPr id="5" name="Picture 4">
            <a:extLst>
              <a:ext uri="{FF2B5EF4-FFF2-40B4-BE49-F238E27FC236}">
                <a16:creationId xmlns:a16="http://schemas.microsoft.com/office/drawing/2014/main" id="{C7E3A02F-E8AA-68C3-26DD-71520CACCEA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1596" y="357585"/>
            <a:ext cx="2273924" cy="420082"/>
          </a:xfrm>
          <a:prstGeom prst="rect">
            <a:avLst/>
          </a:prstGeom>
        </p:spPr>
      </p:pic>
      <p:sp>
        <p:nvSpPr>
          <p:cNvPr id="13" name="Rectangle 12">
            <a:extLst>
              <a:ext uri="{FF2B5EF4-FFF2-40B4-BE49-F238E27FC236}">
                <a16:creationId xmlns:a16="http://schemas.microsoft.com/office/drawing/2014/main" id="{8D4C7D3B-D16E-3763-5710-030D3744F33E}"/>
              </a:ext>
            </a:extLst>
          </p:cNvPr>
          <p:cNvSpPr/>
          <p:nvPr/>
        </p:nvSpPr>
        <p:spPr>
          <a:xfrm>
            <a:off x="968196" y="1525510"/>
            <a:ext cx="3171048" cy="400110"/>
          </a:xfrm>
          <a:prstGeom prst="rect">
            <a:avLst/>
          </a:prstGeom>
        </p:spPr>
        <p:txBody>
          <a:bodyPr wrap="square">
            <a:spAutoFit/>
          </a:bodyPr>
          <a:lstStyle/>
          <a:p>
            <a:pPr algn="just"/>
            <a:r>
              <a:rPr lang="en-US" sz="2000" b="1" dirty="0">
                <a:solidFill>
                  <a:srgbClr val="FF0000"/>
                </a:solidFill>
                <a:latin typeface="Tahoma" panose="020B0604030504040204" pitchFamily="34" charset="0"/>
                <a:ea typeface="Tahoma" panose="020B0604030504040204" pitchFamily="34" charset="0"/>
                <a:cs typeface="Tahoma" panose="020B0604030504040204" pitchFamily="34" charset="0"/>
              </a:rPr>
              <a:t>C1. VẬT LÍ NHIỆT</a:t>
            </a:r>
          </a:p>
        </p:txBody>
      </p:sp>
      <p:pic>
        <p:nvPicPr>
          <p:cNvPr id="3" name="Picture 2">
            <a:extLst>
              <a:ext uri="{FF2B5EF4-FFF2-40B4-BE49-F238E27FC236}">
                <a16:creationId xmlns:a16="http://schemas.microsoft.com/office/drawing/2014/main" id="{83D6A89D-360B-3B01-499B-D378403137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53692" y="229027"/>
            <a:ext cx="1326712" cy="1097280"/>
          </a:xfrm>
          <a:prstGeom prst="rect">
            <a:avLst/>
          </a:prstGeom>
        </p:spPr>
      </p:pic>
      <p:sp>
        <p:nvSpPr>
          <p:cNvPr id="8" name="Rectangle 7">
            <a:extLst>
              <a:ext uri="{FF2B5EF4-FFF2-40B4-BE49-F238E27FC236}">
                <a16:creationId xmlns:a16="http://schemas.microsoft.com/office/drawing/2014/main" id="{0CAD40C3-F6F2-2BB2-F128-D890DE7F4717}"/>
              </a:ext>
            </a:extLst>
          </p:cNvPr>
          <p:cNvSpPr/>
          <p:nvPr/>
        </p:nvSpPr>
        <p:spPr>
          <a:xfrm>
            <a:off x="916858" y="2049771"/>
            <a:ext cx="7627702" cy="369332"/>
          </a:xfrm>
          <a:prstGeom prst="rect">
            <a:avLst/>
          </a:prstGeom>
        </p:spPr>
        <p:txBody>
          <a:bodyPr wrap="square">
            <a:spAutoFit/>
          </a:bodyPr>
          <a:lstStyle/>
          <a:p>
            <a:pPr algn="just"/>
            <a:r>
              <a:rPr lang="vi-VN" sz="1800" b="1" i="1" dirty="0">
                <a:solidFill>
                  <a:srgbClr val="0070C0"/>
                </a:solidFill>
                <a:effectLst/>
                <a:latin typeface="Tahoma" panose="020B0604030504040204" pitchFamily="34" charset="0"/>
                <a:ea typeface="Tahoma" panose="020B0604030504040204" pitchFamily="34" charset="0"/>
                <a:cs typeface="Tahoma" panose="020B0604030504040204" pitchFamily="34" charset="0"/>
              </a:rPr>
              <a:t>Tóm tắt lịch sử ra đời của các thuyết về cấu trúc của chất</a:t>
            </a:r>
            <a:endParaRPr lang="en-US" sz="20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10" name="Rectangle 9">
            <a:extLst>
              <a:ext uri="{FF2B5EF4-FFF2-40B4-BE49-F238E27FC236}">
                <a16:creationId xmlns:a16="http://schemas.microsoft.com/office/drawing/2014/main" id="{CC73DABB-8DF8-3310-1D81-6639508FB7FC}"/>
              </a:ext>
            </a:extLst>
          </p:cNvPr>
          <p:cNvSpPr/>
          <p:nvPr/>
        </p:nvSpPr>
        <p:spPr>
          <a:xfrm>
            <a:off x="1011696" y="2501932"/>
            <a:ext cx="10436233" cy="1414554"/>
          </a:xfrm>
          <a:prstGeom prst="rect">
            <a:avLst/>
          </a:prstGeom>
        </p:spPr>
        <p:txBody>
          <a:bodyPr wrap="square">
            <a:spAutoFit/>
          </a:bodyPr>
          <a:lstStyle/>
          <a:p>
            <a:pPr algn="just">
              <a:lnSpc>
                <a:spcPct val="110000"/>
              </a:lnSpc>
            </a:pPr>
            <a:r>
              <a:rPr lang="vi-VN" sz="2000" b="1" dirty="0">
                <a:solidFill>
                  <a:srgbClr val="00B0F0"/>
                </a:solidFill>
                <a:latin typeface="Tahoma" panose="020B0604030504040204" pitchFamily="34" charset="0"/>
                <a:ea typeface="Tahoma" panose="020B0604030504040204" pitchFamily="34" charset="0"/>
                <a:cs typeface="Tahoma" panose="020B0604030504040204" pitchFamily="34" charset="0"/>
              </a:rPr>
              <a:t>Tuy nhiên cũng phải chờ tới kh</a:t>
            </a:r>
            <a:r>
              <a:rPr lang="en-US" sz="2000" b="1" dirty="0" err="1">
                <a:solidFill>
                  <a:srgbClr val="00B0F0"/>
                </a:solidFill>
                <a:latin typeface="Tahoma" panose="020B0604030504040204" pitchFamily="34" charset="0"/>
                <a:ea typeface="Tahoma" panose="020B0604030504040204" pitchFamily="34" charset="0"/>
                <a:cs typeface="Tahoma" panose="020B0604030504040204" pitchFamily="34" charset="0"/>
              </a:rPr>
              <a:t>i</a:t>
            </a:r>
            <a:r>
              <a:rPr lang="vi-VN" sz="2000" b="1" dirty="0">
                <a:solidFill>
                  <a:srgbClr val="00B0F0"/>
                </a:solidFill>
                <a:latin typeface="Tahoma" panose="020B0604030504040204" pitchFamily="34" charset="0"/>
                <a:ea typeface="Tahoma" panose="020B0604030504040204" pitchFamily="34" charset="0"/>
                <a:cs typeface="Tahoma" panose="020B0604030504040204" pitchFamily="34" charset="0"/>
              </a:rPr>
              <a:t> Brown quan sát được bằng kính hiển vi chuyển động hỗn loạn của các hạt phấn hoa trong nước, phản ảnh trực tiếp tác dụng của chuyển động hỗn loạn của các phân tử nước, thì thuyết động học phân tử về cấu trúc của chất mới bắt đầu được coi là một thuyết khoa học.</a:t>
            </a:r>
            <a:endPar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endParaRPr>
          </a:p>
        </p:txBody>
      </p:sp>
      <p:sp>
        <p:nvSpPr>
          <p:cNvPr id="14" name="Rectangle 13">
            <a:extLst>
              <a:ext uri="{FF2B5EF4-FFF2-40B4-BE49-F238E27FC236}">
                <a16:creationId xmlns:a16="http://schemas.microsoft.com/office/drawing/2014/main" id="{6C3E4294-FBAA-53E4-FDDB-0CBEC96B6A2E}"/>
              </a:ext>
            </a:extLst>
          </p:cNvPr>
          <p:cNvSpPr/>
          <p:nvPr/>
        </p:nvSpPr>
        <p:spPr>
          <a:xfrm>
            <a:off x="1011696" y="3965724"/>
            <a:ext cx="10519904" cy="2091663"/>
          </a:xfrm>
          <a:prstGeom prst="rect">
            <a:avLst/>
          </a:prstGeom>
        </p:spPr>
        <p:txBody>
          <a:bodyPr wrap="square">
            <a:spAutoFit/>
          </a:bodyPr>
          <a:lstStyle/>
          <a:p>
            <a:pPr algn="just">
              <a:lnSpc>
                <a:spcPct val="110000"/>
              </a:lnSpc>
            </a:pPr>
            <a:r>
              <a:rPr lang="vi-VN" sz="2000" b="1" dirty="0">
                <a:solidFill>
                  <a:srgbClr val="00B0F0"/>
                </a:solidFill>
                <a:latin typeface="Tahoma" panose="020B0604030504040204" pitchFamily="34" charset="0"/>
                <a:ea typeface="Tahoma" panose="020B0604030504040204" pitchFamily="34" charset="0"/>
                <a:cs typeface="Tahoma" panose="020B0604030504040204" pitchFamily="34" charset="0"/>
              </a:rPr>
              <a:t>Bernouilli và Clausius đã góp phần đưa thuyết động học phân từ lên một bước phát triển mới bằng cách xây dựng các định luật và phương trình của thuyết. Những thí nghiệm của Perrin sau đó không những cho thấy sự phân bố các hạt Brown trong nhũ tương hoàn toàn tương tự với sự phân bố các phân tử khí trong khí quyển mà còn cho thấy cách xác định số Avogrado bằng thực nghiệm theo tính toán của Einstein hoàn toàn phù hợp với giá trị tìm ra bằng lí thuyết..</a:t>
            </a:r>
            <a:r>
              <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rPr>
              <a:t>.</a:t>
            </a:r>
            <a:r>
              <a:rPr lang="vi-VN" sz="2000" b="1" dirty="0">
                <a:solidFill>
                  <a:srgbClr val="00B0F0"/>
                </a:solidFill>
                <a:latin typeface="Tahoma" panose="020B0604030504040204" pitchFamily="34" charset="0"/>
                <a:ea typeface="Tahoma" panose="020B0604030504040204" pitchFamily="34" charset="0"/>
                <a:cs typeface="Tahoma" panose="020B0604030504040204" pitchFamily="34" charset="0"/>
              </a:rPr>
              <a:t>.</a:t>
            </a:r>
            <a:endPar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endParaRPr>
          </a:p>
        </p:txBody>
      </p:sp>
      <p:sp>
        <p:nvSpPr>
          <p:cNvPr id="2" name="Rectangle 1">
            <a:extLst>
              <a:ext uri="{FF2B5EF4-FFF2-40B4-BE49-F238E27FC236}">
                <a16:creationId xmlns:a16="http://schemas.microsoft.com/office/drawing/2014/main" id="{9FD08652-1FFB-EDF0-7866-E338C8FEEA4D}"/>
              </a:ext>
            </a:extLst>
          </p:cNvPr>
          <p:cNvSpPr/>
          <p:nvPr/>
        </p:nvSpPr>
        <p:spPr>
          <a:xfrm>
            <a:off x="916894" y="808660"/>
            <a:ext cx="9523761" cy="523220"/>
          </a:xfrm>
          <a:prstGeom prst="rect">
            <a:avLst/>
          </a:prstGeom>
        </p:spPr>
        <p:txBody>
          <a:bodyPr wrap="none">
            <a:spAutoFit/>
          </a:bodyPr>
          <a:lstStyle/>
          <a:p>
            <a:pPr fontAlgn="ctr">
              <a:lnSpc>
                <a:spcPct val="100000"/>
              </a:lnSpc>
              <a:buNone/>
              <a:defRPr/>
            </a:pPr>
            <a:r>
              <a:rPr lang="en-US" altLang="en-US" sz="2800" b="1" dirty="0">
                <a:solidFill>
                  <a:srgbClr val="00B050"/>
                </a:solidFill>
                <a:latin typeface="Tahoma" panose="020B0604030504040204" pitchFamily="34" charset="0"/>
                <a:ea typeface="Tahoma" panose="020B0604030504040204" pitchFamily="34" charset="0"/>
                <a:cs typeface="Tahoma" panose="020B0604030504040204" pitchFamily="34" charset="0"/>
              </a:rPr>
              <a:t>VI. MỘT SỐ LƯU Ý ĐỐI VỚI SGK VÀ CĐHT VẬT LÍ 12</a:t>
            </a:r>
          </a:p>
        </p:txBody>
      </p:sp>
    </p:spTree>
    <p:extLst>
      <p:ext uri="{BB962C8B-B14F-4D97-AF65-F5344CB8AC3E}">
        <p14:creationId xmlns:p14="http://schemas.microsoft.com/office/powerpoint/2010/main" val="913040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602958-D88B-5095-4F1F-C8D1E720F76C}"/>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6F280C37-132A-BBF9-0022-D88545F6B0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665" y="13860"/>
            <a:ext cx="12205665" cy="6858000"/>
          </a:xfrm>
          <a:prstGeom prst="rect">
            <a:avLst/>
          </a:prstGeom>
        </p:spPr>
      </p:pic>
      <p:pic>
        <p:nvPicPr>
          <p:cNvPr id="5" name="Picture 4">
            <a:extLst>
              <a:ext uri="{FF2B5EF4-FFF2-40B4-BE49-F238E27FC236}">
                <a16:creationId xmlns:a16="http://schemas.microsoft.com/office/drawing/2014/main" id="{C7E3A02F-E8AA-68C3-26DD-71520CACCEA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1596" y="357585"/>
            <a:ext cx="2273924" cy="420082"/>
          </a:xfrm>
          <a:prstGeom prst="rect">
            <a:avLst/>
          </a:prstGeom>
        </p:spPr>
      </p:pic>
      <p:sp>
        <p:nvSpPr>
          <p:cNvPr id="13" name="Rectangle 12">
            <a:extLst>
              <a:ext uri="{FF2B5EF4-FFF2-40B4-BE49-F238E27FC236}">
                <a16:creationId xmlns:a16="http://schemas.microsoft.com/office/drawing/2014/main" id="{8D4C7D3B-D16E-3763-5710-030D3744F33E}"/>
              </a:ext>
            </a:extLst>
          </p:cNvPr>
          <p:cNvSpPr/>
          <p:nvPr/>
        </p:nvSpPr>
        <p:spPr>
          <a:xfrm>
            <a:off x="968196" y="1525510"/>
            <a:ext cx="3171048" cy="400110"/>
          </a:xfrm>
          <a:prstGeom prst="rect">
            <a:avLst/>
          </a:prstGeom>
        </p:spPr>
        <p:txBody>
          <a:bodyPr wrap="square">
            <a:spAutoFit/>
          </a:bodyPr>
          <a:lstStyle/>
          <a:p>
            <a:pPr algn="just"/>
            <a:r>
              <a:rPr lang="en-US" sz="2000" b="1" dirty="0">
                <a:solidFill>
                  <a:srgbClr val="FF0000"/>
                </a:solidFill>
                <a:latin typeface="Tahoma" panose="020B0604030504040204" pitchFamily="34" charset="0"/>
                <a:ea typeface="Tahoma" panose="020B0604030504040204" pitchFamily="34" charset="0"/>
                <a:cs typeface="Tahoma" panose="020B0604030504040204" pitchFamily="34" charset="0"/>
              </a:rPr>
              <a:t>C1. VẬT LÍ NHIỆT</a:t>
            </a:r>
          </a:p>
        </p:txBody>
      </p:sp>
      <p:pic>
        <p:nvPicPr>
          <p:cNvPr id="3" name="Picture 2">
            <a:extLst>
              <a:ext uri="{FF2B5EF4-FFF2-40B4-BE49-F238E27FC236}">
                <a16:creationId xmlns:a16="http://schemas.microsoft.com/office/drawing/2014/main" id="{83D6A89D-360B-3B01-499B-D378403137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53692" y="229027"/>
            <a:ext cx="1326712" cy="1097280"/>
          </a:xfrm>
          <a:prstGeom prst="rect">
            <a:avLst/>
          </a:prstGeom>
        </p:spPr>
      </p:pic>
      <p:sp>
        <p:nvSpPr>
          <p:cNvPr id="8" name="Rectangle 7">
            <a:extLst>
              <a:ext uri="{FF2B5EF4-FFF2-40B4-BE49-F238E27FC236}">
                <a16:creationId xmlns:a16="http://schemas.microsoft.com/office/drawing/2014/main" id="{0CAD40C3-F6F2-2BB2-F128-D890DE7F4717}"/>
              </a:ext>
            </a:extLst>
          </p:cNvPr>
          <p:cNvSpPr/>
          <p:nvPr/>
        </p:nvSpPr>
        <p:spPr>
          <a:xfrm>
            <a:off x="916858" y="2049771"/>
            <a:ext cx="7627702" cy="369332"/>
          </a:xfrm>
          <a:prstGeom prst="rect">
            <a:avLst/>
          </a:prstGeom>
        </p:spPr>
        <p:txBody>
          <a:bodyPr wrap="square">
            <a:spAutoFit/>
          </a:bodyPr>
          <a:lstStyle/>
          <a:p>
            <a:pPr algn="just"/>
            <a:r>
              <a:rPr lang="vi-VN" sz="1800" b="1" i="1" dirty="0">
                <a:solidFill>
                  <a:srgbClr val="0070C0"/>
                </a:solidFill>
                <a:effectLst/>
                <a:latin typeface="Tahoma" panose="020B0604030504040204" pitchFamily="34" charset="0"/>
                <a:ea typeface="Tahoma" panose="020B0604030504040204" pitchFamily="34" charset="0"/>
                <a:cs typeface="Tahoma" panose="020B0604030504040204" pitchFamily="34" charset="0"/>
              </a:rPr>
              <a:t>Tóm tắt lịch sử ra đời của các thuyết về cấu trúc của chất</a:t>
            </a:r>
            <a:endParaRPr lang="en-US" sz="20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10" name="Rectangle 9">
            <a:extLst>
              <a:ext uri="{FF2B5EF4-FFF2-40B4-BE49-F238E27FC236}">
                <a16:creationId xmlns:a16="http://schemas.microsoft.com/office/drawing/2014/main" id="{CC73DABB-8DF8-3310-1D81-6639508FB7FC}"/>
              </a:ext>
            </a:extLst>
          </p:cNvPr>
          <p:cNvSpPr/>
          <p:nvPr/>
        </p:nvSpPr>
        <p:spPr>
          <a:xfrm>
            <a:off x="1011696" y="2501932"/>
            <a:ext cx="10436233" cy="2091663"/>
          </a:xfrm>
          <a:prstGeom prst="rect">
            <a:avLst/>
          </a:prstGeom>
        </p:spPr>
        <p:txBody>
          <a:bodyPr wrap="square">
            <a:spAutoFit/>
          </a:bodyPr>
          <a:lstStyle/>
          <a:p>
            <a:pPr algn="just">
              <a:lnSpc>
                <a:spcPct val="110000"/>
              </a:lnSpc>
            </a:pPr>
            <a:r>
              <a:rPr lang="vi-VN" sz="2000" b="1" dirty="0">
                <a:solidFill>
                  <a:srgbClr val="00B0F0"/>
                </a:solidFill>
                <a:latin typeface="Tahoma" panose="020B0604030504040204" pitchFamily="34" charset="0"/>
                <a:ea typeface="Tahoma" panose="020B0604030504040204" pitchFamily="34" charset="0"/>
                <a:cs typeface="Tahoma" panose="020B0604030504040204" pitchFamily="34" charset="0"/>
              </a:rPr>
              <a:t>Ngoài định nghĩa phân tử là nhóm trung h</a:t>
            </a:r>
            <a:r>
              <a:rPr lang="en-US" sz="2000" b="1" dirty="0" err="1">
                <a:solidFill>
                  <a:srgbClr val="00B0F0"/>
                </a:solidFill>
                <a:latin typeface="Tahoma" panose="020B0604030504040204" pitchFamily="34" charset="0"/>
                <a:ea typeface="Tahoma" panose="020B0604030504040204" pitchFamily="34" charset="0"/>
                <a:cs typeface="Tahoma" panose="020B0604030504040204" pitchFamily="34" charset="0"/>
              </a:rPr>
              <a:t>oà</a:t>
            </a:r>
            <a:r>
              <a:rPr lang="vi-VN" sz="2000" b="1" dirty="0">
                <a:solidFill>
                  <a:srgbClr val="00B0F0"/>
                </a:solidFill>
                <a:latin typeface="Tahoma" panose="020B0604030504040204" pitchFamily="34" charset="0"/>
                <a:ea typeface="Tahoma" panose="020B0604030504040204" pitchFamily="34" charset="0"/>
                <a:cs typeface="Tahoma" panose="020B0604030504040204" pitchFamily="34" charset="0"/>
              </a:rPr>
              <a:t> về điện có từ hai nguyên tử trở lên, liên kết hóa học với nhau, phân tử còn được hiểu là phần tử nhỏ nhất của một chất có đủ các tính chất hóa học của chất đó. Hiểu theo nghĩa sau thì các nguyên tử kim loại cũng có thể coi là các “phân tử” được cấu tạo từ một nguyên tử. Do đó, trong thuyết ĐHPT về cấu trúc chất người ta quy ước dùng khái niệm phân tử để gọi chung cho các hạt cấu trúc chất bao gồm phân tử, nguyên tử và ion.</a:t>
            </a:r>
            <a:endPar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endParaRPr>
          </a:p>
        </p:txBody>
      </p:sp>
      <p:sp>
        <p:nvSpPr>
          <p:cNvPr id="14" name="Rectangle 13">
            <a:extLst>
              <a:ext uri="{FF2B5EF4-FFF2-40B4-BE49-F238E27FC236}">
                <a16:creationId xmlns:a16="http://schemas.microsoft.com/office/drawing/2014/main" id="{6C3E4294-FBAA-53E4-FDDB-0CBEC96B6A2E}"/>
              </a:ext>
            </a:extLst>
          </p:cNvPr>
          <p:cNvSpPr/>
          <p:nvPr/>
        </p:nvSpPr>
        <p:spPr>
          <a:xfrm>
            <a:off x="969860" y="4686896"/>
            <a:ext cx="9850540" cy="1753109"/>
          </a:xfrm>
          <a:prstGeom prst="rect">
            <a:avLst/>
          </a:prstGeom>
        </p:spPr>
        <p:txBody>
          <a:bodyPr wrap="square">
            <a:spAutoFit/>
          </a:bodyPr>
          <a:lstStyle/>
          <a:p>
            <a:pPr algn="just">
              <a:lnSpc>
                <a:spcPct val="110000"/>
              </a:lnSpc>
            </a:pPr>
            <a:r>
              <a:rPr lang="vi-VN" sz="2000" b="1" dirty="0">
                <a:solidFill>
                  <a:srgbClr val="00B0F0"/>
                </a:solidFill>
                <a:latin typeface="Tahoma" panose="020B0604030504040204" pitchFamily="34" charset="0"/>
                <a:ea typeface="Tahoma" panose="020B0604030504040204" pitchFamily="34" charset="0"/>
                <a:cs typeface="Tahoma" panose="020B0604030504040204" pitchFamily="34" charset="0"/>
              </a:rPr>
              <a:t>C</a:t>
            </a:r>
            <a:r>
              <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rPr>
              <a:t>T </a:t>
            </a:r>
            <a:r>
              <a:rPr lang="vi-VN" sz="2000" b="1" dirty="0">
                <a:solidFill>
                  <a:srgbClr val="00B0F0"/>
                </a:solidFill>
                <a:latin typeface="Tahoma" panose="020B0604030504040204" pitchFamily="34" charset="0"/>
                <a:ea typeface="Tahoma" panose="020B0604030504040204" pitchFamily="34" charset="0"/>
                <a:cs typeface="Tahoma" panose="020B0604030504040204" pitchFamily="34" charset="0"/>
              </a:rPr>
              <a:t>vật lí 2018 không đi sâu vào cấu trúc của các thể rắn và lỏng như </a:t>
            </a:r>
            <a:r>
              <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rPr>
              <a:t>CT</a:t>
            </a:r>
            <a:r>
              <a:rPr lang="vi-VN" sz="2000"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rPr>
              <a:t>2006</a:t>
            </a:r>
            <a:r>
              <a:rPr lang="vi-VN" sz="2000" b="1" dirty="0">
                <a:solidFill>
                  <a:srgbClr val="00B0F0"/>
                </a:solidFill>
                <a:latin typeface="Tahoma" panose="020B0604030504040204" pitchFamily="34" charset="0"/>
                <a:ea typeface="Tahoma" panose="020B0604030504040204" pitchFamily="34" charset="0"/>
                <a:cs typeface="Tahoma" panose="020B0604030504040204" pitchFamily="34" charset="0"/>
              </a:rPr>
              <a:t>. Đặc biệt là </a:t>
            </a:r>
            <a:r>
              <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rPr>
              <a:t>CT</a:t>
            </a:r>
            <a:r>
              <a:rPr lang="vi-VN" sz="2000"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rPr>
              <a:t>2018</a:t>
            </a:r>
            <a:r>
              <a:rPr lang="vi-VN" sz="2000" b="1" dirty="0">
                <a:solidFill>
                  <a:srgbClr val="00B0F0"/>
                </a:solidFill>
                <a:latin typeface="Tahoma" panose="020B0604030504040204" pitchFamily="34" charset="0"/>
                <a:ea typeface="Tahoma" panose="020B0604030504040204" pitchFamily="34" charset="0"/>
                <a:cs typeface="Tahoma" panose="020B0604030504040204" pitchFamily="34" charset="0"/>
              </a:rPr>
              <a:t> không đề cập đến các khái niệm </a:t>
            </a:r>
            <a:r>
              <a:rPr lang="vi-VN" sz="2000" b="1" dirty="0">
                <a:solidFill>
                  <a:srgbClr val="C00000"/>
                </a:solidFill>
                <a:latin typeface="Tahoma" panose="020B0604030504040204" pitchFamily="34" charset="0"/>
                <a:ea typeface="Tahoma" panose="020B0604030504040204" pitchFamily="34" charset="0"/>
                <a:cs typeface="Tahoma" panose="020B0604030504040204" pitchFamily="34" charset="0"/>
              </a:rPr>
              <a:t>chất kết tinh </a:t>
            </a:r>
            <a:r>
              <a:rPr lang="vi-VN" sz="2000" b="1" dirty="0">
                <a:solidFill>
                  <a:srgbClr val="00B0F0"/>
                </a:solidFill>
                <a:latin typeface="Tahoma" panose="020B0604030504040204" pitchFamily="34" charset="0"/>
                <a:ea typeface="Tahoma" panose="020B0604030504040204" pitchFamily="34" charset="0"/>
                <a:cs typeface="Tahoma" panose="020B0604030504040204" pitchFamily="34" charset="0"/>
              </a:rPr>
              <a:t>và </a:t>
            </a:r>
            <a:r>
              <a:rPr lang="vi-VN" sz="2000" b="1" dirty="0">
                <a:solidFill>
                  <a:srgbClr val="C00000"/>
                </a:solidFill>
                <a:latin typeface="Tahoma" panose="020B0604030504040204" pitchFamily="34" charset="0"/>
                <a:ea typeface="Tahoma" panose="020B0604030504040204" pitchFamily="34" charset="0"/>
                <a:cs typeface="Tahoma" panose="020B0604030504040204" pitchFamily="34" charset="0"/>
              </a:rPr>
              <a:t>chất vô định hình </a:t>
            </a:r>
            <a:r>
              <a:rPr lang="vi-VN" sz="2000" b="1" dirty="0">
                <a:solidFill>
                  <a:srgbClr val="00B0F0"/>
                </a:solidFill>
                <a:latin typeface="Tahoma" panose="020B0604030504040204" pitchFamily="34" charset="0"/>
                <a:ea typeface="Tahoma" panose="020B0604030504040204" pitchFamily="34" charset="0"/>
                <a:cs typeface="Tahoma" panose="020B0604030504040204" pitchFamily="34" charset="0"/>
              </a:rPr>
              <a:t>nhưng lại yêu cầu </a:t>
            </a:r>
            <a:r>
              <a:rPr lang="vi-VN" sz="2000" b="1" dirty="0">
                <a:solidFill>
                  <a:srgbClr val="C00000"/>
                </a:solidFill>
                <a:latin typeface="Tahoma" panose="020B0604030504040204" pitchFamily="34" charset="0"/>
                <a:ea typeface="Tahoma" panose="020B0604030504040204" pitchFamily="34" charset="0"/>
                <a:cs typeface="Tahoma" panose="020B0604030504040204" pitchFamily="34" charset="0"/>
              </a:rPr>
              <a:t>giải thích sự nóng chảy </a:t>
            </a:r>
            <a:r>
              <a:rPr lang="vi-VN" sz="2000" b="1" dirty="0">
                <a:solidFill>
                  <a:srgbClr val="00B0F0"/>
                </a:solidFill>
                <a:latin typeface="Tahoma" panose="020B0604030504040204" pitchFamily="34" charset="0"/>
                <a:ea typeface="Tahoma" panose="020B0604030504040204" pitchFamily="34" charset="0"/>
                <a:cs typeface="Tahoma" panose="020B0604030504040204" pitchFamily="34" charset="0"/>
              </a:rPr>
              <a:t>nên SGK phải giới thiệu trong phần Em có biết một số đặc điểm của chất kết tinh và chất vô định hình cần thiết cho việc giải thích sự nóng chảy.</a:t>
            </a:r>
            <a:endPar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endParaRPr>
          </a:p>
        </p:txBody>
      </p:sp>
      <p:sp>
        <p:nvSpPr>
          <p:cNvPr id="2" name="Rectangle 1">
            <a:extLst>
              <a:ext uri="{FF2B5EF4-FFF2-40B4-BE49-F238E27FC236}">
                <a16:creationId xmlns:a16="http://schemas.microsoft.com/office/drawing/2014/main" id="{67A5EFA8-E6DE-8822-80C3-CDA1184E3CBB}"/>
              </a:ext>
            </a:extLst>
          </p:cNvPr>
          <p:cNvSpPr/>
          <p:nvPr/>
        </p:nvSpPr>
        <p:spPr>
          <a:xfrm>
            <a:off x="916894" y="808660"/>
            <a:ext cx="9523761" cy="523220"/>
          </a:xfrm>
          <a:prstGeom prst="rect">
            <a:avLst/>
          </a:prstGeom>
        </p:spPr>
        <p:txBody>
          <a:bodyPr wrap="none">
            <a:spAutoFit/>
          </a:bodyPr>
          <a:lstStyle/>
          <a:p>
            <a:pPr fontAlgn="ctr">
              <a:lnSpc>
                <a:spcPct val="100000"/>
              </a:lnSpc>
              <a:buNone/>
              <a:defRPr/>
            </a:pPr>
            <a:r>
              <a:rPr lang="en-US" altLang="en-US" sz="2800" b="1" dirty="0">
                <a:solidFill>
                  <a:srgbClr val="00B050"/>
                </a:solidFill>
                <a:latin typeface="Tahoma" panose="020B0604030504040204" pitchFamily="34" charset="0"/>
                <a:ea typeface="Tahoma" panose="020B0604030504040204" pitchFamily="34" charset="0"/>
                <a:cs typeface="Tahoma" panose="020B0604030504040204" pitchFamily="34" charset="0"/>
              </a:rPr>
              <a:t>VI. MỘT SỐ LƯU Ý ĐỐI VỚI SGK VÀ CĐHT VẬT LÍ 12</a:t>
            </a:r>
          </a:p>
        </p:txBody>
      </p:sp>
    </p:spTree>
    <p:extLst>
      <p:ext uri="{BB962C8B-B14F-4D97-AF65-F5344CB8AC3E}">
        <p14:creationId xmlns:p14="http://schemas.microsoft.com/office/powerpoint/2010/main" val="2151767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602958-D88B-5095-4F1F-C8D1E720F76C}"/>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6F280C37-132A-BBF9-0022-D88545F6B0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665" y="13860"/>
            <a:ext cx="12205665" cy="6858000"/>
          </a:xfrm>
          <a:prstGeom prst="rect">
            <a:avLst/>
          </a:prstGeom>
        </p:spPr>
      </p:pic>
      <p:pic>
        <p:nvPicPr>
          <p:cNvPr id="5" name="Picture 4">
            <a:extLst>
              <a:ext uri="{FF2B5EF4-FFF2-40B4-BE49-F238E27FC236}">
                <a16:creationId xmlns:a16="http://schemas.microsoft.com/office/drawing/2014/main" id="{C7E3A02F-E8AA-68C3-26DD-71520CACCEA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1596" y="357585"/>
            <a:ext cx="2273924" cy="420082"/>
          </a:xfrm>
          <a:prstGeom prst="rect">
            <a:avLst/>
          </a:prstGeom>
        </p:spPr>
      </p:pic>
      <p:sp>
        <p:nvSpPr>
          <p:cNvPr id="13" name="Rectangle 12">
            <a:extLst>
              <a:ext uri="{FF2B5EF4-FFF2-40B4-BE49-F238E27FC236}">
                <a16:creationId xmlns:a16="http://schemas.microsoft.com/office/drawing/2014/main" id="{8D4C7D3B-D16E-3763-5710-030D3744F33E}"/>
              </a:ext>
            </a:extLst>
          </p:cNvPr>
          <p:cNvSpPr/>
          <p:nvPr/>
        </p:nvSpPr>
        <p:spPr>
          <a:xfrm>
            <a:off x="968196" y="1525510"/>
            <a:ext cx="3171048" cy="400110"/>
          </a:xfrm>
          <a:prstGeom prst="rect">
            <a:avLst/>
          </a:prstGeom>
        </p:spPr>
        <p:txBody>
          <a:bodyPr wrap="square">
            <a:spAutoFit/>
          </a:bodyPr>
          <a:lstStyle/>
          <a:p>
            <a:pPr algn="just"/>
            <a:r>
              <a:rPr lang="en-US" sz="2000" b="1" dirty="0">
                <a:solidFill>
                  <a:srgbClr val="FF0000"/>
                </a:solidFill>
                <a:latin typeface="Tahoma" panose="020B0604030504040204" pitchFamily="34" charset="0"/>
                <a:ea typeface="Tahoma" panose="020B0604030504040204" pitchFamily="34" charset="0"/>
                <a:cs typeface="Tahoma" panose="020B0604030504040204" pitchFamily="34" charset="0"/>
              </a:rPr>
              <a:t>C1. VẬT LÍ NHIỆT</a:t>
            </a:r>
          </a:p>
        </p:txBody>
      </p:sp>
      <p:pic>
        <p:nvPicPr>
          <p:cNvPr id="3" name="Picture 2">
            <a:extLst>
              <a:ext uri="{FF2B5EF4-FFF2-40B4-BE49-F238E27FC236}">
                <a16:creationId xmlns:a16="http://schemas.microsoft.com/office/drawing/2014/main" id="{83D6A89D-360B-3B01-499B-D378403137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53692" y="229027"/>
            <a:ext cx="1326712" cy="1097280"/>
          </a:xfrm>
          <a:prstGeom prst="rect">
            <a:avLst/>
          </a:prstGeom>
        </p:spPr>
      </p:pic>
      <p:sp>
        <p:nvSpPr>
          <p:cNvPr id="8" name="Rectangle 7">
            <a:extLst>
              <a:ext uri="{FF2B5EF4-FFF2-40B4-BE49-F238E27FC236}">
                <a16:creationId xmlns:a16="http://schemas.microsoft.com/office/drawing/2014/main" id="{0CAD40C3-F6F2-2BB2-F128-D890DE7F4717}"/>
              </a:ext>
            </a:extLst>
          </p:cNvPr>
          <p:cNvSpPr/>
          <p:nvPr/>
        </p:nvSpPr>
        <p:spPr>
          <a:xfrm>
            <a:off x="916858" y="2049771"/>
            <a:ext cx="7627702" cy="369332"/>
          </a:xfrm>
          <a:prstGeom prst="rect">
            <a:avLst/>
          </a:prstGeom>
        </p:spPr>
        <p:txBody>
          <a:bodyPr wrap="square">
            <a:spAutoFit/>
          </a:bodyPr>
          <a:lstStyle/>
          <a:p>
            <a:pPr algn="just"/>
            <a:r>
              <a:rPr lang="vi-VN" sz="1800" b="1" i="1" dirty="0">
                <a:solidFill>
                  <a:srgbClr val="0070C0"/>
                </a:solidFill>
                <a:effectLst/>
                <a:latin typeface="Tahoma" panose="020B0604030504040204" pitchFamily="34" charset="0"/>
                <a:ea typeface="Tahoma" panose="020B0604030504040204" pitchFamily="34" charset="0"/>
                <a:cs typeface="Tahoma" panose="020B0604030504040204" pitchFamily="34" charset="0"/>
              </a:rPr>
              <a:t>Tóm tắt lịch sử ra đời của các thuyết về cấu trúc của chất</a:t>
            </a:r>
            <a:endParaRPr lang="en-US" sz="20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10" name="Rectangle 9">
            <a:extLst>
              <a:ext uri="{FF2B5EF4-FFF2-40B4-BE49-F238E27FC236}">
                <a16:creationId xmlns:a16="http://schemas.microsoft.com/office/drawing/2014/main" id="{CC73DABB-8DF8-3310-1D81-6639508FB7FC}"/>
              </a:ext>
            </a:extLst>
          </p:cNvPr>
          <p:cNvSpPr/>
          <p:nvPr/>
        </p:nvSpPr>
        <p:spPr>
          <a:xfrm>
            <a:off x="1011696" y="2501932"/>
            <a:ext cx="10606563" cy="1414554"/>
          </a:xfrm>
          <a:prstGeom prst="rect">
            <a:avLst/>
          </a:prstGeom>
        </p:spPr>
        <p:txBody>
          <a:bodyPr wrap="square">
            <a:spAutoFit/>
          </a:bodyPr>
          <a:lstStyle/>
          <a:p>
            <a:pPr algn="just">
              <a:lnSpc>
                <a:spcPct val="110000"/>
              </a:lnSpc>
            </a:pPr>
            <a:r>
              <a:rPr lang="vi-VN" sz="2000" b="1" dirty="0">
                <a:solidFill>
                  <a:srgbClr val="00B0F0"/>
                </a:solidFill>
                <a:latin typeface="Tahoma" panose="020B0604030504040204" pitchFamily="34" charset="0"/>
                <a:ea typeface="Tahoma" panose="020B0604030504040204" pitchFamily="34" charset="0"/>
                <a:cs typeface="Tahoma" panose="020B0604030504040204" pitchFamily="34" charset="0"/>
              </a:rPr>
              <a:t>Trong các thể thì thể lỏng là khó hình dung nhất. Ở gần nhiệt độ đông đặc, chất lỏng có nhiều tính chất tương tự như chất rắn. Càng tăng dần nhiệt độ thì sự tương tự lỏng</a:t>
            </a:r>
            <a:r>
              <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rPr>
              <a:t>-</a:t>
            </a:r>
            <a:r>
              <a:rPr lang="vi-VN" sz="2000" b="1" dirty="0">
                <a:solidFill>
                  <a:srgbClr val="00B0F0"/>
                </a:solidFill>
                <a:latin typeface="Tahoma" panose="020B0604030504040204" pitchFamily="34" charset="0"/>
                <a:ea typeface="Tahoma" panose="020B0604030504040204" pitchFamily="34" charset="0"/>
                <a:cs typeface="Tahoma" panose="020B0604030504040204" pitchFamily="34" charset="0"/>
              </a:rPr>
              <a:t>rắn càng phải nhường chỗ cho sự tương tự lỏng</a:t>
            </a:r>
            <a:r>
              <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rPr>
              <a:t>-</a:t>
            </a:r>
            <a:r>
              <a:rPr lang="vi-VN" sz="2000" b="1" dirty="0">
                <a:solidFill>
                  <a:srgbClr val="00B0F0"/>
                </a:solidFill>
                <a:latin typeface="Tahoma" panose="020B0604030504040204" pitchFamily="34" charset="0"/>
                <a:ea typeface="Tahoma" panose="020B0604030504040204" pitchFamily="34" charset="0"/>
                <a:cs typeface="Tahoma" panose="020B0604030504040204" pitchFamily="34" charset="0"/>
              </a:rPr>
              <a:t>khí. Cho đến gần đây người ta vẫn còn tranh luận về chuyển động nhiệt của phân tử ở thể lỏng.</a:t>
            </a:r>
            <a:endPar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endParaRPr>
          </a:p>
        </p:txBody>
      </p:sp>
      <p:sp>
        <p:nvSpPr>
          <p:cNvPr id="14" name="Rectangle 13">
            <a:extLst>
              <a:ext uri="{FF2B5EF4-FFF2-40B4-BE49-F238E27FC236}">
                <a16:creationId xmlns:a16="http://schemas.microsoft.com/office/drawing/2014/main" id="{6C3E4294-FBAA-53E4-FDDB-0CBEC96B6A2E}"/>
              </a:ext>
            </a:extLst>
          </p:cNvPr>
          <p:cNvSpPr/>
          <p:nvPr/>
        </p:nvSpPr>
        <p:spPr>
          <a:xfrm>
            <a:off x="1011696" y="3952346"/>
            <a:ext cx="10519904" cy="2091663"/>
          </a:xfrm>
          <a:prstGeom prst="rect">
            <a:avLst/>
          </a:prstGeom>
        </p:spPr>
        <p:txBody>
          <a:bodyPr wrap="square">
            <a:spAutoFit/>
          </a:bodyPr>
          <a:lstStyle/>
          <a:p>
            <a:pPr algn="just">
              <a:lnSpc>
                <a:spcPct val="110000"/>
              </a:lnSpc>
            </a:pPr>
            <a:r>
              <a:rPr lang="vi-VN" sz="2000" b="1" dirty="0">
                <a:solidFill>
                  <a:srgbClr val="00B0F0"/>
                </a:solidFill>
                <a:latin typeface="Tahoma" panose="020B0604030504040204" pitchFamily="34" charset="0"/>
                <a:ea typeface="Tahoma" panose="020B0604030504040204" pitchFamily="34" charset="0"/>
                <a:cs typeface="Tahoma" panose="020B0604030504040204" pitchFamily="34" charset="0"/>
              </a:rPr>
              <a:t>Theo Frentein (1894–1952) thì phân tử ở thể lỏng dao động một thời gian nào đó quanh một vị trí cân bằng xác định, rồi do tương tác với các phân tử khác chuyển sang một vị trí cân bằng mới để lại dao động quanh vị trí này một thời gian, cứ thế tiếp tục. Quãng đường di được trong mỗi lần dịch chuyển vị trí cân bằng có độ lớn cỡ kích thướ</a:t>
            </a:r>
            <a:r>
              <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rPr>
              <a:t>c</a:t>
            </a:r>
            <a:r>
              <a:rPr lang="vi-VN" sz="2000" b="1" dirty="0">
                <a:solidFill>
                  <a:srgbClr val="00B0F0"/>
                </a:solidFill>
                <a:latin typeface="Tahoma" panose="020B0604030504040204" pitchFamily="34" charset="0"/>
                <a:ea typeface="Tahoma" panose="020B0604030504040204" pitchFamily="34" charset="0"/>
                <a:cs typeface="Tahoma" panose="020B0604030504040204" pitchFamily="34" charset="0"/>
              </a:rPr>
              <a:t> phân tử. Giữa hai lần di chuyển thì quỹ đạ</a:t>
            </a:r>
            <a:r>
              <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rPr>
              <a:t>o</a:t>
            </a:r>
            <a:r>
              <a:rPr lang="vi-VN" sz="2000" b="1" dirty="0">
                <a:solidFill>
                  <a:srgbClr val="00B0F0"/>
                </a:solidFill>
                <a:latin typeface="Tahoma" panose="020B0604030504040204" pitchFamily="34" charset="0"/>
                <a:ea typeface="Tahoma" panose="020B0604030504040204" pitchFamily="34" charset="0"/>
                <a:cs typeface="Tahoma" panose="020B0604030504040204" pitchFamily="34" charset="0"/>
              </a:rPr>
              <a:t> chuyển động của phân tử là đường cong không phải là đường thẳng như trong chất khí. </a:t>
            </a:r>
            <a:endPar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endParaRPr>
          </a:p>
        </p:txBody>
      </p:sp>
      <p:sp>
        <p:nvSpPr>
          <p:cNvPr id="2" name="Rectangle 1">
            <a:extLst>
              <a:ext uri="{FF2B5EF4-FFF2-40B4-BE49-F238E27FC236}">
                <a16:creationId xmlns:a16="http://schemas.microsoft.com/office/drawing/2014/main" id="{CACC4C8E-E944-4C36-3F07-E34CB2A0D77D}"/>
              </a:ext>
            </a:extLst>
          </p:cNvPr>
          <p:cNvSpPr/>
          <p:nvPr/>
        </p:nvSpPr>
        <p:spPr>
          <a:xfrm>
            <a:off x="916894" y="808660"/>
            <a:ext cx="9523761" cy="523220"/>
          </a:xfrm>
          <a:prstGeom prst="rect">
            <a:avLst/>
          </a:prstGeom>
        </p:spPr>
        <p:txBody>
          <a:bodyPr wrap="none">
            <a:spAutoFit/>
          </a:bodyPr>
          <a:lstStyle/>
          <a:p>
            <a:pPr fontAlgn="ctr">
              <a:lnSpc>
                <a:spcPct val="100000"/>
              </a:lnSpc>
              <a:buNone/>
              <a:defRPr/>
            </a:pPr>
            <a:r>
              <a:rPr lang="en-US" altLang="en-US" sz="2800" b="1" dirty="0">
                <a:solidFill>
                  <a:srgbClr val="00B050"/>
                </a:solidFill>
                <a:latin typeface="Tahoma" panose="020B0604030504040204" pitchFamily="34" charset="0"/>
                <a:ea typeface="Tahoma" panose="020B0604030504040204" pitchFamily="34" charset="0"/>
                <a:cs typeface="Tahoma" panose="020B0604030504040204" pitchFamily="34" charset="0"/>
              </a:rPr>
              <a:t>VI. MỘT SỐ LƯU Ý ĐỐI VỚI SGK VÀ CĐHT VẬT LÍ 12</a:t>
            </a:r>
          </a:p>
        </p:txBody>
      </p:sp>
    </p:spTree>
    <p:extLst>
      <p:ext uri="{BB962C8B-B14F-4D97-AF65-F5344CB8AC3E}">
        <p14:creationId xmlns:p14="http://schemas.microsoft.com/office/powerpoint/2010/main" val="2314585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602958-D88B-5095-4F1F-C8D1E720F76C}"/>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6F280C37-132A-BBF9-0022-D88545F6B0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665" y="13860"/>
            <a:ext cx="12205665" cy="6858000"/>
          </a:xfrm>
          <a:prstGeom prst="rect">
            <a:avLst/>
          </a:prstGeom>
        </p:spPr>
      </p:pic>
      <p:pic>
        <p:nvPicPr>
          <p:cNvPr id="5" name="Picture 4">
            <a:extLst>
              <a:ext uri="{FF2B5EF4-FFF2-40B4-BE49-F238E27FC236}">
                <a16:creationId xmlns:a16="http://schemas.microsoft.com/office/drawing/2014/main" id="{C7E3A02F-E8AA-68C3-26DD-71520CACCEA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1596" y="357585"/>
            <a:ext cx="2273924" cy="420082"/>
          </a:xfrm>
          <a:prstGeom prst="rect">
            <a:avLst/>
          </a:prstGeom>
        </p:spPr>
      </p:pic>
      <p:sp>
        <p:nvSpPr>
          <p:cNvPr id="13" name="Rectangle 12">
            <a:extLst>
              <a:ext uri="{FF2B5EF4-FFF2-40B4-BE49-F238E27FC236}">
                <a16:creationId xmlns:a16="http://schemas.microsoft.com/office/drawing/2014/main" id="{8D4C7D3B-D16E-3763-5710-030D3744F33E}"/>
              </a:ext>
            </a:extLst>
          </p:cNvPr>
          <p:cNvSpPr/>
          <p:nvPr/>
        </p:nvSpPr>
        <p:spPr>
          <a:xfrm>
            <a:off x="968196" y="1525510"/>
            <a:ext cx="3171048" cy="400110"/>
          </a:xfrm>
          <a:prstGeom prst="rect">
            <a:avLst/>
          </a:prstGeom>
        </p:spPr>
        <p:txBody>
          <a:bodyPr wrap="square">
            <a:spAutoFit/>
          </a:bodyPr>
          <a:lstStyle/>
          <a:p>
            <a:pPr algn="just"/>
            <a:r>
              <a:rPr lang="en-US" sz="2000" b="1" dirty="0">
                <a:solidFill>
                  <a:srgbClr val="FF0000"/>
                </a:solidFill>
                <a:latin typeface="Tahoma" panose="020B0604030504040204" pitchFamily="34" charset="0"/>
                <a:ea typeface="Tahoma" panose="020B0604030504040204" pitchFamily="34" charset="0"/>
                <a:cs typeface="Tahoma" panose="020B0604030504040204" pitchFamily="34" charset="0"/>
              </a:rPr>
              <a:t>C1. VẬT LÍ NHIỆT</a:t>
            </a:r>
          </a:p>
        </p:txBody>
      </p:sp>
      <p:pic>
        <p:nvPicPr>
          <p:cNvPr id="3" name="Picture 2">
            <a:extLst>
              <a:ext uri="{FF2B5EF4-FFF2-40B4-BE49-F238E27FC236}">
                <a16:creationId xmlns:a16="http://schemas.microsoft.com/office/drawing/2014/main" id="{83D6A89D-360B-3B01-499B-D378403137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53692" y="229027"/>
            <a:ext cx="1326712" cy="1097280"/>
          </a:xfrm>
          <a:prstGeom prst="rect">
            <a:avLst/>
          </a:prstGeom>
        </p:spPr>
      </p:pic>
      <p:sp>
        <p:nvSpPr>
          <p:cNvPr id="8" name="Rectangle 7">
            <a:extLst>
              <a:ext uri="{FF2B5EF4-FFF2-40B4-BE49-F238E27FC236}">
                <a16:creationId xmlns:a16="http://schemas.microsoft.com/office/drawing/2014/main" id="{0CAD40C3-F6F2-2BB2-F128-D890DE7F4717}"/>
              </a:ext>
            </a:extLst>
          </p:cNvPr>
          <p:cNvSpPr/>
          <p:nvPr/>
        </p:nvSpPr>
        <p:spPr>
          <a:xfrm>
            <a:off x="916857" y="2049771"/>
            <a:ext cx="10519903" cy="368306"/>
          </a:xfrm>
          <a:prstGeom prst="rect">
            <a:avLst/>
          </a:prstGeom>
        </p:spPr>
        <p:txBody>
          <a:bodyPr wrap="square">
            <a:spAutoFit/>
          </a:bodyPr>
          <a:lstStyle/>
          <a:p>
            <a:pPr>
              <a:lnSpc>
                <a:spcPct val="110000"/>
              </a:lnSpc>
              <a:spcAft>
                <a:spcPts val="800"/>
              </a:spcAft>
            </a:pPr>
            <a:r>
              <a:rPr lang="vi-VN" b="1" i="1" dirty="0">
                <a:solidFill>
                  <a:srgbClr val="0070C0"/>
                </a:solidFill>
                <a:latin typeface="Tahoma" panose="020B0604030504040204" pitchFamily="34" charset="0"/>
                <a:ea typeface="Tahoma" panose="020B0604030504040204" pitchFamily="34" charset="0"/>
                <a:cs typeface="Tahoma" panose="020B0604030504040204" pitchFamily="34" charset="0"/>
              </a:rPr>
              <a:t>Các khái niệm nhiệt dung riêng, nhiệt nóng chảy riêng và nhiệt hoá hơi riêng </a:t>
            </a:r>
            <a:endParaRPr lang="en-US" b="1" i="1"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10" name="Rectangle 9">
            <a:extLst>
              <a:ext uri="{FF2B5EF4-FFF2-40B4-BE49-F238E27FC236}">
                <a16:creationId xmlns:a16="http://schemas.microsoft.com/office/drawing/2014/main" id="{CC73DABB-8DF8-3310-1D81-6639508FB7FC}"/>
              </a:ext>
            </a:extLst>
          </p:cNvPr>
          <p:cNvSpPr/>
          <p:nvPr/>
        </p:nvSpPr>
        <p:spPr>
          <a:xfrm>
            <a:off x="1011696" y="2600547"/>
            <a:ext cx="10023857" cy="1414554"/>
          </a:xfrm>
          <a:prstGeom prst="rect">
            <a:avLst/>
          </a:prstGeom>
        </p:spPr>
        <p:txBody>
          <a:bodyPr wrap="square">
            <a:spAutoFit/>
          </a:bodyPr>
          <a:lstStyle/>
          <a:p>
            <a:pPr algn="just">
              <a:lnSpc>
                <a:spcPct val="110000"/>
              </a:lnSpc>
            </a:pPr>
            <a:r>
              <a:rPr lang="vi-VN" sz="2000" b="1" dirty="0">
                <a:solidFill>
                  <a:srgbClr val="00B0F0"/>
                </a:solidFill>
                <a:latin typeface="Tahoma" panose="020B0604030504040204" pitchFamily="34" charset="0"/>
                <a:ea typeface="Tahoma" panose="020B0604030504040204" pitchFamily="34" charset="0"/>
                <a:cs typeface="Tahoma" panose="020B0604030504040204" pitchFamily="34" charset="0"/>
              </a:rPr>
              <a:t>Ngay từ thời kì cổ đ</a:t>
            </a:r>
            <a:r>
              <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rPr>
              <a:t>ạ</a:t>
            </a:r>
            <a:r>
              <a:rPr lang="vi-VN" sz="2000" b="1" dirty="0">
                <a:solidFill>
                  <a:srgbClr val="00B0F0"/>
                </a:solidFill>
                <a:latin typeface="Tahoma" panose="020B0604030504040204" pitchFamily="34" charset="0"/>
                <a:ea typeface="Tahoma" panose="020B0604030504040204" pitchFamily="34" charset="0"/>
                <a:cs typeface="Tahoma" panose="020B0604030504040204" pitchFamily="34" charset="0"/>
              </a:rPr>
              <a:t>i người ta đã quan tâm đến các hiện tượng nhiệt gần gũi với đời</a:t>
            </a:r>
            <a:r>
              <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vi-VN" sz="2000" b="1" dirty="0">
                <a:solidFill>
                  <a:srgbClr val="00B0F0"/>
                </a:solidFill>
                <a:latin typeface="Tahoma" panose="020B0604030504040204" pitchFamily="34" charset="0"/>
                <a:ea typeface="Tahoma" panose="020B0604030504040204" pitchFamily="34" charset="0"/>
                <a:cs typeface="Tahoma" panose="020B0604030504040204" pitchFamily="34" charset="0"/>
              </a:rPr>
              <a:t>sống con người như bay hơi, nóng chảy, đông đặc, nóng lên, lạnh đi v.v… Tuy nhiên những cố gắng nhằm giải thích các hiện tượng này đều không đem lại kết quả nào đáng kể. </a:t>
            </a:r>
            <a:endPar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endParaRPr>
          </a:p>
        </p:txBody>
      </p:sp>
      <p:sp>
        <p:nvSpPr>
          <p:cNvPr id="2" name="Rectangle 1">
            <a:extLst>
              <a:ext uri="{FF2B5EF4-FFF2-40B4-BE49-F238E27FC236}">
                <a16:creationId xmlns:a16="http://schemas.microsoft.com/office/drawing/2014/main" id="{61FC593A-A8AA-6AA6-D8D1-B085124AF52A}"/>
              </a:ext>
            </a:extLst>
          </p:cNvPr>
          <p:cNvSpPr/>
          <p:nvPr/>
        </p:nvSpPr>
        <p:spPr>
          <a:xfrm>
            <a:off x="916894" y="808660"/>
            <a:ext cx="9523761" cy="523220"/>
          </a:xfrm>
          <a:prstGeom prst="rect">
            <a:avLst/>
          </a:prstGeom>
        </p:spPr>
        <p:txBody>
          <a:bodyPr wrap="none">
            <a:spAutoFit/>
          </a:bodyPr>
          <a:lstStyle/>
          <a:p>
            <a:pPr fontAlgn="ctr">
              <a:lnSpc>
                <a:spcPct val="100000"/>
              </a:lnSpc>
              <a:buNone/>
              <a:defRPr/>
            </a:pPr>
            <a:r>
              <a:rPr lang="en-US" altLang="en-US" sz="2800" b="1" dirty="0">
                <a:solidFill>
                  <a:srgbClr val="00B050"/>
                </a:solidFill>
                <a:latin typeface="Tahoma" panose="020B0604030504040204" pitchFamily="34" charset="0"/>
                <a:ea typeface="Tahoma" panose="020B0604030504040204" pitchFamily="34" charset="0"/>
                <a:cs typeface="Tahoma" panose="020B0604030504040204" pitchFamily="34" charset="0"/>
              </a:rPr>
              <a:t>VI. MỘT SỐ LƯU Ý ĐỐI VỚI SGK VÀ CĐHT VẬT LÍ 12</a:t>
            </a:r>
          </a:p>
        </p:txBody>
      </p:sp>
      <p:sp>
        <p:nvSpPr>
          <p:cNvPr id="6" name="Rectangle 5">
            <a:extLst>
              <a:ext uri="{FF2B5EF4-FFF2-40B4-BE49-F238E27FC236}">
                <a16:creationId xmlns:a16="http://schemas.microsoft.com/office/drawing/2014/main" id="{30B4F49F-2D63-DDE3-C791-B0DA6BCD868C}"/>
              </a:ext>
            </a:extLst>
          </p:cNvPr>
          <p:cNvSpPr/>
          <p:nvPr/>
        </p:nvSpPr>
        <p:spPr>
          <a:xfrm>
            <a:off x="1011695" y="4200229"/>
            <a:ext cx="10023857" cy="1414554"/>
          </a:xfrm>
          <a:prstGeom prst="rect">
            <a:avLst/>
          </a:prstGeom>
        </p:spPr>
        <p:txBody>
          <a:bodyPr wrap="square">
            <a:spAutoFit/>
          </a:bodyPr>
          <a:lstStyle/>
          <a:p>
            <a:pPr algn="just">
              <a:lnSpc>
                <a:spcPct val="110000"/>
              </a:lnSpc>
            </a:pPr>
            <a:r>
              <a:rPr lang="vi-VN" sz="2000" b="1" dirty="0">
                <a:solidFill>
                  <a:srgbClr val="00B0F0"/>
                </a:solidFill>
                <a:latin typeface="Tahoma" panose="020B0604030504040204" pitchFamily="34" charset="0"/>
                <a:ea typeface="Tahoma" panose="020B0604030504040204" pitchFamily="34" charset="0"/>
                <a:cs typeface="Tahoma" panose="020B0604030504040204" pitchFamily="34" charset="0"/>
              </a:rPr>
              <a:t>Chỉ đến thể kỉ XVII khi đã chế tạo được nhiệt kế, nhờ đó có thể bắt đầu khảo sát được một cách định lượng các hiện tượng trên, các nhà khoa học mới tìm cách giải thích các hiện tượng trên bằng cách dựa trên các giả thuyết về bản chất của nhiệt. </a:t>
            </a:r>
            <a:endPar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057293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6"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602958-D88B-5095-4F1F-C8D1E720F76C}"/>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6F280C37-132A-BBF9-0022-D88545F6B0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665" y="13860"/>
            <a:ext cx="12205665" cy="6858000"/>
          </a:xfrm>
          <a:prstGeom prst="rect">
            <a:avLst/>
          </a:prstGeom>
        </p:spPr>
      </p:pic>
      <p:pic>
        <p:nvPicPr>
          <p:cNvPr id="5" name="Picture 4">
            <a:extLst>
              <a:ext uri="{FF2B5EF4-FFF2-40B4-BE49-F238E27FC236}">
                <a16:creationId xmlns:a16="http://schemas.microsoft.com/office/drawing/2014/main" id="{C7E3A02F-E8AA-68C3-26DD-71520CACCEA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1596" y="357585"/>
            <a:ext cx="2273924" cy="420082"/>
          </a:xfrm>
          <a:prstGeom prst="rect">
            <a:avLst/>
          </a:prstGeom>
        </p:spPr>
      </p:pic>
      <p:sp>
        <p:nvSpPr>
          <p:cNvPr id="13" name="Rectangle 12">
            <a:extLst>
              <a:ext uri="{FF2B5EF4-FFF2-40B4-BE49-F238E27FC236}">
                <a16:creationId xmlns:a16="http://schemas.microsoft.com/office/drawing/2014/main" id="{8D4C7D3B-D16E-3763-5710-030D3744F33E}"/>
              </a:ext>
            </a:extLst>
          </p:cNvPr>
          <p:cNvSpPr/>
          <p:nvPr/>
        </p:nvSpPr>
        <p:spPr>
          <a:xfrm>
            <a:off x="968196" y="1525510"/>
            <a:ext cx="3171048" cy="400110"/>
          </a:xfrm>
          <a:prstGeom prst="rect">
            <a:avLst/>
          </a:prstGeom>
        </p:spPr>
        <p:txBody>
          <a:bodyPr wrap="square">
            <a:spAutoFit/>
          </a:bodyPr>
          <a:lstStyle/>
          <a:p>
            <a:pPr algn="just"/>
            <a:r>
              <a:rPr lang="en-US" sz="2000" b="1" dirty="0">
                <a:solidFill>
                  <a:srgbClr val="FF0000"/>
                </a:solidFill>
                <a:latin typeface="Tahoma" panose="020B0604030504040204" pitchFamily="34" charset="0"/>
                <a:ea typeface="Tahoma" panose="020B0604030504040204" pitchFamily="34" charset="0"/>
                <a:cs typeface="Tahoma" panose="020B0604030504040204" pitchFamily="34" charset="0"/>
              </a:rPr>
              <a:t>C1. VẬT LÍ NHIỆT</a:t>
            </a:r>
          </a:p>
        </p:txBody>
      </p:sp>
      <p:pic>
        <p:nvPicPr>
          <p:cNvPr id="3" name="Picture 2">
            <a:extLst>
              <a:ext uri="{FF2B5EF4-FFF2-40B4-BE49-F238E27FC236}">
                <a16:creationId xmlns:a16="http://schemas.microsoft.com/office/drawing/2014/main" id="{83D6A89D-360B-3B01-499B-D378403137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53692" y="229027"/>
            <a:ext cx="1326712" cy="1097280"/>
          </a:xfrm>
          <a:prstGeom prst="rect">
            <a:avLst/>
          </a:prstGeom>
        </p:spPr>
      </p:pic>
      <p:sp>
        <p:nvSpPr>
          <p:cNvPr id="8" name="Rectangle 7">
            <a:extLst>
              <a:ext uri="{FF2B5EF4-FFF2-40B4-BE49-F238E27FC236}">
                <a16:creationId xmlns:a16="http://schemas.microsoft.com/office/drawing/2014/main" id="{0CAD40C3-F6F2-2BB2-F128-D890DE7F4717}"/>
              </a:ext>
            </a:extLst>
          </p:cNvPr>
          <p:cNvSpPr/>
          <p:nvPr/>
        </p:nvSpPr>
        <p:spPr>
          <a:xfrm>
            <a:off x="916857" y="2049771"/>
            <a:ext cx="10519903" cy="368306"/>
          </a:xfrm>
          <a:prstGeom prst="rect">
            <a:avLst/>
          </a:prstGeom>
        </p:spPr>
        <p:txBody>
          <a:bodyPr wrap="square">
            <a:spAutoFit/>
          </a:bodyPr>
          <a:lstStyle/>
          <a:p>
            <a:pPr>
              <a:lnSpc>
                <a:spcPct val="110000"/>
              </a:lnSpc>
              <a:spcAft>
                <a:spcPts val="800"/>
              </a:spcAft>
            </a:pPr>
            <a:r>
              <a:rPr lang="vi-VN" b="1" i="1" dirty="0">
                <a:solidFill>
                  <a:srgbClr val="0070C0"/>
                </a:solidFill>
                <a:latin typeface="Tahoma" panose="020B0604030504040204" pitchFamily="34" charset="0"/>
                <a:ea typeface="Tahoma" panose="020B0604030504040204" pitchFamily="34" charset="0"/>
                <a:cs typeface="Tahoma" panose="020B0604030504040204" pitchFamily="34" charset="0"/>
              </a:rPr>
              <a:t>Các khái niệm nhiệt dung riêng, nhiệt nóng chảy riêng và nhiệt hoá hơi riêng </a:t>
            </a:r>
            <a:endParaRPr lang="en-US" b="1" i="1"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10" name="Rectangle 9">
            <a:extLst>
              <a:ext uri="{FF2B5EF4-FFF2-40B4-BE49-F238E27FC236}">
                <a16:creationId xmlns:a16="http://schemas.microsoft.com/office/drawing/2014/main" id="{CC73DABB-8DF8-3310-1D81-6639508FB7FC}"/>
              </a:ext>
            </a:extLst>
          </p:cNvPr>
          <p:cNvSpPr/>
          <p:nvPr/>
        </p:nvSpPr>
        <p:spPr>
          <a:xfrm>
            <a:off x="968196" y="2813578"/>
            <a:ext cx="10023857" cy="1160639"/>
          </a:xfrm>
          <a:prstGeom prst="rect">
            <a:avLst/>
          </a:prstGeom>
        </p:spPr>
        <p:txBody>
          <a:bodyPr wrap="square">
            <a:spAutoFit/>
          </a:bodyPr>
          <a:lstStyle/>
          <a:p>
            <a:pPr algn="just">
              <a:lnSpc>
                <a:spcPct val="120000"/>
              </a:lnSpc>
            </a:pPr>
            <a:r>
              <a:rPr lang="vi-VN" sz="2000" b="1" spc="-10" dirty="0">
                <a:solidFill>
                  <a:srgbClr val="00B0F0"/>
                </a:solidFill>
                <a:latin typeface="Tahoma" panose="020B0604030504040204" pitchFamily="34" charset="0"/>
                <a:ea typeface="Tahoma" panose="020B0604030504040204" pitchFamily="34" charset="0"/>
                <a:cs typeface="Tahoma" panose="020B0604030504040204" pitchFamily="34" charset="0"/>
              </a:rPr>
              <a:t>Có hai quan điểm khác nhau về bản chất của nhiệt: Nhiệt là một chất lỏng đặc biệt và nhiệt là chuyển động của các hạt cấu tạo chất. Giả thuyết “chất nhiệt” được Wolf (1679–1754) trình bày một cách có hệ thống vào năm </a:t>
            </a:r>
            <a:r>
              <a:rPr lang="vi-VN" sz="2000" b="1" dirty="0">
                <a:solidFill>
                  <a:srgbClr val="00B0F0"/>
                </a:solidFill>
                <a:latin typeface="Tahoma" panose="020B0604030504040204" pitchFamily="34" charset="0"/>
                <a:ea typeface="Tahoma" panose="020B0604030504040204" pitchFamily="34" charset="0"/>
                <a:cs typeface="Tahoma" panose="020B0604030504040204" pitchFamily="34" charset="0"/>
              </a:rPr>
              <a:t>1721. </a:t>
            </a:r>
            <a:endPar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endParaRPr>
          </a:p>
        </p:txBody>
      </p:sp>
      <p:sp>
        <p:nvSpPr>
          <p:cNvPr id="2" name="Rectangle 1">
            <a:extLst>
              <a:ext uri="{FF2B5EF4-FFF2-40B4-BE49-F238E27FC236}">
                <a16:creationId xmlns:a16="http://schemas.microsoft.com/office/drawing/2014/main" id="{178EFF8F-A286-1A0D-7A5F-18355447DC07}"/>
              </a:ext>
            </a:extLst>
          </p:cNvPr>
          <p:cNvSpPr/>
          <p:nvPr/>
        </p:nvSpPr>
        <p:spPr>
          <a:xfrm>
            <a:off x="916894" y="808660"/>
            <a:ext cx="9523761" cy="523220"/>
          </a:xfrm>
          <a:prstGeom prst="rect">
            <a:avLst/>
          </a:prstGeom>
        </p:spPr>
        <p:txBody>
          <a:bodyPr wrap="none">
            <a:spAutoFit/>
          </a:bodyPr>
          <a:lstStyle/>
          <a:p>
            <a:pPr fontAlgn="ctr">
              <a:lnSpc>
                <a:spcPct val="100000"/>
              </a:lnSpc>
              <a:buNone/>
              <a:defRPr/>
            </a:pPr>
            <a:r>
              <a:rPr lang="en-US" altLang="en-US" sz="2800" b="1" dirty="0">
                <a:solidFill>
                  <a:srgbClr val="00B050"/>
                </a:solidFill>
                <a:latin typeface="Tahoma" panose="020B0604030504040204" pitchFamily="34" charset="0"/>
                <a:ea typeface="Tahoma" panose="020B0604030504040204" pitchFamily="34" charset="0"/>
                <a:cs typeface="Tahoma" panose="020B0604030504040204" pitchFamily="34" charset="0"/>
              </a:rPr>
              <a:t>VI. MỘT SỐ LƯU Ý ĐỐI VỚI SGK VÀ CĐHT VẬT LÍ 12</a:t>
            </a:r>
          </a:p>
        </p:txBody>
      </p:sp>
      <p:sp>
        <p:nvSpPr>
          <p:cNvPr id="6" name="Rectangle 5">
            <a:extLst>
              <a:ext uri="{FF2B5EF4-FFF2-40B4-BE49-F238E27FC236}">
                <a16:creationId xmlns:a16="http://schemas.microsoft.com/office/drawing/2014/main" id="{15C30BC4-AE11-4DE7-75FF-8C622CC9041F}"/>
              </a:ext>
            </a:extLst>
          </p:cNvPr>
          <p:cNvSpPr/>
          <p:nvPr/>
        </p:nvSpPr>
        <p:spPr>
          <a:xfrm>
            <a:off x="968196" y="4312988"/>
            <a:ext cx="10023857" cy="1899302"/>
          </a:xfrm>
          <a:prstGeom prst="rect">
            <a:avLst/>
          </a:prstGeom>
        </p:spPr>
        <p:txBody>
          <a:bodyPr wrap="square">
            <a:spAutoFit/>
          </a:bodyPr>
          <a:lstStyle/>
          <a:p>
            <a:pPr algn="just">
              <a:lnSpc>
                <a:spcPct val="120000"/>
              </a:lnSpc>
            </a:pPr>
            <a:r>
              <a:rPr lang="vi-VN" sz="2000" b="1" dirty="0">
                <a:solidFill>
                  <a:srgbClr val="00B0F0"/>
                </a:solidFill>
                <a:latin typeface="Tahoma" panose="020B0604030504040204" pitchFamily="34" charset="0"/>
                <a:ea typeface="Tahoma" panose="020B0604030504040204" pitchFamily="34" charset="0"/>
                <a:cs typeface="Tahoma" panose="020B0604030504040204" pitchFamily="34" charset="0"/>
              </a:rPr>
              <a:t>Theo Wolf, nhiệt là một chất lỏng vô hình, không trọng lượng có thể thấm sâu vào mọi vật, truyền từ vật này sang vật khác. Cùng với mô hình mang tính triết học trên, người ta gán thêm cho chất nhiệt một thuộc tính cơ bản là bảo toàn, chất nhiệt không sinh ra cũng không mất đi, chỉ truyền từ vật này sang vật khác.</a:t>
            </a:r>
            <a:endPar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800175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6"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602958-D88B-5095-4F1F-C8D1E720F76C}"/>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6F280C37-132A-BBF9-0022-D88545F6B0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665" y="13860"/>
            <a:ext cx="12205665" cy="6858000"/>
          </a:xfrm>
          <a:prstGeom prst="rect">
            <a:avLst/>
          </a:prstGeom>
        </p:spPr>
      </p:pic>
      <p:pic>
        <p:nvPicPr>
          <p:cNvPr id="5" name="Picture 4">
            <a:extLst>
              <a:ext uri="{FF2B5EF4-FFF2-40B4-BE49-F238E27FC236}">
                <a16:creationId xmlns:a16="http://schemas.microsoft.com/office/drawing/2014/main" id="{C7E3A02F-E8AA-68C3-26DD-71520CACCEA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1596" y="357585"/>
            <a:ext cx="2273924" cy="420082"/>
          </a:xfrm>
          <a:prstGeom prst="rect">
            <a:avLst/>
          </a:prstGeom>
        </p:spPr>
      </p:pic>
      <p:sp>
        <p:nvSpPr>
          <p:cNvPr id="13" name="Rectangle 12">
            <a:extLst>
              <a:ext uri="{FF2B5EF4-FFF2-40B4-BE49-F238E27FC236}">
                <a16:creationId xmlns:a16="http://schemas.microsoft.com/office/drawing/2014/main" id="{8D4C7D3B-D16E-3763-5710-030D3744F33E}"/>
              </a:ext>
            </a:extLst>
          </p:cNvPr>
          <p:cNvSpPr/>
          <p:nvPr/>
        </p:nvSpPr>
        <p:spPr>
          <a:xfrm>
            <a:off x="968196" y="1525510"/>
            <a:ext cx="3171048" cy="400110"/>
          </a:xfrm>
          <a:prstGeom prst="rect">
            <a:avLst/>
          </a:prstGeom>
        </p:spPr>
        <p:txBody>
          <a:bodyPr wrap="square">
            <a:spAutoFit/>
          </a:bodyPr>
          <a:lstStyle/>
          <a:p>
            <a:pPr algn="just"/>
            <a:r>
              <a:rPr lang="en-US" sz="2000" b="1" dirty="0">
                <a:solidFill>
                  <a:srgbClr val="FF0000"/>
                </a:solidFill>
                <a:latin typeface="Tahoma" panose="020B0604030504040204" pitchFamily="34" charset="0"/>
                <a:ea typeface="Tahoma" panose="020B0604030504040204" pitchFamily="34" charset="0"/>
                <a:cs typeface="Tahoma" panose="020B0604030504040204" pitchFamily="34" charset="0"/>
              </a:rPr>
              <a:t>C1. VẬT LÍ NHIỆT</a:t>
            </a:r>
          </a:p>
        </p:txBody>
      </p:sp>
      <p:pic>
        <p:nvPicPr>
          <p:cNvPr id="3" name="Picture 2">
            <a:extLst>
              <a:ext uri="{FF2B5EF4-FFF2-40B4-BE49-F238E27FC236}">
                <a16:creationId xmlns:a16="http://schemas.microsoft.com/office/drawing/2014/main" id="{83D6A89D-360B-3B01-499B-D378403137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53692" y="229027"/>
            <a:ext cx="1326712" cy="1097280"/>
          </a:xfrm>
          <a:prstGeom prst="rect">
            <a:avLst/>
          </a:prstGeom>
        </p:spPr>
      </p:pic>
      <p:sp>
        <p:nvSpPr>
          <p:cNvPr id="8" name="Rectangle 7">
            <a:extLst>
              <a:ext uri="{FF2B5EF4-FFF2-40B4-BE49-F238E27FC236}">
                <a16:creationId xmlns:a16="http://schemas.microsoft.com/office/drawing/2014/main" id="{0CAD40C3-F6F2-2BB2-F128-D890DE7F4717}"/>
              </a:ext>
            </a:extLst>
          </p:cNvPr>
          <p:cNvSpPr/>
          <p:nvPr/>
        </p:nvSpPr>
        <p:spPr>
          <a:xfrm>
            <a:off x="916857" y="1969086"/>
            <a:ext cx="10519903" cy="368306"/>
          </a:xfrm>
          <a:prstGeom prst="rect">
            <a:avLst/>
          </a:prstGeom>
        </p:spPr>
        <p:txBody>
          <a:bodyPr wrap="square">
            <a:spAutoFit/>
          </a:bodyPr>
          <a:lstStyle/>
          <a:p>
            <a:pPr>
              <a:lnSpc>
                <a:spcPct val="110000"/>
              </a:lnSpc>
              <a:spcAft>
                <a:spcPts val="800"/>
              </a:spcAft>
            </a:pPr>
            <a:r>
              <a:rPr lang="vi-VN" b="1" i="1" dirty="0">
                <a:solidFill>
                  <a:srgbClr val="0070C0"/>
                </a:solidFill>
                <a:latin typeface="Tahoma" panose="020B0604030504040204" pitchFamily="34" charset="0"/>
                <a:ea typeface="Tahoma" panose="020B0604030504040204" pitchFamily="34" charset="0"/>
                <a:cs typeface="Tahoma" panose="020B0604030504040204" pitchFamily="34" charset="0"/>
              </a:rPr>
              <a:t>Các khái niệm nhiệt dung riêng, nhiệt nóng chảy riêng và nhiệt hoá hơi riêng </a:t>
            </a:r>
            <a:endParaRPr lang="en-US" b="1" i="1"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10" name="Rectangle 9">
            <a:extLst>
              <a:ext uri="{FF2B5EF4-FFF2-40B4-BE49-F238E27FC236}">
                <a16:creationId xmlns:a16="http://schemas.microsoft.com/office/drawing/2014/main" id="{CC73DABB-8DF8-3310-1D81-6639508FB7FC}"/>
              </a:ext>
            </a:extLst>
          </p:cNvPr>
          <p:cNvSpPr/>
          <p:nvPr/>
        </p:nvSpPr>
        <p:spPr>
          <a:xfrm>
            <a:off x="1011696" y="2358492"/>
            <a:ext cx="10023857" cy="2091663"/>
          </a:xfrm>
          <a:prstGeom prst="rect">
            <a:avLst/>
          </a:prstGeom>
        </p:spPr>
        <p:txBody>
          <a:bodyPr wrap="square">
            <a:spAutoFit/>
          </a:bodyPr>
          <a:lstStyle/>
          <a:p>
            <a:pPr algn="just">
              <a:lnSpc>
                <a:spcPct val="110000"/>
              </a:lnSpc>
            </a:pPr>
            <a:r>
              <a:rPr lang="vi-VN" sz="2000" b="1" dirty="0">
                <a:solidFill>
                  <a:srgbClr val="00B0F0"/>
                </a:solidFill>
                <a:latin typeface="Tahoma" panose="020B0604030504040204" pitchFamily="34" charset="0"/>
                <a:ea typeface="Tahoma" panose="020B0604030504040204" pitchFamily="34" charset="0"/>
                <a:cs typeface="Tahoma" panose="020B0604030504040204" pitchFamily="34" charset="0"/>
              </a:rPr>
              <a:t>Dựa trên mô hình chất nhiệt và nguyên lí bảo toàn chất nhiệt người ta đã hình thành khái niệm nhiệt lượng được hiểu là lượng chất nhiệt, và hàng loạt các khái niệm khác có liên quan đến nhiệt lượng như nhiệt dung, nhiệt hóa hơi, nhiệt nóng chảy,… Những khái niệm này cho phép thiết lập các phương trình tính nhiệt lượng cần thiết làm cho vật nóng lên, bay hơi, nóng chảy,…</a:t>
            </a:r>
            <a:r>
              <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vi-VN" sz="2000" b="1" dirty="0">
                <a:solidFill>
                  <a:srgbClr val="00B0F0"/>
                </a:solidFill>
                <a:latin typeface="Tahoma" panose="020B0604030504040204" pitchFamily="34" charset="0"/>
                <a:ea typeface="Tahoma" panose="020B0604030504040204" pitchFamily="34" charset="0"/>
                <a:cs typeface="Tahoma" panose="020B0604030504040204" pitchFamily="34" charset="0"/>
              </a:rPr>
              <a:t>và nhất là phương trình cân bằng nhiệt. </a:t>
            </a:r>
            <a:endPar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endParaRPr>
          </a:p>
        </p:txBody>
      </p:sp>
      <p:sp>
        <p:nvSpPr>
          <p:cNvPr id="7" name="TextBox 6">
            <a:extLst>
              <a:ext uri="{FF2B5EF4-FFF2-40B4-BE49-F238E27FC236}">
                <a16:creationId xmlns:a16="http://schemas.microsoft.com/office/drawing/2014/main" id="{EDD40155-E0E8-7AD3-635F-0517E43D9426}"/>
              </a:ext>
            </a:extLst>
          </p:cNvPr>
          <p:cNvSpPr txBox="1"/>
          <p:nvPr/>
        </p:nvSpPr>
        <p:spPr>
          <a:xfrm>
            <a:off x="1011696" y="4462785"/>
            <a:ext cx="9980167" cy="1899302"/>
          </a:xfrm>
          <a:prstGeom prst="rect">
            <a:avLst/>
          </a:prstGeom>
          <a:noFill/>
        </p:spPr>
        <p:txBody>
          <a:bodyPr wrap="square">
            <a:spAutoFit/>
          </a:bodyPr>
          <a:lstStyle/>
          <a:p>
            <a:pPr algn="just">
              <a:lnSpc>
                <a:spcPct val="120000"/>
              </a:lnSpc>
            </a:pPr>
            <a:r>
              <a:rPr lang="vi-VN" sz="2000" b="1" dirty="0">
                <a:solidFill>
                  <a:srgbClr val="00B0F0"/>
                </a:solidFill>
                <a:latin typeface="Tahoma" panose="020B0604030504040204" pitchFamily="34" charset="0"/>
                <a:ea typeface="Tahoma" panose="020B0604030504040204" pitchFamily="34" charset="0"/>
                <a:cs typeface="Tahoma" panose="020B0604030504040204" pitchFamily="34" charset="0"/>
              </a:rPr>
              <a:t>Phương trình này không những có thể dùng để giải thích các hiện tượng nhiệt mà còn có thể dùng để tiên đoán chính xác nhiệt độ của các vật tham gia các hiện tượng nhiệt, tính được năng lượng vật nhận thêm vào hoặc mất bớt đi trong các quá trình truyền nhiệt,… Nhờ đó thuyết chất nhiệt được phổ biến rộng rãi và chiếm địa vị thống trị trong suốt thế kỉ XVIII.</a:t>
            </a:r>
            <a:endPar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endParaRPr>
          </a:p>
        </p:txBody>
      </p:sp>
      <p:sp>
        <p:nvSpPr>
          <p:cNvPr id="2" name="Rectangle 1">
            <a:extLst>
              <a:ext uri="{FF2B5EF4-FFF2-40B4-BE49-F238E27FC236}">
                <a16:creationId xmlns:a16="http://schemas.microsoft.com/office/drawing/2014/main" id="{806948EB-5F33-6A6D-F552-ABC30BD5B06E}"/>
              </a:ext>
            </a:extLst>
          </p:cNvPr>
          <p:cNvSpPr/>
          <p:nvPr/>
        </p:nvSpPr>
        <p:spPr>
          <a:xfrm>
            <a:off x="916894" y="808660"/>
            <a:ext cx="9523761" cy="523220"/>
          </a:xfrm>
          <a:prstGeom prst="rect">
            <a:avLst/>
          </a:prstGeom>
        </p:spPr>
        <p:txBody>
          <a:bodyPr wrap="none">
            <a:spAutoFit/>
          </a:bodyPr>
          <a:lstStyle/>
          <a:p>
            <a:pPr fontAlgn="ctr">
              <a:lnSpc>
                <a:spcPct val="100000"/>
              </a:lnSpc>
              <a:buNone/>
              <a:defRPr/>
            </a:pPr>
            <a:r>
              <a:rPr lang="en-US" altLang="en-US" sz="2800" b="1" dirty="0">
                <a:solidFill>
                  <a:srgbClr val="00B050"/>
                </a:solidFill>
                <a:latin typeface="Tahoma" panose="020B0604030504040204" pitchFamily="34" charset="0"/>
                <a:ea typeface="Tahoma" panose="020B0604030504040204" pitchFamily="34" charset="0"/>
                <a:cs typeface="Tahoma" panose="020B0604030504040204" pitchFamily="34" charset="0"/>
              </a:rPr>
              <a:t>VI. MỘT SỐ LƯU Ý ĐỐI VỚI SGK VÀ CĐHT VẬT LÍ 12</a:t>
            </a:r>
          </a:p>
        </p:txBody>
      </p:sp>
    </p:spTree>
    <p:extLst>
      <p:ext uri="{BB962C8B-B14F-4D97-AF65-F5344CB8AC3E}">
        <p14:creationId xmlns:p14="http://schemas.microsoft.com/office/powerpoint/2010/main" val="1266131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7"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602958-D88B-5095-4F1F-C8D1E720F76C}"/>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6F280C37-132A-BBF9-0022-D88545F6B0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665" y="13860"/>
            <a:ext cx="12205665" cy="6858000"/>
          </a:xfrm>
          <a:prstGeom prst="rect">
            <a:avLst/>
          </a:prstGeom>
        </p:spPr>
      </p:pic>
      <p:pic>
        <p:nvPicPr>
          <p:cNvPr id="5" name="Picture 4">
            <a:extLst>
              <a:ext uri="{FF2B5EF4-FFF2-40B4-BE49-F238E27FC236}">
                <a16:creationId xmlns:a16="http://schemas.microsoft.com/office/drawing/2014/main" id="{C7E3A02F-E8AA-68C3-26DD-71520CACCEA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1596" y="357585"/>
            <a:ext cx="2273924" cy="420082"/>
          </a:xfrm>
          <a:prstGeom prst="rect">
            <a:avLst/>
          </a:prstGeom>
        </p:spPr>
      </p:pic>
      <p:sp>
        <p:nvSpPr>
          <p:cNvPr id="13" name="Rectangle 12">
            <a:extLst>
              <a:ext uri="{FF2B5EF4-FFF2-40B4-BE49-F238E27FC236}">
                <a16:creationId xmlns:a16="http://schemas.microsoft.com/office/drawing/2014/main" id="{8D4C7D3B-D16E-3763-5710-030D3744F33E}"/>
              </a:ext>
            </a:extLst>
          </p:cNvPr>
          <p:cNvSpPr/>
          <p:nvPr/>
        </p:nvSpPr>
        <p:spPr>
          <a:xfrm>
            <a:off x="968196" y="1525510"/>
            <a:ext cx="3171048" cy="400110"/>
          </a:xfrm>
          <a:prstGeom prst="rect">
            <a:avLst/>
          </a:prstGeom>
        </p:spPr>
        <p:txBody>
          <a:bodyPr wrap="square">
            <a:spAutoFit/>
          </a:bodyPr>
          <a:lstStyle/>
          <a:p>
            <a:pPr algn="just"/>
            <a:r>
              <a:rPr lang="en-US" sz="2000" b="1" dirty="0">
                <a:solidFill>
                  <a:srgbClr val="FF0000"/>
                </a:solidFill>
                <a:latin typeface="Tahoma" panose="020B0604030504040204" pitchFamily="34" charset="0"/>
                <a:ea typeface="Tahoma" panose="020B0604030504040204" pitchFamily="34" charset="0"/>
                <a:cs typeface="Tahoma" panose="020B0604030504040204" pitchFamily="34" charset="0"/>
              </a:rPr>
              <a:t>C1. VẬT LÍ NHIỆT</a:t>
            </a:r>
          </a:p>
        </p:txBody>
      </p:sp>
      <p:pic>
        <p:nvPicPr>
          <p:cNvPr id="3" name="Picture 2">
            <a:extLst>
              <a:ext uri="{FF2B5EF4-FFF2-40B4-BE49-F238E27FC236}">
                <a16:creationId xmlns:a16="http://schemas.microsoft.com/office/drawing/2014/main" id="{83D6A89D-360B-3B01-499B-D378403137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53692" y="229027"/>
            <a:ext cx="1326712" cy="1097280"/>
          </a:xfrm>
          <a:prstGeom prst="rect">
            <a:avLst/>
          </a:prstGeom>
        </p:spPr>
      </p:pic>
      <p:sp>
        <p:nvSpPr>
          <p:cNvPr id="8" name="Rectangle 7">
            <a:extLst>
              <a:ext uri="{FF2B5EF4-FFF2-40B4-BE49-F238E27FC236}">
                <a16:creationId xmlns:a16="http://schemas.microsoft.com/office/drawing/2014/main" id="{0CAD40C3-F6F2-2BB2-F128-D890DE7F4717}"/>
              </a:ext>
            </a:extLst>
          </p:cNvPr>
          <p:cNvSpPr/>
          <p:nvPr/>
        </p:nvSpPr>
        <p:spPr>
          <a:xfrm>
            <a:off x="916857" y="2049771"/>
            <a:ext cx="10519903" cy="368306"/>
          </a:xfrm>
          <a:prstGeom prst="rect">
            <a:avLst/>
          </a:prstGeom>
        </p:spPr>
        <p:txBody>
          <a:bodyPr wrap="square">
            <a:spAutoFit/>
          </a:bodyPr>
          <a:lstStyle/>
          <a:p>
            <a:pPr>
              <a:lnSpc>
                <a:spcPct val="110000"/>
              </a:lnSpc>
              <a:spcAft>
                <a:spcPts val="800"/>
              </a:spcAft>
            </a:pPr>
            <a:r>
              <a:rPr lang="vi-VN" b="1" i="1" dirty="0">
                <a:solidFill>
                  <a:srgbClr val="0070C0"/>
                </a:solidFill>
                <a:latin typeface="Tahoma" panose="020B0604030504040204" pitchFamily="34" charset="0"/>
                <a:ea typeface="Tahoma" panose="020B0604030504040204" pitchFamily="34" charset="0"/>
                <a:cs typeface="Tahoma" panose="020B0604030504040204" pitchFamily="34" charset="0"/>
              </a:rPr>
              <a:t>Các khái niệm nhiệt dung riêng, nhiệt nóng chảy riêng và nhiệt hoá hơi riêng </a:t>
            </a:r>
            <a:endParaRPr lang="en-US" b="1" i="1"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10" name="Rectangle 9">
            <a:extLst>
              <a:ext uri="{FF2B5EF4-FFF2-40B4-BE49-F238E27FC236}">
                <a16:creationId xmlns:a16="http://schemas.microsoft.com/office/drawing/2014/main" id="{CC73DABB-8DF8-3310-1D81-6639508FB7FC}"/>
              </a:ext>
            </a:extLst>
          </p:cNvPr>
          <p:cNvSpPr/>
          <p:nvPr/>
        </p:nvSpPr>
        <p:spPr>
          <a:xfrm>
            <a:off x="1011696" y="2600547"/>
            <a:ext cx="10023857" cy="1160639"/>
          </a:xfrm>
          <a:prstGeom prst="rect">
            <a:avLst/>
          </a:prstGeom>
        </p:spPr>
        <p:txBody>
          <a:bodyPr wrap="square">
            <a:spAutoFit/>
          </a:bodyPr>
          <a:lstStyle/>
          <a:p>
            <a:pPr algn="just">
              <a:lnSpc>
                <a:spcPct val="120000"/>
              </a:lnSpc>
            </a:pPr>
            <a:r>
              <a:rPr lang="vi-VN" sz="2000" b="1" dirty="0">
                <a:solidFill>
                  <a:srgbClr val="00B0F0"/>
                </a:solidFill>
                <a:latin typeface="Tahoma" panose="020B0604030504040204" pitchFamily="34" charset="0"/>
                <a:ea typeface="Tahoma" panose="020B0604030504040204" pitchFamily="34" charset="0"/>
                <a:cs typeface="Tahoma" panose="020B0604030504040204" pitchFamily="34" charset="0"/>
              </a:rPr>
              <a:t>Giả thuyết về chất nhiệt là do chuyển động của các hạt cấu tạo chất còn ra đời trước giả thuyết về “chất nhiệt”. Từ những quan sát hàng ngày người ta đã sớm phát hiện ra mối quan hệ giữa nhiệt và chuyển động. </a:t>
            </a:r>
            <a:endPar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endParaRPr>
          </a:p>
        </p:txBody>
      </p:sp>
      <p:sp>
        <p:nvSpPr>
          <p:cNvPr id="2" name="Rectangle 1">
            <a:extLst>
              <a:ext uri="{FF2B5EF4-FFF2-40B4-BE49-F238E27FC236}">
                <a16:creationId xmlns:a16="http://schemas.microsoft.com/office/drawing/2014/main" id="{AA5D716A-F733-4F70-A1A7-33B53BC05C46}"/>
              </a:ext>
            </a:extLst>
          </p:cNvPr>
          <p:cNvSpPr/>
          <p:nvPr/>
        </p:nvSpPr>
        <p:spPr>
          <a:xfrm>
            <a:off x="916894" y="808660"/>
            <a:ext cx="9523761" cy="523220"/>
          </a:xfrm>
          <a:prstGeom prst="rect">
            <a:avLst/>
          </a:prstGeom>
        </p:spPr>
        <p:txBody>
          <a:bodyPr wrap="none">
            <a:spAutoFit/>
          </a:bodyPr>
          <a:lstStyle/>
          <a:p>
            <a:pPr fontAlgn="ctr">
              <a:lnSpc>
                <a:spcPct val="100000"/>
              </a:lnSpc>
              <a:buNone/>
              <a:defRPr/>
            </a:pPr>
            <a:r>
              <a:rPr lang="en-US" altLang="en-US" sz="2800" b="1" dirty="0">
                <a:solidFill>
                  <a:srgbClr val="00B050"/>
                </a:solidFill>
                <a:latin typeface="Tahoma" panose="020B0604030504040204" pitchFamily="34" charset="0"/>
                <a:ea typeface="Tahoma" panose="020B0604030504040204" pitchFamily="34" charset="0"/>
                <a:cs typeface="Tahoma" panose="020B0604030504040204" pitchFamily="34" charset="0"/>
              </a:rPr>
              <a:t>VI. MỘT SỐ LƯU Ý ĐỐI VỚI SGK VÀ CĐHT VẬT LÍ 12</a:t>
            </a:r>
          </a:p>
        </p:txBody>
      </p:sp>
      <p:sp>
        <p:nvSpPr>
          <p:cNvPr id="6" name="Rectangle 5">
            <a:extLst>
              <a:ext uri="{FF2B5EF4-FFF2-40B4-BE49-F238E27FC236}">
                <a16:creationId xmlns:a16="http://schemas.microsoft.com/office/drawing/2014/main" id="{305DF6A3-DB64-DDD4-4242-6953C4DC0DD9}"/>
              </a:ext>
            </a:extLst>
          </p:cNvPr>
          <p:cNvSpPr/>
          <p:nvPr/>
        </p:nvSpPr>
        <p:spPr>
          <a:xfrm>
            <a:off x="1011695" y="3982144"/>
            <a:ext cx="10023857" cy="1899302"/>
          </a:xfrm>
          <a:prstGeom prst="rect">
            <a:avLst/>
          </a:prstGeom>
        </p:spPr>
        <p:txBody>
          <a:bodyPr wrap="square">
            <a:spAutoFit/>
          </a:bodyPr>
          <a:lstStyle/>
          <a:p>
            <a:pPr algn="just">
              <a:lnSpc>
                <a:spcPct val="120000"/>
              </a:lnSpc>
            </a:pPr>
            <a:r>
              <a:rPr lang="vi-VN" sz="2000" b="1" dirty="0">
                <a:solidFill>
                  <a:srgbClr val="00B0F0"/>
                </a:solidFill>
                <a:latin typeface="Tahoma" panose="020B0604030504040204" pitchFamily="34" charset="0"/>
                <a:ea typeface="Tahoma" panose="020B0604030504040204" pitchFamily="34" charset="0"/>
                <a:cs typeface="Tahoma" panose="020B0604030504040204" pitchFamily="34" charset="0"/>
              </a:rPr>
              <a:t>Tuy nhiên phải chờ đến khi nguyên tử luận về cấu tạo chất ra đời thì giả thuyết “hạt” về bản chất của nhiệt mới trở thành một giả thuyết khoa học. Tuy nhiên giả thuyết này còn thiếu cơ sở thực nghiệm và nhất là không đưa ra được các công thức và phương trình định lượng như thuyết “chất nhiệt” nên bị lu mờ và quên lãng trước thuyết này.</a:t>
            </a:r>
            <a:endPar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820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6"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602958-D88B-5095-4F1F-C8D1E720F76C}"/>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6F280C37-132A-BBF9-0022-D88545F6B0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665" y="13860"/>
            <a:ext cx="12205665" cy="6858000"/>
          </a:xfrm>
          <a:prstGeom prst="rect">
            <a:avLst/>
          </a:prstGeom>
        </p:spPr>
      </p:pic>
      <p:pic>
        <p:nvPicPr>
          <p:cNvPr id="5" name="Picture 4">
            <a:extLst>
              <a:ext uri="{FF2B5EF4-FFF2-40B4-BE49-F238E27FC236}">
                <a16:creationId xmlns:a16="http://schemas.microsoft.com/office/drawing/2014/main" id="{C7E3A02F-E8AA-68C3-26DD-71520CACCEA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1596" y="357585"/>
            <a:ext cx="2273924" cy="420082"/>
          </a:xfrm>
          <a:prstGeom prst="rect">
            <a:avLst/>
          </a:prstGeom>
        </p:spPr>
      </p:pic>
      <p:sp>
        <p:nvSpPr>
          <p:cNvPr id="13" name="Rectangle 12">
            <a:extLst>
              <a:ext uri="{FF2B5EF4-FFF2-40B4-BE49-F238E27FC236}">
                <a16:creationId xmlns:a16="http://schemas.microsoft.com/office/drawing/2014/main" id="{8D4C7D3B-D16E-3763-5710-030D3744F33E}"/>
              </a:ext>
            </a:extLst>
          </p:cNvPr>
          <p:cNvSpPr/>
          <p:nvPr/>
        </p:nvSpPr>
        <p:spPr>
          <a:xfrm>
            <a:off x="968196" y="1525510"/>
            <a:ext cx="3171048" cy="400110"/>
          </a:xfrm>
          <a:prstGeom prst="rect">
            <a:avLst/>
          </a:prstGeom>
        </p:spPr>
        <p:txBody>
          <a:bodyPr wrap="square">
            <a:spAutoFit/>
          </a:bodyPr>
          <a:lstStyle/>
          <a:p>
            <a:pPr algn="just"/>
            <a:r>
              <a:rPr lang="en-US" sz="2000" b="1" dirty="0">
                <a:solidFill>
                  <a:srgbClr val="FF0000"/>
                </a:solidFill>
                <a:latin typeface="Tahoma" panose="020B0604030504040204" pitchFamily="34" charset="0"/>
                <a:ea typeface="Tahoma" panose="020B0604030504040204" pitchFamily="34" charset="0"/>
                <a:cs typeface="Tahoma" panose="020B0604030504040204" pitchFamily="34" charset="0"/>
              </a:rPr>
              <a:t>C1. VẬT LÍ NHIỆT</a:t>
            </a:r>
          </a:p>
        </p:txBody>
      </p:sp>
      <p:pic>
        <p:nvPicPr>
          <p:cNvPr id="3" name="Picture 2">
            <a:extLst>
              <a:ext uri="{FF2B5EF4-FFF2-40B4-BE49-F238E27FC236}">
                <a16:creationId xmlns:a16="http://schemas.microsoft.com/office/drawing/2014/main" id="{83D6A89D-360B-3B01-499B-D378403137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53692" y="229027"/>
            <a:ext cx="1326712" cy="1097280"/>
          </a:xfrm>
          <a:prstGeom prst="rect">
            <a:avLst/>
          </a:prstGeom>
        </p:spPr>
      </p:pic>
      <p:sp>
        <p:nvSpPr>
          <p:cNvPr id="8" name="Rectangle 7">
            <a:extLst>
              <a:ext uri="{FF2B5EF4-FFF2-40B4-BE49-F238E27FC236}">
                <a16:creationId xmlns:a16="http://schemas.microsoft.com/office/drawing/2014/main" id="{0CAD40C3-F6F2-2BB2-F128-D890DE7F4717}"/>
              </a:ext>
            </a:extLst>
          </p:cNvPr>
          <p:cNvSpPr/>
          <p:nvPr/>
        </p:nvSpPr>
        <p:spPr>
          <a:xfrm>
            <a:off x="916857" y="2049771"/>
            <a:ext cx="10519903" cy="368306"/>
          </a:xfrm>
          <a:prstGeom prst="rect">
            <a:avLst/>
          </a:prstGeom>
        </p:spPr>
        <p:txBody>
          <a:bodyPr wrap="square">
            <a:spAutoFit/>
          </a:bodyPr>
          <a:lstStyle/>
          <a:p>
            <a:pPr>
              <a:lnSpc>
                <a:spcPct val="110000"/>
              </a:lnSpc>
              <a:spcAft>
                <a:spcPts val="800"/>
              </a:spcAft>
            </a:pPr>
            <a:r>
              <a:rPr lang="vi-VN" b="1" i="1" dirty="0">
                <a:solidFill>
                  <a:srgbClr val="0070C0"/>
                </a:solidFill>
                <a:latin typeface="Tahoma" panose="020B0604030504040204" pitchFamily="34" charset="0"/>
                <a:ea typeface="Tahoma" panose="020B0604030504040204" pitchFamily="34" charset="0"/>
                <a:cs typeface="Tahoma" panose="020B0604030504040204" pitchFamily="34" charset="0"/>
              </a:rPr>
              <a:t>Các khái niệm nhiệt dung riêng, nhiệt nóng chảy riêng và nhiệt hoá hơi riêng </a:t>
            </a:r>
            <a:endParaRPr lang="en-US" b="1" i="1"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10" name="Rectangle 9">
            <a:extLst>
              <a:ext uri="{FF2B5EF4-FFF2-40B4-BE49-F238E27FC236}">
                <a16:creationId xmlns:a16="http://schemas.microsoft.com/office/drawing/2014/main" id="{CC73DABB-8DF8-3310-1D81-6639508FB7FC}"/>
              </a:ext>
            </a:extLst>
          </p:cNvPr>
          <p:cNvSpPr/>
          <p:nvPr/>
        </p:nvSpPr>
        <p:spPr>
          <a:xfrm>
            <a:off x="1011696" y="2478027"/>
            <a:ext cx="10023857" cy="1282402"/>
          </a:xfrm>
          <a:prstGeom prst="rect">
            <a:avLst/>
          </a:prstGeom>
        </p:spPr>
        <p:txBody>
          <a:bodyPr wrap="square">
            <a:spAutoFit/>
          </a:bodyPr>
          <a:lstStyle/>
          <a:p>
            <a:pPr algn="just">
              <a:lnSpc>
                <a:spcPct val="110000"/>
              </a:lnSpc>
            </a:pPr>
            <a:r>
              <a:rPr lang="vi-VN" b="1" dirty="0">
                <a:solidFill>
                  <a:srgbClr val="00B0F0"/>
                </a:solidFill>
                <a:latin typeface="Tahoma" panose="020B0604030504040204" pitchFamily="34" charset="0"/>
                <a:ea typeface="Tahoma" panose="020B0604030504040204" pitchFamily="34" charset="0"/>
                <a:cs typeface="Tahoma" panose="020B0604030504040204" pitchFamily="34" charset="0"/>
              </a:rPr>
              <a:t>Phải mãi tới năm 1798 khi Rumford làm được thí nghiệm dùng ngựa kéo làm quay một mũi khoan vào một thỏi kim loại đặt trong nước cho thấy chỉ sau một khoảng thời gian ngắn thì nhiệt độ của nước đã lên tới 70</a:t>
            </a:r>
            <a:r>
              <a:rPr lang="vi-VN" b="1" baseline="30000" dirty="0">
                <a:solidFill>
                  <a:srgbClr val="00B0F0"/>
                </a:solidFill>
                <a:latin typeface="Tahoma" panose="020B0604030504040204" pitchFamily="34" charset="0"/>
                <a:ea typeface="Tahoma" panose="020B0604030504040204" pitchFamily="34" charset="0"/>
                <a:cs typeface="Tahoma" panose="020B0604030504040204" pitchFamily="34" charset="0"/>
              </a:rPr>
              <a:t>o</a:t>
            </a:r>
            <a:r>
              <a:rPr lang="vi-VN" b="1" dirty="0">
                <a:solidFill>
                  <a:srgbClr val="00B0F0"/>
                </a:solidFill>
                <a:latin typeface="Tahoma" panose="020B0604030504040204" pitchFamily="34" charset="0"/>
                <a:ea typeface="Tahoma" panose="020B0604030504040204" pitchFamily="34" charset="0"/>
                <a:cs typeface="Tahoma" panose="020B0604030504040204" pitchFamily="34" charset="0"/>
              </a:rPr>
              <a:t>C mà không cần truyền cho nước một lượng chất nhiệt nào.</a:t>
            </a:r>
            <a:endParaRPr lang="en-US" b="1" dirty="0">
              <a:solidFill>
                <a:srgbClr val="00B0F0"/>
              </a:solidFill>
              <a:latin typeface="Tahoma" panose="020B0604030504040204" pitchFamily="34" charset="0"/>
              <a:ea typeface="Tahoma" panose="020B0604030504040204" pitchFamily="34" charset="0"/>
              <a:cs typeface="Tahoma" panose="020B0604030504040204" pitchFamily="34" charset="0"/>
            </a:endParaRPr>
          </a:p>
        </p:txBody>
      </p:sp>
      <p:sp>
        <p:nvSpPr>
          <p:cNvPr id="2" name="Rectangle 1">
            <a:extLst>
              <a:ext uri="{FF2B5EF4-FFF2-40B4-BE49-F238E27FC236}">
                <a16:creationId xmlns:a16="http://schemas.microsoft.com/office/drawing/2014/main" id="{6C0514DD-EA6F-391F-C2B9-F314B70D2F3D}"/>
              </a:ext>
            </a:extLst>
          </p:cNvPr>
          <p:cNvSpPr/>
          <p:nvPr/>
        </p:nvSpPr>
        <p:spPr>
          <a:xfrm>
            <a:off x="916894" y="808660"/>
            <a:ext cx="9523761" cy="523220"/>
          </a:xfrm>
          <a:prstGeom prst="rect">
            <a:avLst/>
          </a:prstGeom>
        </p:spPr>
        <p:txBody>
          <a:bodyPr wrap="none">
            <a:spAutoFit/>
          </a:bodyPr>
          <a:lstStyle/>
          <a:p>
            <a:pPr fontAlgn="ctr">
              <a:lnSpc>
                <a:spcPct val="100000"/>
              </a:lnSpc>
              <a:buNone/>
              <a:defRPr/>
            </a:pPr>
            <a:r>
              <a:rPr lang="en-US" altLang="en-US" sz="2800" b="1" dirty="0">
                <a:solidFill>
                  <a:srgbClr val="00B050"/>
                </a:solidFill>
                <a:latin typeface="Tahoma" panose="020B0604030504040204" pitchFamily="34" charset="0"/>
                <a:ea typeface="Tahoma" panose="020B0604030504040204" pitchFamily="34" charset="0"/>
                <a:cs typeface="Tahoma" panose="020B0604030504040204" pitchFamily="34" charset="0"/>
              </a:rPr>
              <a:t>VI. MỘT SỐ LƯU Ý ĐỐI VỚI SGK VÀ CĐHT VẬT LÍ 12</a:t>
            </a:r>
          </a:p>
        </p:txBody>
      </p:sp>
      <p:sp>
        <p:nvSpPr>
          <p:cNvPr id="6" name="Rectangle 5">
            <a:extLst>
              <a:ext uri="{FF2B5EF4-FFF2-40B4-BE49-F238E27FC236}">
                <a16:creationId xmlns:a16="http://schemas.microsoft.com/office/drawing/2014/main" id="{2B0A433E-EA2D-198F-D3BE-9E513A398E78}"/>
              </a:ext>
            </a:extLst>
          </p:cNvPr>
          <p:cNvSpPr/>
          <p:nvPr/>
        </p:nvSpPr>
        <p:spPr>
          <a:xfrm>
            <a:off x="1011695" y="3750341"/>
            <a:ext cx="10023857" cy="1587101"/>
          </a:xfrm>
          <a:prstGeom prst="rect">
            <a:avLst/>
          </a:prstGeom>
        </p:spPr>
        <p:txBody>
          <a:bodyPr wrap="square">
            <a:spAutoFit/>
          </a:bodyPr>
          <a:lstStyle/>
          <a:p>
            <a:pPr algn="just">
              <a:lnSpc>
                <a:spcPct val="110000"/>
              </a:lnSpc>
            </a:pPr>
            <a:r>
              <a:rPr lang="vi-VN" b="1" dirty="0">
                <a:solidFill>
                  <a:srgbClr val="00B0F0"/>
                </a:solidFill>
                <a:latin typeface="Tahoma" panose="020B0604030504040204" pitchFamily="34" charset="0"/>
                <a:ea typeface="Tahoma" panose="020B0604030504040204" pitchFamily="34" charset="0"/>
                <a:cs typeface="Tahoma" panose="020B0604030504040204" pitchFamily="34" charset="0"/>
              </a:rPr>
              <a:t>Thí nghiêm này phá vỡ nguyên lí bảo toàn chất nhiệt và do đó giả thuyết về “chất nhiệt” bị lung lay. Tuy nhiên cũng phải chờ đến cuối thế kỉ XIX khi thuyết động học phân tử về cấu tạo chất ra đời thì giả thuyết về “chất nhiệt” mới hoàn toàn bị phủ nhận, nhường chỗ cho giả thuyết coi nhiệt gắn với động năng trung bình của chuyển động hỗn loạn của phân tử. </a:t>
            </a:r>
            <a:endParaRPr lang="en-US" b="1" dirty="0">
              <a:solidFill>
                <a:srgbClr val="00B0F0"/>
              </a:solidFill>
              <a:latin typeface="Tahoma" panose="020B0604030504040204" pitchFamily="34" charset="0"/>
              <a:ea typeface="Tahoma" panose="020B0604030504040204" pitchFamily="34" charset="0"/>
              <a:cs typeface="Tahoma" panose="020B0604030504040204" pitchFamily="34" charset="0"/>
            </a:endParaRPr>
          </a:p>
        </p:txBody>
      </p:sp>
      <p:sp>
        <p:nvSpPr>
          <p:cNvPr id="7" name="Rectangle 6">
            <a:extLst>
              <a:ext uri="{FF2B5EF4-FFF2-40B4-BE49-F238E27FC236}">
                <a16:creationId xmlns:a16="http://schemas.microsoft.com/office/drawing/2014/main" id="{2B6B1407-752A-402E-688D-3EC6999CAB59}"/>
              </a:ext>
            </a:extLst>
          </p:cNvPr>
          <p:cNvSpPr/>
          <p:nvPr/>
        </p:nvSpPr>
        <p:spPr>
          <a:xfrm>
            <a:off x="1011694" y="5309041"/>
            <a:ext cx="10023857" cy="977704"/>
          </a:xfrm>
          <a:prstGeom prst="rect">
            <a:avLst/>
          </a:prstGeom>
        </p:spPr>
        <p:txBody>
          <a:bodyPr wrap="square">
            <a:spAutoFit/>
          </a:bodyPr>
          <a:lstStyle/>
          <a:p>
            <a:pPr algn="just">
              <a:lnSpc>
                <a:spcPct val="110000"/>
              </a:lnSpc>
            </a:pPr>
            <a:r>
              <a:rPr lang="vi-VN" b="1" dirty="0">
                <a:solidFill>
                  <a:srgbClr val="00B0F0"/>
                </a:solidFill>
                <a:latin typeface="Tahoma" panose="020B0604030504040204" pitchFamily="34" charset="0"/>
                <a:ea typeface="Tahoma" panose="020B0604030504040204" pitchFamily="34" charset="0"/>
                <a:cs typeface="Tahoma" panose="020B0604030504040204" pitchFamily="34" charset="0"/>
              </a:rPr>
              <a:t>Tuy thuyết chất nhiệt bị phủ nhận nhưng các khái niệm, công thức và phương trình của thuyết này vẫn còn đang được sử dụng vì chúng cho các kết quả tính toán phù hợp với thực tế.</a:t>
            </a:r>
            <a:endParaRPr lang="en-US" b="1" dirty="0">
              <a:solidFill>
                <a:srgbClr val="00B0F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92246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6"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205665" cy="68580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1596" y="357585"/>
            <a:ext cx="2273924" cy="420082"/>
          </a:xfrm>
          <a:prstGeom prst="rect">
            <a:avLst/>
          </a:prstGeom>
        </p:spPr>
      </p:pic>
      <p:sp>
        <p:nvSpPr>
          <p:cNvPr id="14" name="AutoShape 36"/>
          <p:cNvSpPr>
            <a:spLocks noChangeArrowheads="1"/>
          </p:cNvSpPr>
          <p:nvPr/>
        </p:nvSpPr>
        <p:spPr bwMode="auto">
          <a:xfrm>
            <a:off x="1578160" y="903944"/>
            <a:ext cx="634688" cy="625957"/>
          </a:xfrm>
          <a:prstGeom prst="diamond">
            <a:avLst/>
          </a:prstGeom>
          <a:solidFill>
            <a:srgbClr val="FFC000"/>
          </a:solidFill>
          <a:ln w="25400" algn="ctr">
            <a:solidFill>
              <a:srgbClr val="FFFFFF"/>
            </a:solidFill>
            <a:miter lim="800000"/>
          </a:ln>
          <a:effectLst/>
        </p:spPr>
        <p:txBody>
          <a:bodyPr wrap="none" anchor="ctr"/>
          <a:lstStyle/>
          <a:p>
            <a:pPr algn="ctr" defTabSz="800100"/>
            <a:r>
              <a:rPr lang="en-US" altLang="zh-CN" sz="2000" b="1" dirty="0">
                <a:solidFill>
                  <a:srgbClr val="FFFFFF"/>
                </a:solidFill>
                <a:latin typeface="Tahoma" panose="020B0604030504040204" pitchFamily="34" charset="0"/>
                <a:ea typeface="Tahoma" panose="020B0604030504040204" pitchFamily="34" charset="0"/>
                <a:cs typeface="Tahoma" panose="020B0604030504040204" pitchFamily="34" charset="0"/>
              </a:rPr>
              <a:t>I</a:t>
            </a:r>
          </a:p>
        </p:txBody>
      </p:sp>
      <p:sp>
        <p:nvSpPr>
          <p:cNvPr id="15" name="Rectangle 37"/>
          <p:cNvSpPr>
            <a:spLocks noChangeArrowheads="1"/>
          </p:cNvSpPr>
          <p:nvPr/>
        </p:nvSpPr>
        <p:spPr bwMode="auto">
          <a:xfrm>
            <a:off x="2234874" y="948000"/>
            <a:ext cx="8399597" cy="586936"/>
          </a:xfrm>
          <a:prstGeom prst="rect">
            <a:avLst/>
          </a:prstGeom>
          <a:solidFill>
            <a:schemeClr val="bg1"/>
          </a:solidFill>
          <a:ln>
            <a:solidFill>
              <a:schemeClr val="bg1"/>
            </a:solidFill>
          </a:ln>
          <a:effectLst/>
        </p:spPr>
        <p:txBody>
          <a:bodyPr wrap="none" anchor="ctr"/>
          <a:lstStyle/>
          <a:p>
            <a:pPr lvl="0"/>
            <a:r>
              <a:rPr lang="en-US" altLang="en-US" sz="2800" b="1" dirty="0">
                <a:solidFill>
                  <a:srgbClr val="00B050"/>
                </a:solidFill>
                <a:latin typeface="Tahoma" panose="020B0604030504040204" pitchFamily="34" charset="0"/>
                <a:ea typeface="Tahoma" panose="020B0604030504040204" pitchFamily="34" charset="0"/>
                <a:cs typeface="Tahoma" panose="020B0604030504040204" pitchFamily="34" charset="0"/>
              </a:rPr>
              <a:t>NHỮNG ĐIỂM MỚI TRONG CT VẬT LÍ 12</a:t>
            </a:r>
            <a:endParaRPr lang="en-US" sz="2800" b="1" kern="0" dirty="0">
              <a:solidFill>
                <a:srgbClr val="00B050"/>
              </a:solidFill>
              <a:latin typeface="Tahoma" panose="020B0604030504040204" pitchFamily="34" charset="0"/>
              <a:ea typeface="Tahoma" panose="020B0604030504040204" pitchFamily="34" charset="0"/>
              <a:cs typeface="Tahoma" panose="020B0604030504040204" pitchFamily="34" charset="0"/>
            </a:endParaRPr>
          </a:p>
        </p:txBody>
      </p:sp>
      <p:sp>
        <p:nvSpPr>
          <p:cNvPr id="16" name="Rectangle 37"/>
          <p:cNvSpPr>
            <a:spLocks noChangeArrowheads="1"/>
          </p:cNvSpPr>
          <p:nvPr/>
        </p:nvSpPr>
        <p:spPr bwMode="auto">
          <a:xfrm>
            <a:off x="2274127" y="1694654"/>
            <a:ext cx="5909355" cy="586936"/>
          </a:xfrm>
          <a:prstGeom prst="rect">
            <a:avLst/>
          </a:prstGeom>
          <a:solidFill>
            <a:schemeClr val="bg1"/>
          </a:solidFill>
          <a:ln>
            <a:solidFill>
              <a:schemeClr val="bg1"/>
            </a:solidFill>
          </a:ln>
          <a:effectLst/>
        </p:spPr>
        <p:txBody>
          <a:bodyPr wrap="none" anchor="ctr"/>
          <a:lstStyle/>
          <a:p>
            <a:pPr lvl="0"/>
            <a:r>
              <a:rPr lang="en-US" sz="2800" b="1" kern="0" dirty="0">
                <a:solidFill>
                  <a:srgbClr val="00B050"/>
                </a:solidFill>
                <a:latin typeface="Tahoma" panose="020B0604030504040204" pitchFamily="34" charset="0"/>
                <a:ea typeface="Tahoma" panose="020B0604030504040204" pitchFamily="34" charset="0"/>
                <a:cs typeface="Tahoma" panose="020B0604030504040204" pitchFamily="34" charset="0"/>
              </a:rPr>
              <a:t>QUAN ĐIỂM BIÊN SOẠN</a:t>
            </a:r>
          </a:p>
        </p:txBody>
      </p:sp>
      <p:sp>
        <p:nvSpPr>
          <p:cNvPr id="17" name="Rectangle 37"/>
          <p:cNvSpPr>
            <a:spLocks noChangeArrowheads="1"/>
          </p:cNvSpPr>
          <p:nvPr/>
        </p:nvSpPr>
        <p:spPr bwMode="auto">
          <a:xfrm>
            <a:off x="2283271" y="2442469"/>
            <a:ext cx="7986633" cy="586936"/>
          </a:xfrm>
          <a:prstGeom prst="rect">
            <a:avLst/>
          </a:prstGeom>
          <a:solidFill>
            <a:schemeClr val="bg1"/>
          </a:solidFill>
          <a:ln>
            <a:solidFill>
              <a:schemeClr val="bg1"/>
            </a:solidFill>
          </a:ln>
          <a:effectLst/>
        </p:spPr>
        <p:txBody>
          <a:bodyPr wrap="none" anchor="ctr"/>
          <a:lstStyle/>
          <a:p>
            <a:pPr lvl="0"/>
            <a:r>
              <a:rPr lang="en-US" sz="2800" b="1" kern="0" dirty="0">
                <a:solidFill>
                  <a:srgbClr val="00B050"/>
                </a:solidFill>
                <a:latin typeface="Tahoma" panose="020B0604030504040204" pitchFamily="34" charset="0"/>
                <a:ea typeface="Tahoma" panose="020B0604030504040204" pitchFamily="34" charset="0"/>
                <a:cs typeface="Tahoma" panose="020B0604030504040204" pitchFamily="34" charset="0"/>
              </a:rPr>
              <a:t>THIẾT KẾ SGK VẬT LÍ 12</a:t>
            </a:r>
          </a:p>
        </p:txBody>
      </p:sp>
      <p:sp>
        <p:nvSpPr>
          <p:cNvPr id="18" name="AutoShape 36"/>
          <p:cNvSpPr>
            <a:spLocks noChangeArrowheads="1"/>
          </p:cNvSpPr>
          <p:nvPr/>
        </p:nvSpPr>
        <p:spPr bwMode="auto">
          <a:xfrm>
            <a:off x="1596448" y="1653871"/>
            <a:ext cx="634688" cy="625957"/>
          </a:xfrm>
          <a:prstGeom prst="diamond">
            <a:avLst/>
          </a:prstGeom>
          <a:solidFill>
            <a:srgbClr val="FFC000"/>
          </a:solidFill>
          <a:ln w="25400" algn="ctr">
            <a:solidFill>
              <a:srgbClr val="FFFFFF"/>
            </a:solidFill>
            <a:miter lim="800000"/>
          </a:ln>
          <a:effectLst/>
        </p:spPr>
        <p:txBody>
          <a:bodyPr wrap="none" anchor="ctr"/>
          <a:lstStyle/>
          <a:p>
            <a:pPr algn="ctr" defTabSz="800100"/>
            <a:r>
              <a:rPr lang="en-US" altLang="zh-CN" sz="2000" b="1" dirty="0">
                <a:solidFill>
                  <a:srgbClr val="FFFFFF"/>
                </a:solidFill>
                <a:latin typeface="Tahoma" panose="020B0604030504040204" pitchFamily="34" charset="0"/>
                <a:ea typeface="Tahoma" panose="020B0604030504040204" pitchFamily="34" charset="0"/>
                <a:cs typeface="Tahoma" panose="020B0604030504040204" pitchFamily="34" charset="0"/>
              </a:rPr>
              <a:t>II</a:t>
            </a:r>
          </a:p>
        </p:txBody>
      </p:sp>
      <p:sp>
        <p:nvSpPr>
          <p:cNvPr id="19" name="AutoShape 36"/>
          <p:cNvSpPr>
            <a:spLocks noChangeArrowheads="1"/>
          </p:cNvSpPr>
          <p:nvPr/>
        </p:nvSpPr>
        <p:spPr bwMode="auto">
          <a:xfrm>
            <a:off x="1605592" y="2408053"/>
            <a:ext cx="634688" cy="625957"/>
          </a:xfrm>
          <a:prstGeom prst="diamond">
            <a:avLst/>
          </a:prstGeom>
          <a:solidFill>
            <a:srgbClr val="FFC000"/>
          </a:solidFill>
          <a:ln w="25400" algn="ctr">
            <a:solidFill>
              <a:srgbClr val="FFFFFF"/>
            </a:solidFill>
            <a:miter lim="800000"/>
          </a:ln>
          <a:effectLst/>
        </p:spPr>
        <p:txBody>
          <a:bodyPr wrap="none" anchor="ctr"/>
          <a:lstStyle/>
          <a:p>
            <a:pPr algn="ctr" defTabSz="800100"/>
            <a:r>
              <a:rPr lang="en-US" altLang="zh-CN" sz="2000" b="1" dirty="0">
                <a:solidFill>
                  <a:srgbClr val="FFFFFF"/>
                </a:solidFill>
                <a:latin typeface="Tahoma" panose="020B0604030504040204" pitchFamily="34" charset="0"/>
                <a:ea typeface="Tahoma" panose="020B0604030504040204" pitchFamily="34" charset="0"/>
                <a:cs typeface="Tahoma" panose="020B0604030504040204" pitchFamily="34" charset="0"/>
              </a:rPr>
              <a:t>III</a:t>
            </a:r>
          </a:p>
        </p:txBody>
      </p:sp>
      <p:sp>
        <p:nvSpPr>
          <p:cNvPr id="20" name="AutoShape 36"/>
          <p:cNvSpPr>
            <a:spLocks noChangeArrowheads="1"/>
          </p:cNvSpPr>
          <p:nvPr/>
        </p:nvSpPr>
        <p:spPr bwMode="auto">
          <a:xfrm>
            <a:off x="1623880" y="3925483"/>
            <a:ext cx="634688" cy="625957"/>
          </a:xfrm>
          <a:prstGeom prst="diamond">
            <a:avLst/>
          </a:prstGeom>
          <a:solidFill>
            <a:srgbClr val="FFC000"/>
          </a:solidFill>
          <a:ln w="25400" algn="ctr">
            <a:solidFill>
              <a:srgbClr val="FFFFFF"/>
            </a:solidFill>
            <a:miter lim="800000"/>
          </a:ln>
          <a:effectLst/>
        </p:spPr>
        <p:txBody>
          <a:bodyPr wrap="none" anchor="ctr"/>
          <a:lstStyle/>
          <a:p>
            <a:pPr algn="ctr" defTabSz="800100"/>
            <a:r>
              <a:rPr lang="en-US" altLang="zh-CN" sz="2000" b="1" dirty="0">
                <a:solidFill>
                  <a:srgbClr val="FFFFFF"/>
                </a:solidFill>
                <a:latin typeface="Tahoma" panose="020B0604030504040204" pitchFamily="34" charset="0"/>
                <a:ea typeface="Tahoma" panose="020B0604030504040204" pitchFamily="34" charset="0"/>
                <a:cs typeface="Tahoma" panose="020B0604030504040204" pitchFamily="34" charset="0"/>
              </a:rPr>
              <a:t>V</a:t>
            </a:r>
          </a:p>
        </p:txBody>
      </p:sp>
      <p:sp>
        <p:nvSpPr>
          <p:cNvPr id="21" name="Rectangle 37"/>
          <p:cNvSpPr>
            <a:spLocks noChangeArrowheads="1"/>
          </p:cNvSpPr>
          <p:nvPr/>
        </p:nvSpPr>
        <p:spPr bwMode="auto">
          <a:xfrm>
            <a:off x="2310703" y="3959899"/>
            <a:ext cx="7986633" cy="586936"/>
          </a:xfrm>
          <a:prstGeom prst="rect">
            <a:avLst/>
          </a:prstGeom>
          <a:solidFill>
            <a:schemeClr val="bg1"/>
          </a:solidFill>
          <a:ln>
            <a:solidFill>
              <a:schemeClr val="bg1"/>
            </a:solidFill>
          </a:ln>
          <a:effectLst/>
        </p:spPr>
        <p:txBody>
          <a:bodyPr wrap="none" anchor="ctr"/>
          <a:lstStyle/>
          <a:p>
            <a:pPr lvl="0"/>
            <a:r>
              <a:rPr lang="en-US" sz="2800" b="1" kern="0" dirty="0">
                <a:solidFill>
                  <a:srgbClr val="00B050"/>
                </a:solidFill>
                <a:latin typeface="Tahoma" panose="020B0604030504040204" pitchFamily="34" charset="0"/>
                <a:ea typeface="Tahoma" panose="020B0604030504040204" pitchFamily="34" charset="0"/>
                <a:cs typeface="Tahoma" panose="020B0604030504040204" pitchFamily="34" charset="0"/>
              </a:rPr>
              <a:t> CHUYÊN ĐỀ HỌC TẬP VẬT LÍ 12	</a:t>
            </a:r>
          </a:p>
        </p:txBody>
      </p:sp>
      <p:sp>
        <p:nvSpPr>
          <p:cNvPr id="24" name="AutoShape 36"/>
          <p:cNvSpPr>
            <a:spLocks noChangeArrowheads="1"/>
          </p:cNvSpPr>
          <p:nvPr/>
        </p:nvSpPr>
        <p:spPr bwMode="auto">
          <a:xfrm>
            <a:off x="1605592" y="3162686"/>
            <a:ext cx="634688" cy="625957"/>
          </a:xfrm>
          <a:prstGeom prst="diamond">
            <a:avLst/>
          </a:prstGeom>
          <a:solidFill>
            <a:srgbClr val="FFC000"/>
          </a:solidFill>
          <a:ln w="25400" algn="ctr">
            <a:solidFill>
              <a:srgbClr val="FFFFFF"/>
            </a:solidFill>
            <a:miter lim="800000"/>
          </a:ln>
          <a:effectLst/>
        </p:spPr>
        <p:txBody>
          <a:bodyPr wrap="none" anchor="ctr"/>
          <a:lstStyle/>
          <a:p>
            <a:pPr algn="ctr" defTabSz="800100"/>
            <a:r>
              <a:rPr lang="en-US" altLang="zh-CN" sz="2000" b="1" dirty="0">
                <a:solidFill>
                  <a:srgbClr val="FFFFFF"/>
                </a:solidFill>
                <a:latin typeface="Tahoma" panose="020B0604030504040204" pitchFamily="34" charset="0"/>
                <a:ea typeface="Tahoma" panose="020B0604030504040204" pitchFamily="34" charset="0"/>
                <a:cs typeface="Tahoma" panose="020B0604030504040204" pitchFamily="34" charset="0"/>
              </a:rPr>
              <a:t>IV</a:t>
            </a:r>
          </a:p>
        </p:txBody>
      </p:sp>
      <p:sp>
        <p:nvSpPr>
          <p:cNvPr id="25" name="Rectangle 37"/>
          <p:cNvSpPr>
            <a:spLocks noChangeArrowheads="1"/>
          </p:cNvSpPr>
          <p:nvPr/>
        </p:nvSpPr>
        <p:spPr bwMode="auto">
          <a:xfrm>
            <a:off x="2292415" y="3197102"/>
            <a:ext cx="9092761" cy="586936"/>
          </a:xfrm>
          <a:prstGeom prst="rect">
            <a:avLst/>
          </a:prstGeom>
          <a:solidFill>
            <a:schemeClr val="bg1"/>
          </a:solidFill>
          <a:ln>
            <a:solidFill>
              <a:schemeClr val="bg1"/>
            </a:solidFill>
          </a:ln>
          <a:effectLst/>
        </p:spPr>
        <p:txBody>
          <a:bodyPr wrap="none" anchor="ctr"/>
          <a:lstStyle/>
          <a:p>
            <a:pPr lvl="0"/>
            <a:r>
              <a:rPr lang="en-US" sz="2800" b="1" kern="0" dirty="0">
                <a:solidFill>
                  <a:srgbClr val="00B050"/>
                </a:solidFill>
                <a:latin typeface="Tahoma" panose="020B0604030504040204" pitchFamily="34" charset="0"/>
                <a:ea typeface="Tahoma" panose="020B0604030504040204" pitchFamily="34" charset="0"/>
                <a:cs typeface="Tahoma" panose="020B0604030504040204" pitchFamily="34" charset="0"/>
              </a:rPr>
              <a:t>NHỮNG ĐIỂM NỔI BẬT CỦA SGK VẬT LÍ 12</a:t>
            </a:r>
          </a:p>
        </p:txBody>
      </p:sp>
      <p:pic>
        <p:nvPicPr>
          <p:cNvPr id="2" name="Picture 1">
            <a:extLst>
              <a:ext uri="{FF2B5EF4-FFF2-40B4-BE49-F238E27FC236}">
                <a16:creationId xmlns:a16="http://schemas.microsoft.com/office/drawing/2014/main" id="{57CCBA90-2C8D-F61C-FDDF-9DD6023FAD0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53692" y="229027"/>
            <a:ext cx="1326712" cy="1097280"/>
          </a:xfrm>
          <a:prstGeom prst="rect">
            <a:avLst/>
          </a:prstGeom>
        </p:spPr>
      </p:pic>
      <p:sp>
        <p:nvSpPr>
          <p:cNvPr id="3" name="AutoShape 36">
            <a:extLst>
              <a:ext uri="{FF2B5EF4-FFF2-40B4-BE49-F238E27FC236}">
                <a16:creationId xmlns:a16="http://schemas.microsoft.com/office/drawing/2014/main" id="{D6713910-2844-904D-F875-3E08B93CE18B}"/>
              </a:ext>
            </a:extLst>
          </p:cNvPr>
          <p:cNvSpPr>
            <a:spLocks noChangeArrowheads="1"/>
          </p:cNvSpPr>
          <p:nvPr/>
        </p:nvSpPr>
        <p:spPr bwMode="auto">
          <a:xfrm>
            <a:off x="1623880" y="4684535"/>
            <a:ext cx="634688" cy="625957"/>
          </a:xfrm>
          <a:prstGeom prst="diamond">
            <a:avLst/>
          </a:prstGeom>
          <a:solidFill>
            <a:srgbClr val="FFC000"/>
          </a:solidFill>
          <a:ln w="25400" algn="ctr">
            <a:solidFill>
              <a:srgbClr val="FFFFFF"/>
            </a:solidFill>
            <a:miter lim="800000"/>
          </a:ln>
          <a:effectLst/>
        </p:spPr>
        <p:txBody>
          <a:bodyPr wrap="none" anchor="ctr"/>
          <a:lstStyle/>
          <a:p>
            <a:pPr algn="ctr" defTabSz="800100"/>
            <a:r>
              <a:rPr lang="en-US" altLang="zh-CN" sz="2000" b="1" dirty="0">
                <a:solidFill>
                  <a:srgbClr val="FFFFFF"/>
                </a:solidFill>
                <a:latin typeface="Tahoma" panose="020B0604030504040204" pitchFamily="34" charset="0"/>
                <a:ea typeface="Tahoma" panose="020B0604030504040204" pitchFamily="34" charset="0"/>
                <a:cs typeface="Tahoma" panose="020B0604030504040204" pitchFamily="34" charset="0"/>
              </a:rPr>
              <a:t>VI</a:t>
            </a:r>
          </a:p>
        </p:txBody>
      </p:sp>
      <p:sp>
        <p:nvSpPr>
          <p:cNvPr id="6" name="Rectangle 37">
            <a:extLst>
              <a:ext uri="{FF2B5EF4-FFF2-40B4-BE49-F238E27FC236}">
                <a16:creationId xmlns:a16="http://schemas.microsoft.com/office/drawing/2014/main" id="{B09EF815-9D26-02F4-FCF8-178D6FDF4C42}"/>
              </a:ext>
            </a:extLst>
          </p:cNvPr>
          <p:cNvSpPr>
            <a:spLocks noChangeArrowheads="1"/>
          </p:cNvSpPr>
          <p:nvPr/>
        </p:nvSpPr>
        <p:spPr bwMode="auto">
          <a:xfrm>
            <a:off x="2310703" y="4718951"/>
            <a:ext cx="8607233" cy="586936"/>
          </a:xfrm>
          <a:prstGeom prst="rect">
            <a:avLst/>
          </a:prstGeom>
          <a:solidFill>
            <a:schemeClr val="bg1"/>
          </a:solidFill>
          <a:ln>
            <a:solidFill>
              <a:schemeClr val="bg1"/>
            </a:solidFill>
          </a:ln>
          <a:effectLst/>
        </p:spPr>
        <p:txBody>
          <a:bodyPr wrap="none" anchor="ctr"/>
          <a:lstStyle/>
          <a:p>
            <a:pPr lvl="0"/>
            <a:r>
              <a:rPr lang="en-US" sz="2800" b="1" kern="0" dirty="0">
                <a:solidFill>
                  <a:srgbClr val="00B050"/>
                </a:solidFill>
                <a:latin typeface="Tahoma" panose="020B0604030504040204" pitchFamily="34" charset="0"/>
                <a:ea typeface="Tahoma" panose="020B0604030504040204" pitchFamily="34" charset="0"/>
                <a:cs typeface="Tahoma" panose="020B0604030504040204" pitchFamily="34" charset="0"/>
              </a:rPr>
              <a:t> LƯU Ý ĐỐI VỚI SGK VÀ CĐHT VẬT LÍ 12	</a:t>
            </a:r>
          </a:p>
        </p:txBody>
      </p:sp>
      <p:sp>
        <p:nvSpPr>
          <p:cNvPr id="7" name="AutoShape 36">
            <a:extLst>
              <a:ext uri="{FF2B5EF4-FFF2-40B4-BE49-F238E27FC236}">
                <a16:creationId xmlns:a16="http://schemas.microsoft.com/office/drawing/2014/main" id="{3EA726DA-A047-5879-85B7-AA55FE4CB219}"/>
              </a:ext>
            </a:extLst>
          </p:cNvPr>
          <p:cNvSpPr>
            <a:spLocks noChangeArrowheads="1"/>
          </p:cNvSpPr>
          <p:nvPr/>
        </p:nvSpPr>
        <p:spPr bwMode="auto">
          <a:xfrm>
            <a:off x="1623880" y="5409171"/>
            <a:ext cx="634688" cy="625957"/>
          </a:xfrm>
          <a:prstGeom prst="diamond">
            <a:avLst/>
          </a:prstGeom>
          <a:solidFill>
            <a:srgbClr val="FFC000"/>
          </a:solidFill>
          <a:ln w="25400" algn="ctr">
            <a:solidFill>
              <a:srgbClr val="FFFFFF"/>
            </a:solidFill>
            <a:miter lim="800000"/>
          </a:ln>
          <a:effectLst/>
        </p:spPr>
        <p:txBody>
          <a:bodyPr wrap="none" anchor="ctr"/>
          <a:lstStyle/>
          <a:p>
            <a:pPr algn="ctr" defTabSz="800100"/>
            <a:r>
              <a:rPr lang="en-US" altLang="zh-CN" sz="2000" b="1" dirty="0">
                <a:solidFill>
                  <a:srgbClr val="FFFFFF"/>
                </a:solidFill>
                <a:latin typeface="Tahoma" panose="020B0604030504040204" pitchFamily="34" charset="0"/>
                <a:ea typeface="Tahoma" panose="020B0604030504040204" pitchFamily="34" charset="0"/>
                <a:cs typeface="Tahoma" panose="020B0604030504040204" pitchFamily="34" charset="0"/>
              </a:rPr>
              <a:t>VII</a:t>
            </a:r>
          </a:p>
        </p:txBody>
      </p:sp>
      <p:sp>
        <p:nvSpPr>
          <p:cNvPr id="8" name="Rectangle 37">
            <a:extLst>
              <a:ext uri="{FF2B5EF4-FFF2-40B4-BE49-F238E27FC236}">
                <a16:creationId xmlns:a16="http://schemas.microsoft.com/office/drawing/2014/main" id="{7510C18A-BE0E-E947-3539-8E5FAD3E96CE}"/>
              </a:ext>
            </a:extLst>
          </p:cNvPr>
          <p:cNvSpPr>
            <a:spLocks noChangeArrowheads="1"/>
          </p:cNvSpPr>
          <p:nvPr/>
        </p:nvSpPr>
        <p:spPr bwMode="auto">
          <a:xfrm>
            <a:off x="2310703" y="5443587"/>
            <a:ext cx="8607233" cy="586936"/>
          </a:xfrm>
          <a:prstGeom prst="rect">
            <a:avLst/>
          </a:prstGeom>
          <a:solidFill>
            <a:schemeClr val="bg1"/>
          </a:solidFill>
          <a:ln>
            <a:solidFill>
              <a:schemeClr val="bg1"/>
            </a:solidFill>
          </a:ln>
          <a:effectLst/>
        </p:spPr>
        <p:txBody>
          <a:bodyPr wrap="none" anchor="ctr"/>
          <a:lstStyle/>
          <a:p>
            <a:pPr lvl="0"/>
            <a:r>
              <a:rPr lang="en-US" sz="2800" b="1" kern="0" dirty="0">
                <a:solidFill>
                  <a:srgbClr val="00B050"/>
                </a:solidFill>
                <a:latin typeface="Tahoma" panose="020B0604030504040204" pitchFamily="34" charset="0"/>
                <a:ea typeface="Tahoma" panose="020B0604030504040204" pitchFamily="34" charset="0"/>
                <a:cs typeface="Tahoma" panose="020B0604030504040204" pitchFamily="34" charset="0"/>
              </a:rPr>
              <a:t> XÂY DỰNG KHBD VÀ KTĐG	</a:t>
            </a:r>
          </a:p>
        </p:txBody>
      </p:sp>
    </p:spTree>
    <p:extLst>
      <p:ext uri="{BB962C8B-B14F-4D97-AF65-F5344CB8AC3E}">
        <p14:creationId xmlns:p14="http://schemas.microsoft.com/office/powerpoint/2010/main" val="626511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barn(inVertical)">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barn(inVertical)">
                                      <p:cBhvr>
                                        <p:cTn id="23" dur="500"/>
                                        <p:tgtEl>
                                          <p:spTgt spid="17"/>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barn(inVertical)">
                                      <p:cBhvr>
                                        <p:cTn id="26" dur="5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barn(inVertical)">
                                      <p:cBhvr>
                                        <p:cTn id="31" dur="500"/>
                                        <p:tgtEl>
                                          <p:spTgt spid="24"/>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barn(inVertical)">
                                      <p:cBhvr>
                                        <p:cTn id="34" dur="500"/>
                                        <p:tgtEl>
                                          <p:spTgt spid="25"/>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barn(inVertical)">
                                      <p:cBhvr>
                                        <p:cTn id="39" dur="500"/>
                                        <p:tgtEl>
                                          <p:spTgt spid="20"/>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barn(inVertical)">
                                      <p:cBhvr>
                                        <p:cTn id="42" dur="500"/>
                                        <p:tgtEl>
                                          <p:spTgt spid="21"/>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3"/>
                                        </p:tgtEl>
                                        <p:attrNameLst>
                                          <p:attrName>style.visibility</p:attrName>
                                        </p:attrNameLst>
                                      </p:cBhvr>
                                      <p:to>
                                        <p:strVal val="visible"/>
                                      </p:to>
                                    </p:set>
                                    <p:animEffect transition="in" filter="barn(inVertical)">
                                      <p:cBhvr>
                                        <p:cTn id="47" dur="500"/>
                                        <p:tgtEl>
                                          <p:spTgt spid="3"/>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barn(inVertical)">
                                      <p:cBhvr>
                                        <p:cTn id="50" dur="500"/>
                                        <p:tgtEl>
                                          <p:spTgt spid="6"/>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7"/>
                                        </p:tgtEl>
                                        <p:attrNameLst>
                                          <p:attrName>style.visibility</p:attrName>
                                        </p:attrNameLst>
                                      </p:cBhvr>
                                      <p:to>
                                        <p:strVal val="visible"/>
                                      </p:to>
                                    </p:set>
                                    <p:animEffect transition="in" filter="barn(inVertical)">
                                      <p:cBhvr>
                                        <p:cTn id="55" dur="500"/>
                                        <p:tgtEl>
                                          <p:spTgt spid="7"/>
                                        </p:tgtEl>
                                      </p:cBhvr>
                                    </p:animEffect>
                                  </p:childTnLst>
                                </p:cTn>
                              </p:par>
                              <p:par>
                                <p:cTn id="56" presetID="16" presetClass="entr" presetSubtype="21" fill="hold" grpId="0" nodeType="withEffect">
                                  <p:stCondLst>
                                    <p:cond delay="0"/>
                                  </p:stCondLst>
                                  <p:childTnLst>
                                    <p:set>
                                      <p:cBhvr>
                                        <p:cTn id="57" dur="1" fill="hold">
                                          <p:stCondLst>
                                            <p:cond delay="0"/>
                                          </p:stCondLst>
                                        </p:cTn>
                                        <p:tgtEl>
                                          <p:spTgt spid="8"/>
                                        </p:tgtEl>
                                        <p:attrNameLst>
                                          <p:attrName>style.visibility</p:attrName>
                                        </p:attrNameLst>
                                      </p:cBhvr>
                                      <p:to>
                                        <p:strVal val="visible"/>
                                      </p:to>
                                    </p:set>
                                    <p:animEffect transition="in" filter="barn(inVertical)">
                                      <p:cBhvr>
                                        <p:cTn id="5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P spid="19" grpId="0" animBg="1"/>
      <p:bldP spid="20" grpId="0" animBg="1"/>
      <p:bldP spid="21" grpId="0" animBg="1"/>
      <p:bldP spid="24" grpId="0" animBg="1"/>
      <p:bldP spid="25" grpId="0" animBg="1"/>
      <p:bldP spid="3" grpId="0" animBg="1"/>
      <p:bldP spid="6" grpId="0" animBg="1"/>
      <p:bldP spid="7" grpId="0" animBg="1"/>
      <p:bldP spid="8"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602958-D88B-5095-4F1F-C8D1E720F76C}"/>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6F280C37-132A-BBF9-0022-D88545F6B0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665" y="13860"/>
            <a:ext cx="12205665" cy="6858000"/>
          </a:xfrm>
          <a:prstGeom prst="rect">
            <a:avLst/>
          </a:prstGeom>
        </p:spPr>
      </p:pic>
      <p:pic>
        <p:nvPicPr>
          <p:cNvPr id="5" name="Picture 4">
            <a:extLst>
              <a:ext uri="{FF2B5EF4-FFF2-40B4-BE49-F238E27FC236}">
                <a16:creationId xmlns:a16="http://schemas.microsoft.com/office/drawing/2014/main" id="{C7E3A02F-E8AA-68C3-26DD-71520CACCEA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1596" y="357585"/>
            <a:ext cx="2273924" cy="420082"/>
          </a:xfrm>
          <a:prstGeom prst="rect">
            <a:avLst/>
          </a:prstGeom>
        </p:spPr>
      </p:pic>
      <p:sp>
        <p:nvSpPr>
          <p:cNvPr id="13" name="Rectangle 12">
            <a:extLst>
              <a:ext uri="{FF2B5EF4-FFF2-40B4-BE49-F238E27FC236}">
                <a16:creationId xmlns:a16="http://schemas.microsoft.com/office/drawing/2014/main" id="{8D4C7D3B-D16E-3763-5710-030D3744F33E}"/>
              </a:ext>
            </a:extLst>
          </p:cNvPr>
          <p:cNvSpPr/>
          <p:nvPr/>
        </p:nvSpPr>
        <p:spPr>
          <a:xfrm>
            <a:off x="968196" y="1525510"/>
            <a:ext cx="3171048" cy="400110"/>
          </a:xfrm>
          <a:prstGeom prst="rect">
            <a:avLst/>
          </a:prstGeom>
        </p:spPr>
        <p:txBody>
          <a:bodyPr wrap="square">
            <a:spAutoFit/>
          </a:bodyPr>
          <a:lstStyle/>
          <a:p>
            <a:pPr algn="just"/>
            <a:r>
              <a:rPr lang="en-US" sz="2000" b="1" dirty="0">
                <a:solidFill>
                  <a:srgbClr val="FF0000"/>
                </a:solidFill>
                <a:latin typeface="Tahoma" panose="020B0604030504040204" pitchFamily="34" charset="0"/>
                <a:ea typeface="Tahoma" panose="020B0604030504040204" pitchFamily="34" charset="0"/>
                <a:cs typeface="Tahoma" panose="020B0604030504040204" pitchFamily="34" charset="0"/>
              </a:rPr>
              <a:t>C2. KHÍ LÍ TƯỞNG</a:t>
            </a:r>
          </a:p>
        </p:txBody>
      </p:sp>
      <p:pic>
        <p:nvPicPr>
          <p:cNvPr id="3" name="Picture 2">
            <a:extLst>
              <a:ext uri="{FF2B5EF4-FFF2-40B4-BE49-F238E27FC236}">
                <a16:creationId xmlns:a16="http://schemas.microsoft.com/office/drawing/2014/main" id="{83D6A89D-360B-3B01-499B-D378403137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53692" y="229027"/>
            <a:ext cx="1326712" cy="1097280"/>
          </a:xfrm>
          <a:prstGeom prst="rect">
            <a:avLst/>
          </a:prstGeom>
        </p:spPr>
      </p:pic>
      <p:sp>
        <p:nvSpPr>
          <p:cNvPr id="10" name="Rectangle 9">
            <a:extLst>
              <a:ext uri="{FF2B5EF4-FFF2-40B4-BE49-F238E27FC236}">
                <a16:creationId xmlns:a16="http://schemas.microsoft.com/office/drawing/2014/main" id="{CC73DABB-8DF8-3310-1D81-6639508FB7FC}"/>
              </a:ext>
            </a:extLst>
          </p:cNvPr>
          <p:cNvSpPr/>
          <p:nvPr/>
        </p:nvSpPr>
        <p:spPr>
          <a:xfrm>
            <a:off x="968196" y="3481724"/>
            <a:ext cx="10023857" cy="977704"/>
          </a:xfrm>
          <a:prstGeom prst="rect">
            <a:avLst/>
          </a:prstGeom>
        </p:spPr>
        <p:txBody>
          <a:bodyPr wrap="square">
            <a:spAutoFit/>
          </a:bodyPr>
          <a:lstStyle/>
          <a:p>
            <a:pPr algn="just">
              <a:lnSpc>
                <a:spcPct val="110000"/>
              </a:lnSpc>
            </a:pPr>
            <a:r>
              <a:rPr lang="en-US" b="1" dirty="0" err="1">
                <a:solidFill>
                  <a:srgbClr val="00B0F0"/>
                </a:solidFill>
                <a:latin typeface="Tahoma" panose="020B0604030504040204" pitchFamily="34" charset="0"/>
                <a:ea typeface="Tahoma" panose="020B0604030504040204" pitchFamily="34" charset="0"/>
                <a:cs typeface="Tahoma" panose="020B0604030504040204" pitchFamily="34" charset="0"/>
              </a:rPr>
              <a:t>Là</a:t>
            </a:r>
            <a:r>
              <a:rPr lang="en-US"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B0F0"/>
                </a:solidFill>
                <a:latin typeface="Tahoma" panose="020B0604030504040204" pitchFamily="34" charset="0"/>
                <a:ea typeface="Tahoma" panose="020B0604030504040204" pitchFamily="34" charset="0"/>
                <a:cs typeface="Tahoma" panose="020B0604030504040204" pitchFamily="34" charset="0"/>
              </a:rPr>
              <a:t>mô</a:t>
            </a:r>
            <a:r>
              <a:rPr lang="en-US"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vi-VN" b="1" dirty="0">
                <a:solidFill>
                  <a:srgbClr val="00B0F0"/>
                </a:solidFill>
                <a:latin typeface="Tahoma" panose="020B0604030504040204" pitchFamily="34" charset="0"/>
                <a:ea typeface="Tahoma" panose="020B0604030504040204" pitchFamily="34" charset="0"/>
                <a:cs typeface="Tahoma" panose="020B0604030504040204" pitchFamily="34" charset="0"/>
              </a:rPr>
              <a:t>hình lí thuyết về khí lí tưởng</a:t>
            </a:r>
            <a:r>
              <a:rPr lang="en-US" b="1" dirty="0">
                <a:solidFill>
                  <a:srgbClr val="00B0F0"/>
                </a:solidFill>
                <a:latin typeface="Tahoma" panose="020B0604030504040204" pitchFamily="34" charset="0"/>
                <a:ea typeface="Tahoma" panose="020B0604030504040204" pitchFamily="34" charset="0"/>
                <a:cs typeface="Tahoma" panose="020B0604030504040204" pitchFamily="34" charset="0"/>
              </a:rPr>
              <a:t>,</a:t>
            </a:r>
            <a:r>
              <a:rPr lang="vi-VN"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b="1" dirty="0">
                <a:solidFill>
                  <a:srgbClr val="00B0F0"/>
                </a:solidFill>
                <a:latin typeface="Tahoma" panose="020B0604030504040204" pitchFamily="34" charset="0"/>
                <a:ea typeface="Tahoma" panose="020B0604030504040204" pitchFamily="34" charset="0"/>
                <a:cs typeface="Tahoma" panose="020B0604030504040204" pitchFamily="34" charset="0"/>
              </a:rPr>
              <a:t>n</a:t>
            </a:r>
            <a:r>
              <a:rPr lang="vi-VN" b="1" dirty="0">
                <a:solidFill>
                  <a:srgbClr val="00B0F0"/>
                </a:solidFill>
                <a:latin typeface="Tahoma" panose="020B0604030504040204" pitchFamily="34" charset="0"/>
                <a:ea typeface="Tahoma" panose="020B0604030504040204" pitchFamily="34" charset="0"/>
                <a:cs typeface="Tahoma" panose="020B0604030504040204" pitchFamily="34" charset="0"/>
              </a:rPr>
              <a:t>ó </a:t>
            </a:r>
            <a:r>
              <a:rPr lang="en-US" b="1" dirty="0" err="1">
                <a:solidFill>
                  <a:srgbClr val="00B0F0"/>
                </a:solidFill>
                <a:latin typeface="Tahoma" panose="020B0604030504040204" pitchFamily="34" charset="0"/>
                <a:ea typeface="Tahoma" panose="020B0604030504040204" pitchFamily="34" charset="0"/>
                <a:cs typeface="Tahoma" panose="020B0604030504040204" pitchFamily="34" charset="0"/>
              </a:rPr>
              <a:t>gồm</a:t>
            </a:r>
            <a:r>
              <a:rPr lang="vi-VN" b="1" dirty="0">
                <a:solidFill>
                  <a:srgbClr val="00B0F0"/>
                </a:solidFill>
                <a:latin typeface="Tahoma" panose="020B0604030504040204" pitchFamily="34" charset="0"/>
                <a:ea typeface="Tahoma" panose="020B0604030504040204" pitchFamily="34" charset="0"/>
                <a:cs typeface="Tahoma" panose="020B0604030504040204" pitchFamily="34" charset="0"/>
              </a:rPr>
              <a:t> một số mệnh đề dùng để mô tả một chất khí đã được lí tưởng hoá có những thuộc tính đơn giản hơn khí thực, nhưng vẫn phản ánh được một số đặc điểm cơ bản của khí này. </a:t>
            </a:r>
            <a:endParaRPr lang="en-US" b="1" dirty="0">
              <a:solidFill>
                <a:srgbClr val="00B0F0"/>
              </a:solidFill>
              <a:latin typeface="Tahoma" panose="020B0604030504040204" pitchFamily="34" charset="0"/>
              <a:ea typeface="Tahoma" panose="020B0604030504040204" pitchFamily="34" charset="0"/>
              <a:cs typeface="Tahoma" panose="020B0604030504040204" pitchFamily="34" charset="0"/>
            </a:endParaRPr>
          </a:p>
        </p:txBody>
      </p:sp>
      <p:sp>
        <p:nvSpPr>
          <p:cNvPr id="6" name="Rectangle 5">
            <a:extLst>
              <a:ext uri="{FF2B5EF4-FFF2-40B4-BE49-F238E27FC236}">
                <a16:creationId xmlns:a16="http://schemas.microsoft.com/office/drawing/2014/main" id="{30B12526-55B1-CB3B-0006-59E495777BB7}"/>
              </a:ext>
            </a:extLst>
          </p:cNvPr>
          <p:cNvSpPr/>
          <p:nvPr/>
        </p:nvSpPr>
        <p:spPr>
          <a:xfrm>
            <a:off x="916857" y="2049771"/>
            <a:ext cx="9944183" cy="1282402"/>
          </a:xfrm>
          <a:prstGeom prst="rect">
            <a:avLst/>
          </a:prstGeom>
        </p:spPr>
        <p:txBody>
          <a:bodyPr wrap="square">
            <a:spAutoFit/>
          </a:bodyPr>
          <a:lstStyle/>
          <a:p>
            <a:pPr algn="just">
              <a:lnSpc>
                <a:spcPct val="110000"/>
              </a:lnSpc>
              <a:spcAft>
                <a:spcPts val="800"/>
              </a:spcAft>
            </a:pPr>
            <a:r>
              <a:rPr lang="vi-VN" b="1" i="1" dirty="0">
                <a:solidFill>
                  <a:srgbClr val="0070C0"/>
                </a:solidFill>
                <a:latin typeface="Tahoma" panose="020B0604030504040204" pitchFamily="34" charset="0"/>
                <a:ea typeface="Tahoma" panose="020B0604030504040204" pitchFamily="34" charset="0"/>
                <a:cs typeface="Tahoma" panose="020B0604030504040204" pitchFamily="34" charset="0"/>
              </a:rPr>
              <a:t>Việc chuyển </a:t>
            </a:r>
            <a:r>
              <a:rPr lang="en-US" b="1" i="1" dirty="0" err="1">
                <a:solidFill>
                  <a:srgbClr val="0070C0"/>
                </a:solidFill>
                <a:latin typeface="Tahoma" panose="020B0604030504040204" pitchFamily="34" charset="0"/>
                <a:ea typeface="Tahoma" panose="020B0604030504040204" pitchFamily="34" charset="0"/>
                <a:cs typeface="Tahoma" panose="020B0604030504040204" pitchFamily="34" charset="0"/>
              </a:rPr>
              <a:t>từ</a:t>
            </a:r>
            <a:r>
              <a:rPr lang="en-US" b="1" i="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0070C0"/>
                </a:solidFill>
                <a:latin typeface="Tahoma" panose="020B0604030504040204" pitchFamily="34" charset="0"/>
                <a:ea typeface="Tahoma" panose="020B0604030504040204" pitchFamily="34" charset="0"/>
                <a:cs typeface="Tahoma" panose="020B0604030504040204" pitchFamily="34" charset="0"/>
              </a:rPr>
              <a:t>lớp</a:t>
            </a:r>
            <a:r>
              <a:rPr lang="en-US" b="1" i="1" dirty="0">
                <a:solidFill>
                  <a:srgbClr val="0070C0"/>
                </a:solidFill>
                <a:latin typeface="Tahoma" panose="020B0604030504040204" pitchFamily="34" charset="0"/>
                <a:ea typeface="Tahoma" panose="020B0604030504040204" pitchFamily="34" charset="0"/>
                <a:cs typeface="Tahoma" panose="020B0604030504040204" pitchFamily="34" charset="0"/>
              </a:rPr>
              <a:t> 10 </a:t>
            </a:r>
            <a:r>
              <a:rPr lang="vi-VN" b="1" i="1" dirty="0">
                <a:solidFill>
                  <a:srgbClr val="0070C0"/>
                </a:solidFill>
                <a:latin typeface="Tahoma" panose="020B0604030504040204" pitchFamily="34" charset="0"/>
                <a:ea typeface="Tahoma" panose="020B0604030504040204" pitchFamily="34" charset="0"/>
                <a:cs typeface="Tahoma" panose="020B0604030504040204" pitchFamily="34" charset="0"/>
              </a:rPr>
              <a:t>sang lớp 12 để phù hợp hơn với quan điểm phát triển năng lực của </a:t>
            </a:r>
            <a:r>
              <a:rPr lang="en-US" b="1" i="1" dirty="0">
                <a:solidFill>
                  <a:srgbClr val="0070C0"/>
                </a:solidFill>
                <a:latin typeface="Tahoma" panose="020B0604030504040204" pitchFamily="34" charset="0"/>
                <a:ea typeface="Tahoma" panose="020B0604030504040204" pitchFamily="34" charset="0"/>
                <a:cs typeface="Tahoma" panose="020B0604030504040204" pitchFamily="34" charset="0"/>
              </a:rPr>
              <a:t>HS</a:t>
            </a:r>
            <a:r>
              <a:rPr lang="vi-VN" b="1" i="1" dirty="0">
                <a:solidFill>
                  <a:srgbClr val="0070C0"/>
                </a:solidFill>
                <a:latin typeface="Tahoma" panose="020B0604030504040204" pitchFamily="34" charset="0"/>
                <a:ea typeface="Tahoma" panose="020B0604030504040204" pitchFamily="34" charset="0"/>
                <a:cs typeface="Tahoma" panose="020B0604030504040204" pitchFamily="34" charset="0"/>
              </a:rPr>
              <a:t>, ở nội dung này </a:t>
            </a:r>
            <a:r>
              <a:rPr lang="en-US" b="1" i="1" dirty="0">
                <a:solidFill>
                  <a:srgbClr val="0070C0"/>
                </a:solidFill>
                <a:latin typeface="Tahoma" panose="020B0604030504040204" pitchFamily="34" charset="0"/>
                <a:ea typeface="Tahoma" panose="020B0604030504040204" pitchFamily="34" charset="0"/>
                <a:cs typeface="Tahoma" panose="020B0604030504040204" pitchFamily="34" charset="0"/>
              </a:rPr>
              <a:t>HS </a:t>
            </a:r>
            <a:r>
              <a:rPr lang="vi-VN" b="1" i="1" dirty="0">
                <a:solidFill>
                  <a:srgbClr val="0070C0"/>
                </a:solidFill>
                <a:latin typeface="Tahoma" panose="020B0604030504040204" pitchFamily="34" charset="0"/>
                <a:ea typeface="Tahoma" panose="020B0604030504040204" pitchFamily="34" charset="0"/>
                <a:cs typeface="Tahoma" panose="020B0604030504040204" pitchFamily="34" charset="0"/>
              </a:rPr>
              <a:t>được tiếp cận với những mô hình trừu tượng, liên quan đến vai trò của phương pháp mô hình và thuyết khoa học trong việc tìm hiểu các hiện tượng vật lí.</a:t>
            </a:r>
            <a:endParaRPr lang="en-US" b="1" i="1"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2" name="Rectangle 1">
            <a:extLst>
              <a:ext uri="{FF2B5EF4-FFF2-40B4-BE49-F238E27FC236}">
                <a16:creationId xmlns:a16="http://schemas.microsoft.com/office/drawing/2014/main" id="{0A58A390-F806-DAE0-E88D-0F35DD915796}"/>
              </a:ext>
            </a:extLst>
          </p:cNvPr>
          <p:cNvSpPr/>
          <p:nvPr/>
        </p:nvSpPr>
        <p:spPr>
          <a:xfrm>
            <a:off x="916894" y="808660"/>
            <a:ext cx="9523761" cy="523220"/>
          </a:xfrm>
          <a:prstGeom prst="rect">
            <a:avLst/>
          </a:prstGeom>
        </p:spPr>
        <p:txBody>
          <a:bodyPr wrap="none">
            <a:spAutoFit/>
          </a:bodyPr>
          <a:lstStyle/>
          <a:p>
            <a:pPr fontAlgn="ctr">
              <a:lnSpc>
                <a:spcPct val="100000"/>
              </a:lnSpc>
              <a:buNone/>
              <a:defRPr/>
            </a:pPr>
            <a:r>
              <a:rPr lang="en-US" altLang="en-US" sz="2800" b="1" dirty="0">
                <a:solidFill>
                  <a:srgbClr val="00B050"/>
                </a:solidFill>
                <a:latin typeface="Tahoma" panose="020B0604030504040204" pitchFamily="34" charset="0"/>
                <a:ea typeface="Tahoma" panose="020B0604030504040204" pitchFamily="34" charset="0"/>
                <a:cs typeface="Tahoma" panose="020B0604030504040204" pitchFamily="34" charset="0"/>
              </a:rPr>
              <a:t>VI. MỘT SỐ LƯU Ý ĐỐI VỚI SGK VÀ CĐHT VẬT LÍ 12</a:t>
            </a:r>
          </a:p>
        </p:txBody>
      </p:sp>
      <p:sp>
        <p:nvSpPr>
          <p:cNvPr id="7" name="Rectangle 6">
            <a:extLst>
              <a:ext uri="{FF2B5EF4-FFF2-40B4-BE49-F238E27FC236}">
                <a16:creationId xmlns:a16="http://schemas.microsoft.com/office/drawing/2014/main" id="{C24E3F5A-D293-DFF6-8B8E-2E7200A57B34}"/>
              </a:ext>
            </a:extLst>
          </p:cNvPr>
          <p:cNvSpPr/>
          <p:nvPr/>
        </p:nvSpPr>
        <p:spPr>
          <a:xfrm>
            <a:off x="968196" y="4580773"/>
            <a:ext cx="10023857" cy="1587101"/>
          </a:xfrm>
          <a:prstGeom prst="rect">
            <a:avLst/>
          </a:prstGeom>
        </p:spPr>
        <p:txBody>
          <a:bodyPr wrap="square">
            <a:spAutoFit/>
          </a:bodyPr>
          <a:lstStyle/>
          <a:p>
            <a:pPr algn="just">
              <a:lnSpc>
                <a:spcPct val="110000"/>
              </a:lnSpc>
            </a:pPr>
            <a:r>
              <a:rPr lang="vi-VN" b="1" dirty="0">
                <a:solidFill>
                  <a:srgbClr val="00B0F0"/>
                </a:solidFill>
                <a:latin typeface="Tahoma" panose="020B0604030504040204" pitchFamily="34" charset="0"/>
                <a:ea typeface="Tahoma" panose="020B0604030504040204" pitchFamily="34" charset="0"/>
                <a:cs typeface="Tahoma" panose="020B0604030504040204" pitchFamily="34" charset="0"/>
              </a:rPr>
              <a:t>Dùng mô hình này người ta không những có thể giải thích được một số hiện tượng liên quan đến khí thực mà còn có thể tiên đoán được một số tính chất, định luật của khí này. Tất nhiên, những tính chất và định luật được suy ra từ mô hình này chỉ gần đúng đối với khí thực. Tuy vậy, chúng vẫn có thể được vận dụng vào khí thực với những sai lệch có thể chấp nhận được trong thực tế cuộc sống.</a:t>
            </a:r>
            <a:endParaRPr lang="en-US" b="1" dirty="0">
              <a:solidFill>
                <a:srgbClr val="00B0F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432488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6" grpId="0"/>
      <p:bldP spid="7"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602958-D88B-5095-4F1F-C8D1E720F76C}"/>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6F280C37-132A-BBF9-0022-D88545F6B0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665" y="13860"/>
            <a:ext cx="12205665" cy="6858000"/>
          </a:xfrm>
          <a:prstGeom prst="rect">
            <a:avLst/>
          </a:prstGeom>
        </p:spPr>
      </p:pic>
      <p:pic>
        <p:nvPicPr>
          <p:cNvPr id="5" name="Picture 4">
            <a:extLst>
              <a:ext uri="{FF2B5EF4-FFF2-40B4-BE49-F238E27FC236}">
                <a16:creationId xmlns:a16="http://schemas.microsoft.com/office/drawing/2014/main" id="{C7E3A02F-E8AA-68C3-26DD-71520CACCEA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1596" y="357585"/>
            <a:ext cx="2273924" cy="420082"/>
          </a:xfrm>
          <a:prstGeom prst="rect">
            <a:avLst/>
          </a:prstGeom>
        </p:spPr>
      </p:pic>
      <p:sp>
        <p:nvSpPr>
          <p:cNvPr id="13" name="Rectangle 12">
            <a:extLst>
              <a:ext uri="{FF2B5EF4-FFF2-40B4-BE49-F238E27FC236}">
                <a16:creationId xmlns:a16="http://schemas.microsoft.com/office/drawing/2014/main" id="{8D4C7D3B-D16E-3763-5710-030D3744F33E}"/>
              </a:ext>
            </a:extLst>
          </p:cNvPr>
          <p:cNvSpPr/>
          <p:nvPr/>
        </p:nvSpPr>
        <p:spPr>
          <a:xfrm>
            <a:off x="950266" y="1525510"/>
            <a:ext cx="3171048" cy="400110"/>
          </a:xfrm>
          <a:prstGeom prst="rect">
            <a:avLst/>
          </a:prstGeom>
        </p:spPr>
        <p:txBody>
          <a:bodyPr wrap="square">
            <a:spAutoFit/>
          </a:bodyPr>
          <a:lstStyle/>
          <a:p>
            <a:pPr algn="just"/>
            <a:r>
              <a:rPr lang="en-US" sz="2000" b="1" dirty="0">
                <a:solidFill>
                  <a:srgbClr val="FF0000"/>
                </a:solidFill>
                <a:latin typeface="Tahoma" panose="020B0604030504040204" pitchFamily="34" charset="0"/>
                <a:ea typeface="Tahoma" panose="020B0604030504040204" pitchFamily="34" charset="0"/>
                <a:cs typeface="Tahoma" panose="020B0604030504040204" pitchFamily="34" charset="0"/>
              </a:rPr>
              <a:t>C2. KHÍ LÍ TƯỞNG</a:t>
            </a:r>
          </a:p>
        </p:txBody>
      </p:sp>
      <p:pic>
        <p:nvPicPr>
          <p:cNvPr id="3" name="Picture 2">
            <a:extLst>
              <a:ext uri="{FF2B5EF4-FFF2-40B4-BE49-F238E27FC236}">
                <a16:creationId xmlns:a16="http://schemas.microsoft.com/office/drawing/2014/main" id="{83D6A89D-360B-3B01-499B-D378403137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53692" y="229027"/>
            <a:ext cx="1326712" cy="1097280"/>
          </a:xfrm>
          <a:prstGeom prst="rect">
            <a:avLst/>
          </a:prstGeom>
        </p:spPr>
      </p:pic>
      <p:sp>
        <p:nvSpPr>
          <p:cNvPr id="8" name="Rectangle 7">
            <a:extLst>
              <a:ext uri="{FF2B5EF4-FFF2-40B4-BE49-F238E27FC236}">
                <a16:creationId xmlns:a16="http://schemas.microsoft.com/office/drawing/2014/main" id="{0CAD40C3-F6F2-2BB2-F128-D890DE7F4717}"/>
              </a:ext>
            </a:extLst>
          </p:cNvPr>
          <p:cNvSpPr/>
          <p:nvPr/>
        </p:nvSpPr>
        <p:spPr>
          <a:xfrm>
            <a:off x="916857" y="2049771"/>
            <a:ext cx="10519903" cy="374654"/>
          </a:xfrm>
          <a:prstGeom prst="rect">
            <a:avLst/>
          </a:prstGeom>
        </p:spPr>
        <p:txBody>
          <a:bodyPr wrap="square">
            <a:spAutoFit/>
          </a:bodyPr>
          <a:lstStyle/>
          <a:p>
            <a:pPr>
              <a:lnSpc>
                <a:spcPct val="110000"/>
              </a:lnSpc>
              <a:spcAft>
                <a:spcPts val="800"/>
              </a:spcAft>
            </a:pPr>
            <a:r>
              <a:rPr lang="vi-VN" b="1" i="1" dirty="0">
                <a:solidFill>
                  <a:srgbClr val="0070C0"/>
                </a:solidFill>
                <a:latin typeface="Tahoma" panose="020B0604030504040204" pitchFamily="34" charset="0"/>
                <a:ea typeface="Tahoma" panose="020B0604030504040204" pitchFamily="34" charset="0"/>
                <a:cs typeface="Tahoma" panose="020B0604030504040204" pitchFamily="34" charset="0"/>
              </a:rPr>
              <a:t>Định luật Boyle</a:t>
            </a:r>
            <a:endParaRPr lang="en-US" b="1" i="1"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10" name="Rectangle 9">
            <a:extLst>
              <a:ext uri="{FF2B5EF4-FFF2-40B4-BE49-F238E27FC236}">
                <a16:creationId xmlns:a16="http://schemas.microsoft.com/office/drawing/2014/main" id="{CC73DABB-8DF8-3310-1D81-6639508FB7FC}"/>
              </a:ext>
            </a:extLst>
          </p:cNvPr>
          <p:cNvSpPr/>
          <p:nvPr/>
        </p:nvSpPr>
        <p:spPr>
          <a:xfrm>
            <a:off x="916857" y="2424425"/>
            <a:ext cx="10642422" cy="791307"/>
          </a:xfrm>
          <a:prstGeom prst="rect">
            <a:avLst/>
          </a:prstGeom>
        </p:spPr>
        <p:txBody>
          <a:bodyPr wrap="square">
            <a:spAutoFit/>
          </a:bodyPr>
          <a:lstStyle/>
          <a:p>
            <a:pPr algn="just">
              <a:lnSpc>
                <a:spcPct val="120000"/>
              </a:lnSpc>
              <a:spcAft>
                <a:spcPts val="800"/>
              </a:spcAft>
            </a:pPr>
            <a:r>
              <a:rPr lang="vi-VN" sz="2000" b="1" dirty="0">
                <a:solidFill>
                  <a:srgbClr val="00B0F0"/>
                </a:solidFill>
                <a:latin typeface="Tahoma" panose="020B0604030504040204" pitchFamily="34" charset="0"/>
                <a:ea typeface="Tahoma" panose="020B0604030504040204" pitchFamily="34" charset="0"/>
                <a:cs typeface="Tahoma" panose="020B0604030504040204" pitchFamily="34" charset="0"/>
              </a:rPr>
              <a:t>Hiện nay trong các SGK VL trung học phổ thông người ta thường sử dụng hai cách sau đây trong việc trình bày các định luật về chất khí trong đó có định luật Boyle.</a:t>
            </a:r>
            <a:endPar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endParaRPr>
          </a:p>
        </p:txBody>
      </p:sp>
      <p:sp>
        <p:nvSpPr>
          <p:cNvPr id="7" name="Rectangle 6">
            <a:extLst>
              <a:ext uri="{FF2B5EF4-FFF2-40B4-BE49-F238E27FC236}">
                <a16:creationId xmlns:a16="http://schemas.microsoft.com/office/drawing/2014/main" id="{2E2ED508-86E3-7353-45C1-8DAEC6539FDB}"/>
              </a:ext>
            </a:extLst>
          </p:cNvPr>
          <p:cNvSpPr/>
          <p:nvPr/>
        </p:nvSpPr>
        <p:spPr>
          <a:xfrm>
            <a:off x="916857" y="3255688"/>
            <a:ext cx="10755190" cy="3171446"/>
          </a:xfrm>
          <a:prstGeom prst="rect">
            <a:avLst/>
          </a:prstGeom>
        </p:spPr>
        <p:txBody>
          <a:bodyPr wrap="square">
            <a:spAutoFit/>
          </a:bodyPr>
          <a:lstStyle/>
          <a:p>
            <a:pPr algn="just">
              <a:lnSpc>
                <a:spcPct val="140000"/>
              </a:lnSpc>
              <a:spcAft>
                <a:spcPts val="800"/>
              </a:spcAft>
            </a:pPr>
            <a:r>
              <a:rPr lang="vi-VN" sz="2000" b="1" i="1" dirty="0">
                <a:solidFill>
                  <a:srgbClr val="0000FF"/>
                </a:solidFill>
                <a:latin typeface="Tahoma" panose="020B0604030504040204" pitchFamily="34" charset="0"/>
                <a:ea typeface="Tahoma" panose="020B0604030504040204" pitchFamily="34" charset="0"/>
                <a:cs typeface="Tahoma" panose="020B0604030504040204" pitchFamily="34" charset="0"/>
              </a:rPr>
              <a:t>Cách 1: Từ cụ thể đến trừu tượng</a:t>
            </a:r>
            <a:endParaRPr lang="en-US" sz="2000" b="1" i="1" dirty="0">
              <a:solidFill>
                <a:srgbClr val="0000FF"/>
              </a:solidFill>
              <a:latin typeface="Tahoma" panose="020B0604030504040204" pitchFamily="34" charset="0"/>
              <a:ea typeface="Tahoma" panose="020B0604030504040204" pitchFamily="34" charset="0"/>
              <a:cs typeface="Tahoma" panose="020B0604030504040204" pitchFamily="34" charset="0"/>
            </a:endParaRPr>
          </a:p>
          <a:p>
            <a:pPr algn="just">
              <a:lnSpc>
                <a:spcPct val="120000"/>
              </a:lnSpc>
            </a:pPr>
            <a:r>
              <a:rPr lang="vi-VN" sz="2000" b="1" dirty="0">
                <a:solidFill>
                  <a:srgbClr val="00B0F0"/>
                </a:solidFill>
                <a:latin typeface="Tahoma" panose="020B0604030504040204" pitchFamily="34" charset="0"/>
                <a:ea typeface="Tahoma" panose="020B0604030504040204" pitchFamily="34" charset="0"/>
                <a:cs typeface="Tahoma" panose="020B0604030504040204" pitchFamily="34" charset="0"/>
              </a:rPr>
              <a:t>Lâu nay các SGK vật lí THPT của nước ta và của một số nước khác đều coi các định luật về chất khí trong đó có định luật Boyle là các định luật được rút ra từ thực nghiệm. Các phòng thí nghiệm THPT đều được trang bị các bộ thí nghiệm khác nhau để thực hiện các thí nghiệm khảo sát các định luật này, từ đó xây dựng các mô hình toán học dưới dạng các phương trình mô tả các quá trình biến đổi trạng thái của chất khí cũng như xác định bản chất của các đại lượng đặc trưng cho chất khí như áp suất, nhiệt độ. </a:t>
            </a:r>
            <a:endPar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endParaRPr>
          </a:p>
        </p:txBody>
      </p:sp>
      <p:sp>
        <p:nvSpPr>
          <p:cNvPr id="2" name="Rectangle 1">
            <a:extLst>
              <a:ext uri="{FF2B5EF4-FFF2-40B4-BE49-F238E27FC236}">
                <a16:creationId xmlns:a16="http://schemas.microsoft.com/office/drawing/2014/main" id="{73AF0C2E-3227-F53B-9168-415BD1175DDA}"/>
              </a:ext>
            </a:extLst>
          </p:cNvPr>
          <p:cNvSpPr/>
          <p:nvPr/>
        </p:nvSpPr>
        <p:spPr>
          <a:xfrm>
            <a:off x="916894" y="808660"/>
            <a:ext cx="9523761" cy="523220"/>
          </a:xfrm>
          <a:prstGeom prst="rect">
            <a:avLst/>
          </a:prstGeom>
        </p:spPr>
        <p:txBody>
          <a:bodyPr wrap="none">
            <a:spAutoFit/>
          </a:bodyPr>
          <a:lstStyle/>
          <a:p>
            <a:pPr fontAlgn="ctr">
              <a:lnSpc>
                <a:spcPct val="100000"/>
              </a:lnSpc>
              <a:buNone/>
              <a:defRPr/>
            </a:pPr>
            <a:r>
              <a:rPr lang="en-US" altLang="en-US" sz="2800" b="1" dirty="0">
                <a:solidFill>
                  <a:srgbClr val="00B050"/>
                </a:solidFill>
                <a:latin typeface="Tahoma" panose="020B0604030504040204" pitchFamily="34" charset="0"/>
                <a:ea typeface="Tahoma" panose="020B0604030504040204" pitchFamily="34" charset="0"/>
                <a:cs typeface="Tahoma" panose="020B0604030504040204" pitchFamily="34" charset="0"/>
              </a:rPr>
              <a:t>VI. MỘT SỐ LƯU Ý ĐỐI VỚI SGK VÀ CĐHT VẬT LÍ 12</a:t>
            </a:r>
          </a:p>
        </p:txBody>
      </p:sp>
    </p:spTree>
    <p:extLst>
      <p:ext uri="{BB962C8B-B14F-4D97-AF65-F5344CB8AC3E}">
        <p14:creationId xmlns:p14="http://schemas.microsoft.com/office/powerpoint/2010/main" val="1473795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7"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602958-D88B-5095-4F1F-C8D1E720F76C}"/>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6F280C37-132A-BBF9-0022-D88545F6B0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665" y="13860"/>
            <a:ext cx="12205665" cy="6858000"/>
          </a:xfrm>
          <a:prstGeom prst="rect">
            <a:avLst/>
          </a:prstGeom>
        </p:spPr>
      </p:pic>
      <p:pic>
        <p:nvPicPr>
          <p:cNvPr id="5" name="Picture 4">
            <a:extLst>
              <a:ext uri="{FF2B5EF4-FFF2-40B4-BE49-F238E27FC236}">
                <a16:creationId xmlns:a16="http://schemas.microsoft.com/office/drawing/2014/main" id="{C7E3A02F-E8AA-68C3-26DD-71520CACCEA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1596" y="357585"/>
            <a:ext cx="2273924" cy="420082"/>
          </a:xfrm>
          <a:prstGeom prst="rect">
            <a:avLst/>
          </a:prstGeom>
        </p:spPr>
      </p:pic>
      <p:sp>
        <p:nvSpPr>
          <p:cNvPr id="13" name="Rectangle 12">
            <a:extLst>
              <a:ext uri="{FF2B5EF4-FFF2-40B4-BE49-F238E27FC236}">
                <a16:creationId xmlns:a16="http://schemas.microsoft.com/office/drawing/2014/main" id="{8D4C7D3B-D16E-3763-5710-030D3744F33E}"/>
              </a:ext>
            </a:extLst>
          </p:cNvPr>
          <p:cNvSpPr/>
          <p:nvPr/>
        </p:nvSpPr>
        <p:spPr>
          <a:xfrm>
            <a:off x="851655" y="1525510"/>
            <a:ext cx="3171048" cy="400110"/>
          </a:xfrm>
          <a:prstGeom prst="rect">
            <a:avLst/>
          </a:prstGeom>
        </p:spPr>
        <p:txBody>
          <a:bodyPr wrap="square">
            <a:spAutoFit/>
          </a:bodyPr>
          <a:lstStyle/>
          <a:p>
            <a:pPr algn="just"/>
            <a:r>
              <a:rPr lang="en-US" sz="2000" b="1" dirty="0">
                <a:solidFill>
                  <a:srgbClr val="FF0000"/>
                </a:solidFill>
                <a:latin typeface="Tahoma" panose="020B0604030504040204" pitchFamily="34" charset="0"/>
                <a:ea typeface="Tahoma" panose="020B0604030504040204" pitchFamily="34" charset="0"/>
                <a:cs typeface="Tahoma" panose="020B0604030504040204" pitchFamily="34" charset="0"/>
              </a:rPr>
              <a:t>C2. KHÍ LÍ TƯỞNG</a:t>
            </a:r>
          </a:p>
        </p:txBody>
      </p:sp>
      <p:pic>
        <p:nvPicPr>
          <p:cNvPr id="3" name="Picture 2">
            <a:extLst>
              <a:ext uri="{FF2B5EF4-FFF2-40B4-BE49-F238E27FC236}">
                <a16:creationId xmlns:a16="http://schemas.microsoft.com/office/drawing/2014/main" id="{83D6A89D-360B-3B01-499B-D378403137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53692" y="229027"/>
            <a:ext cx="1326712" cy="1097280"/>
          </a:xfrm>
          <a:prstGeom prst="rect">
            <a:avLst/>
          </a:prstGeom>
        </p:spPr>
      </p:pic>
      <p:sp>
        <p:nvSpPr>
          <p:cNvPr id="8" name="Rectangle 7">
            <a:extLst>
              <a:ext uri="{FF2B5EF4-FFF2-40B4-BE49-F238E27FC236}">
                <a16:creationId xmlns:a16="http://schemas.microsoft.com/office/drawing/2014/main" id="{0CAD40C3-F6F2-2BB2-F128-D890DE7F4717}"/>
              </a:ext>
            </a:extLst>
          </p:cNvPr>
          <p:cNvSpPr/>
          <p:nvPr/>
        </p:nvSpPr>
        <p:spPr>
          <a:xfrm>
            <a:off x="827207" y="2049771"/>
            <a:ext cx="10519903" cy="374654"/>
          </a:xfrm>
          <a:prstGeom prst="rect">
            <a:avLst/>
          </a:prstGeom>
        </p:spPr>
        <p:txBody>
          <a:bodyPr wrap="square">
            <a:spAutoFit/>
          </a:bodyPr>
          <a:lstStyle/>
          <a:p>
            <a:pPr>
              <a:lnSpc>
                <a:spcPct val="110000"/>
              </a:lnSpc>
              <a:spcAft>
                <a:spcPts val="800"/>
              </a:spcAft>
            </a:pPr>
            <a:r>
              <a:rPr lang="vi-VN" b="1" i="1" dirty="0">
                <a:solidFill>
                  <a:srgbClr val="0070C0"/>
                </a:solidFill>
                <a:latin typeface="Tahoma" panose="020B0604030504040204" pitchFamily="34" charset="0"/>
                <a:ea typeface="Tahoma" panose="020B0604030504040204" pitchFamily="34" charset="0"/>
                <a:cs typeface="Tahoma" panose="020B0604030504040204" pitchFamily="34" charset="0"/>
              </a:rPr>
              <a:t>Định luật Boyle</a:t>
            </a:r>
            <a:endParaRPr lang="en-US" b="1" i="1"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7" name="Rectangle 6">
            <a:extLst>
              <a:ext uri="{FF2B5EF4-FFF2-40B4-BE49-F238E27FC236}">
                <a16:creationId xmlns:a16="http://schemas.microsoft.com/office/drawing/2014/main" id="{2E2ED508-86E3-7353-45C1-8DAEC6539FDB}"/>
              </a:ext>
            </a:extLst>
          </p:cNvPr>
          <p:cNvSpPr/>
          <p:nvPr/>
        </p:nvSpPr>
        <p:spPr>
          <a:xfrm>
            <a:off x="799213" y="2513360"/>
            <a:ext cx="10755190" cy="1694118"/>
          </a:xfrm>
          <a:prstGeom prst="rect">
            <a:avLst/>
          </a:prstGeom>
        </p:spPr>
        <p:txBody>
          <a:bodyPr wrap="square">
            <a:spAutoFit/>
          </a:bodyPr>
          <a:lstStyle/>
          <a:p>
            <a:pPr algn="just">
              <a:lnSpc>
                <a:spcPct val="140000"/>
              </a:lnSpc>
              <a:spcAft>
                <a:spcPts val="800"/>
              </a:spcAft>
            </a:pPr>
            <a:r>
              <a:rPr lang="vi-VN" sz="2000" b="1" i="1" dirty="0">
                <a:solidFill>
                  <a:srgbClr val="0000FF"/>
                </a:solidFill>
                <a:latin typeface="Tahoma" panose="020B0604030504040204" pitchFamily="34" charset="0"/>
                <a:ea typeface="Tahoma" panose="020B0604030504040204" pitchFamily="34" charset="0"/>
                <a:cs typeface="Tahoma" panose="020B0604030504040204" pitchFamily="34" charset="0"/>
              </a:rPr>
              <a:t>Cách 1: Từ cụ thể đến trừu tượng</a:t>
            </a:r>
            <a:endParaRPr lang="en-US" sz="2000" b="1" i="1" dirty="0">
              <a:solidFill>
                <a:srgbClr val="0000FF"/>
              </a:solidFill>
              <a:latin typeface="Tahoma" panose="020B0604030504040204" pitchFamily="34" charset="0"/>
              <a:ea typeface="Tahoma" panose="020B0604030504040204" pitchFamily="34" charset="0"/>
              <a:cs typeface="Tahoma" panose="020B0604030504040204" pitchFamily="34" charset="0"/>
            </a:endParaRPr>
          </a:p>
          <a:p>
            <a:pPr algn="just">
              <a:lnSpc>
                <a:spcPct val="120000"/>
              </a:lnSpc>
            </a:pPr>
            <a:r>
              <a:rPr lang="vi-VN" sz="1900" b="1" dirty="0">
                <a:solidFill>
                  <a:srgbClr val="00B0F0"/>
                </a:solidFill>
                <a:latin typeface="Tahoma" panose="020B0604030504040204" pitchFamily="34" charset="0"/>
                <a:ea typeface="Tahoma" panose="020B0604030504040204" pitchFamily="34" charset="0"/>
                <a:cs typeface="Tahoma" panose="020B0604030504040204" pitchFamily="34" charset="0"/>
              </a:rPr>
              <a:t>Đây là phương pháp đi từ cụ thể đến trừu tượng, phù hợp với lịch sử nghiên cứu chất khí, đơn giản và dễ hiểu đối với HS nhất là với HS lớp 10 mới được làm quen với chương trình Vật lí THPT. </a:t>
            </a:r>
            <a:endParaRPr lang="en-US" sz="1900" b="1" dirty="0">
              <a:solidFill>
                <a:srgbClr val="00B0F0"/>
              </a:solidFill>
              <a:latin typeface="Tahoma" panose="020B0604030504040204" pitchFamily="34" charset="0"/>
              <a:ea typeface="Tahoma" panose="020B0604030504040204" pitchFamily="34" charset="0"/>
              <a:cs typeface="Tahoma" panose="020B0604030504040204" pitchFamily="34" charset="0"/>
            </a:endParaRPr>
          </a:p>
        </p:txBody>
      </p:sp>
      <p:sp>
        <p:nvSpPr>
          <p:cNvPr id="2" name="Rectangle 1">
            <a:extLst>
              <a:ext uri="{FF2B5EF4-FFF2-40B4-BE49-F238E27FC236}">
                <a16:creationId xmlns:a16="http://schemas.microsoft.com/office/drawing/2014/main" id="{1B44A2EB-D474-DE9A-A45A-FD58D1DD1A7E}"/>
              </a:ext>
            </a:extLst>
          </p:cNvPr>
          <p:cNvSpPr/>
          <p:nvPr/>
        </p:nvSpPr>
        <p:spPr>
          <a:xfrm>
            <a:off x="916894" y="808660"/>
            <a:ext cx="9523761" cy="523220"/>
          </a:xfrm>
          <a:prstGeom prst="rect">
            <a:avLst/>
          </a:prstGeom>
        </p:spPr>
        <p:txBody>
          <a:bodyPr wrap="none">
            <a:spAutoFit/>
          </a:bodyPr>
          <a:lstStyle/>
          <a:p>
            <a:pPr fontAlgn="ctr">
              <a:lnSpc>
                <a:spcPct val="100000"/>
              </a:lnSpc>
              <a:buNone/>
              <a:defRPr/>
            </a:pPr>
            <a:r>
              <a:rPr lang="en-US" altLang="en-US" sz="2800" b="1" dirty="0">
                <a:solidFill>
                  <a:srgbClr val="00B050"/>
                </a:solidFill>
                <a:latin typeface="Tahoma" panose="020B0604030504040204" pitchFamily="34" charset="0"/>
                <a:ea typeface="Tahoma" panose="020B0604030504040204" pitchFamily="34" charset="0"/>
                <a:cs typeface="Tahoma" panose="020B0604030504040204" pitchFamily="34" charset="0"/>
              </a:rPr>
              <a:t>VI. MỘT SỐ LƯU Ý ĐỐI VỚI SGK VÀ CĐHT VẬT LÍ 12</a:t>
            </a:r>
          </a:p>
        </p:txBody>
      </p:sp>
      <p:sp>
        <p:nvSpPr>
          <p:cNvPr id="6" name="Rectangle 5">
            <a:extLst>
              <a:ext uri="{FF2B5EF4-FFF2-40B4-BE49-F238E27FC236}">
                <a16:creationId xmlns:a16="http://schemas.microsoft.com/office/drawing/2014/main" id="{AF3084A6-779A-D43E-7C77-30C496A29C98}"/>
              </a:ext>
            </a:extLst>
          </p:cNvPr>
          <p:cNvSpPr/>
          <p:nvPr/>
        </p:nvSpPr>
        <p:spPr>
          <a:xfrm>
            <a:off x="799213" y="4236645"/>
            <a:ext cx="10755190" cy="1677382"/>
          </a:xfrm>
          <a:prstGeom prst="rect">
            <a:avLst/>
          </a:prstGeom>
        </p:spPr>
        <p:txBody>
          <a:bodyPr wrap="square">
            <a:spAutoFit/>
          </a:bodyPr>
          <a:lstStyle/>
          <a:p>
            <a:pPr algn="just">
              <a:lnSpc>
                <a:spcPct val="140000"/>
              </a:lnSpc>
              <a:spcAft>
                <a:spcPts val="800"/>
              </a:spcAft>
            </a:pPr>
            <a:r>
              <a:rPr lang="en-US" sz="1900" b="1" dirty="0">
                <a:solidFill>
                  <a:srgbClr val="00B0F0"/>
                </a:solidFill>
                <a:latin typeface="Tahoma" panose="020B0604030504040204" pitchFamily="34" charset="0"/>
                <a:ea typeface="Tahoma" panose="020B0604030504040204" pitchFamily="34" charset="0"/>
                <a:cs typeface="Tahoma" panose="020B0604030504040204" pitchFamily="34" charset="0"/>
              </a:rPr>
              <a:t>V</a:t>
            </a:r>
            <a:r>
              <a:rPr lang="vi-VN" sz="1900" b="1" dirty="0">
                <a:solidFill>
                  <a:srgbClr val="00B0F0"/>
                </a:solidFill>
                <a:latin typeface="Tahoma" panose="020B0604030504040204" pitchFamily="34" charset="0"/>
                <a:ea typeface="Tahoma" panose="020B0604030504040204" pitchFamily="34" charset="0"/>
                <a:cs typeface="Tahoma" panose="020B0604030504040204" pitchFamily="34" charset="0"/>
              </a:rPr>
              <a:t>ật lí lớp 12 </a:t>
            </a:r>
            <a:r>
              <a:rPr lang="en-US" sz="1900" b="1" dirty="0">
                <a:solidFill>
                  <a:srgbClr val="00B0F0"/>
                </a:solidFill>
                <a:latin typeface="Tahoma" panose="020B0604030504040204" pitchFamily="34" charset="0"/>
                <a:ea typeface="Tahoma" panose="020B0604030504040204" pitchFamily="34" charset="0"/>
                <a:cs typeface="Tahoma" panose="020B0604030504040204" pitchFamily="34" charset="0"/>
              </a:rPr>
              <a:t>CTGDPT</a:t>
            </a:r>
            <a:r>
              <a:rPr lang="vi-VN" sz="1900" b="1" dirty="0">
                <a:solidFill>
                  <a:srgbClr val="00B0F0"/>
                </a:solidFill>
                <a:latin typeface="Tahoma" panose="020B0604030504040204" pitchFamily="34" charset="0"/>
                <a:ea typeface="Tahoma" panose="020B0604030504040204" pitchFamily="34" charset="0"/>
                <a:cs typeface="Tahoma" panose="020B0604030504040204" pitchFamily="34" charset="0"/>
              </a:rPr>
              <a:t> 2018</a:t>
            </a:r>
            <a:r>
              <a:rPr lang="en-US" sz="1900" b="1" dirty="0">
                <a:solidFill>
                  <a:srgbClr val="00B0F0"/>
                </a:solidFill>
                <a:latin typeface="Tahoma" panose="020B0604030504040204" pitchFamily="34" charset="0"/>
                <a:ea typeface="Tahoma" panose="020B0604030504040204" pitchFamily="34" charset="0"/>
                <a:cs typeface="Tahoma" panose="020B0604030504040204" pitchFamily="34" charset="0"/>
              </a:rPr>
              <a:t>,</a:t>
            </a:r>
            <a:r>
              <a:rPr lang="vi-VN" sz="1900" b="1" dirty="0">
                <a:solidFill>
                  <a:srgbClr val="00B0F0"/>
                </a:solidFill>
                <a:latin typeface="Tahoma" panose="020B0604030504040204" pitchFamily="34" charset="0"/>
                <a:ea typeface="Tahoma" panose="020B0604030504040204" pitchFamily="34" charset="0"/>
                <a:cs typeface="Tahoma" panose="020B0604030504040204" pitchFamily="34" charset="0"/>
              </a:rPr>
              <a:t> chúng ta cũng xây dựng các định luật về chất khí theo cách này. Tuy nhiên cách trình bày này cũng có nhược điểm là đòi hỏi nhiều thời gian, lập lại nhiều kiến thức đã học kể cả ở THCS lẫn THPT, quá đơn giản so với trình độ nhận thức của HS lớp 12, nên có thể dễ gây nhàm chán, </a:t>
            </a:r>
            <a:r>
              <a:rPr lang="en-US" sz="1900" b="1" dirty="0" err="1">
                <a:solidFill>
                  <a:srgbClr val="00B0F0"/>
                </a:solidFill>
                <a:latin typeface="Tahoma" panose="020B0604030504040204" pitchFamily="34" charset="0"/>
                <a:ea typeface="Tahoma" panose="020B0604030504040204" pitchFamily="34" charset="0"/>
                <a:cs typeface="Tahoma" panose="020B0604030504040204" pitchFamily="34" charset="0"/>
              </a:rPr>
              <a:t>ít</a:t>
            </a:r>
            <a:r>
              <a:rPr lang="vi-VN" sz="1900" b="1" dirty="0">
                <a:solidFill>
                  <a:srgbClr val="00B0F0"/>
                </a:solidFill>
                <a:latin typeface="Tahoma" panose="020B0604030504040204" pitchFamily="34" charset="0"/>
                <a:ea typeface="Tahoma" panose="020B0604030504040204" pitchFamily="34" charset="0"/>
                <a:cs typeface="Tahoma" panose="020B0604030504040204" pitchFamily="34" charset="0"/>
              </a:rPr>
              <a:t> hấp dẫn </a:t>
            </a:r>
            <a:r>
              <a:rPr lang="en-US" sz="1900" b="1" dirty="0" err="1">
                <a:solidFill>
                  <a:srgbClr val="00B0F0"/>
                </a:solidFill>
                <a:latin typeface="Tahoma" panose="020B0604030504040204" pitchFamily="34" charset="0"/>
                <a:ea typeface="Tahoma" panose="020B0604030504040204" pitchFamily="34" charset="0"/>
                <a:cs typeface="Tahoma" panose="020B0604030504040204" pitchFamily="34" charset="0"/>
              </a:rPr>
              <a:t>đối</a:t>
            </a:r>
            <a:r>
              <a:rPr lang="en-US" sz="1900"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vi-VN" sz="1900" b="1" dirty="0">
                <a:solidFill>
                  <a:srgbClr val="00B0F0"/>
                </a:solidFill>
                <a:latin typeface="Tahoma" panose="020B0604030504040204" pitchFamily="34" charset="0"/>
                <a:ea typeface="Tahoma" panose="020B0604030504040204" pitchFamily="34" charset="0"/>
                <a:cs typeface="Tahoma" panose="020B0604030504040204" pitchFamily="34" charset="0"/>
              </a:rPr>
              <a:t>với HS. </a:t>
            </a:r>
            <a:endParaRPr lang="en-US" sz="1900" b="1" dirty="0">
              <a:solidFill>
                <a:srgbClr val="00B0F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764150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602958-D88B-5095-4F1F-C8D1E720F76C}"/>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6F280C37-132A-BBF9-0022-D88545F6B0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665" y="13860"/>
            <a:ext cx="12205665" cy="6858000"/>
          </a:xfrm>
          <a:prstGeom prst="rect">
            <a:avLst/>
          </a:prstGeom>
        </p:spPr>
      </p:pic>
      <p:pic>
        <p:nvPicPr>
          <p:cNvPr id="5" name="Picture 4">
            <a:extLst>
              <a:ext uri="{FF2B5EF4-FFF2-40B4-BE49-F238E27FC236}">
                <a16:creationId xmlns:a16="http://schemas.microsoft.com/office/drawing/2014/main" id="{C7E3A02F-E8AA-68C3-26DD-71520CACCEA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1596" y="357585"/>
            <a:ext cx="2273924" cy="420082"/>
          </a:xfrm>
          <a:prstGeom prst="rect">
            <a:avLst/>
          </a:prstGeom>
        </p:spPr>
      </p:pic>
      <p:sp>
        <p:nvSpPr>
          <p:cNvPr id="13" name="Rectangle 12">
            <a:extLst>
              <a:ext uri="{FF2B5EF4-FFF2-40B4-BE49-F238E27FC236}">
                <a16:creationId xmlns:a16="http://schemas.microsoft.com/office/drawing/2014/main" id="{8D4C7D3B-D16E-3763-5710-030D3744F33E}"/>
              </a:ext>
            </a:extLst>
          </p:cNvPr>
          <p:cNvSpPr/>
          <p:nvPr/>
        </p:nvSpPr>
        <p:spPr>
          <a:xfrm>
            <a:off x="968196" y="1525510"/>
            <a:ext cx="3171048" cy="400110"/>
          </a:xfrm>
          <a:prstGeom prst="rect">
            <a:avLst/>
          </a:prstGeom>
        </p:spPr>
        <p:txBody>
          <a:bodyPr wrap="square">
            <a:spAutoFit/>
          </a:bodyPr>
          <a:lstStyle/>
          <a:p>
            <a:pPr algn="just"/>
            <a:r>
              <a:rPr lang="en-US" sz="2000" b="1" dirty="0">
                <a:solidFill>
                  <a:srgbClr val="FF0000"/>
                </a:solidFill>
                <a:latin typeface="Tahoma" panose="020B0604030504040204" pitchFamily="34" charset="0"/>
                <a:ea typeface="Tahoma" panose="020B0604030504040204" pitchFamily="34" charset="0"/>
                <a:cs typeface="Tahoma" panose="020B0604030504040204" pitchFamily="34" charset="0"/>
              </a:rPr>
              <a:t>C2. KHÍ LÍ TƯỞNG</a:t>
            </a:r>
          </a:p>
        </p:txBody>
      </p:sp>
      <p:pic>
        <p:nvPicPr>
          <p:cNvPr id="3" name="Picture 2">
            <a:extLst>
              <a:ext uri="{FF2B5EF4-FFF2-40B4-BE49-F238E27FC236}">
                <a16:creationId xmlns:a16="http://schemas.microsoft.com/office/drawing/2014/main" id="{83D6A89D-360B-3B01-499B-D378403137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53692" y="229027"/>
            <a:ext cx="1326712" cy="1097280"/>
          </a:xfrm>
          <a:prstGeom prst="rect">
            <a:avLst/>
          </a:prstGeom>
        </p:spPr>
      </p:pic>
      <p:sp>
        <p:nvSpPr>
          <p:cNvPr id="8" name="Rectangle 7">
            <a:extLst>
              <a:ext uri="{FF2B5EF4-FFF2-40B4-BE49-F238E27FC236}">
                <a16:creationId xmlns:a16="http://schemas.microsoft.com/office/drawing/2014/main" id="{0CAD40C3-F6F2-2BB2-F128-D890DE7F4717}"/>
              </a:ext>
            </a:extLst>
          </p:cNvPr>
          <p:cNvSpPr/>
          <p:nvPr/>
        </p:nvSpPr>
        <p:spPr>
          <a:xfrm>
            <a:off x="916857" y="2049771"/>
            <a:ext cx="10519903" cy="374654"/>
          </a:xfrm>
          <a:prstGeom prst="rect">
            <a:avLst/>
          </a:prstGeom>
        </p:spPr>
        <p:txBody>
          <a:bodyPr wrap="square">
            <a:spAutoFit/>
          </a:bodyPr>
          <a:lstStyle/>
          <a:p>
            <a:pPr>
              <a:lnSpc>
                <a:spcPct val="110000"/>
              </a:lnSpc>
              <a:spcAft>
                <a:spcPts val="800"/>
              </a:spcAft>
            </a:pPr>
            <a:r>
              <a:rPr lang="vi-VN" b="1" i="1" dirty="0">
                <a:solidFill>
                  <a:srgbClr val="0070C0"/>
                </a:solidFill>
                <a:latin typeface="Tahoma" panose="020B0604030504040204" pitchFamily="34" charset="0"/>
                <a:ea typeface="Tahoma" panose="020B0604030504040204" pitchFamily="34" charset="0"/>
                <a:cs typeface="Tahoma" panose="020B0604030504040204" pitchFamily="34" charset="0"/>
              </a:rPr>
              <a:t>Định luật Boyle</a:t>
            </a:r>
            <a:endParaRPr lang="en-US" b="1" i="1"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7" name="Rectangle 6">
            <a:extLst>
              <a:ext uri="{FF2B5EF4-FFF2-40B4-BE49-F238E27FC236}">
                <a16:creationId xmlns:a16="http://schemas.microsoft.com/office/drawing/2014/main" id="{2E2ED508-86E3-7353-45C1-8DAEC6539FDB}"/>
              </a:ext>
            </a:extLst>
          </p:cNvPr>
          <p:cNvSpPr/>
          <p:nvPr/>
        </p:nvSpPr>
        <p:spPr>
          <a:xfrm>
            <a:off x="799213" y="2513360"/>
            <a:ext cx="10755190" cy="1587358"/>
          </a:xfrm>
          <a:prstGeom prst="rect">
            <a:avLst/>
          </a:prstGeom>
        </p:spPr>
        <p:txBody>
          <a:bodyPr wrap="square">
            <a:spAutoFit/>
          </a:bodyPr>
          <a:lstStyle/>
          <a:p>
            <a:pPr algn="just">
              <a:lnSpc>
                <a:spcPct val="140000"/>
              </a:lnSpc>
              <a:spcAft>
                <a:spcPts val="800"/>
              </a:spcAft>
            </a:pPr>
            <a:r>
              <a:rPr lang="vi-VN" sz="2000" b="1" i="1" dirty="0">
                <a:solidFill>
                  <a:srgbClr val="0000FF"/>
                </a:solidFill>
                <a:latin typeface="Tahoma" panose="020B0604030504040204" pitchFamily="34" charset="0"/>
                <a:ea typeface="Tahoma" panose="020B0604030504040204" pitchFamily="34" charset="0"/>
                <a:cs typeface="Tahoma" panose="020B0604030504040204" pitchFamily="34" charset="0"/>
              </a:rPr>
              <a:t>Cách 2: Từ trừu tượng đến cụ thể</a:t>
            </a:r>
            <a:endParaRPr lang="en-US" sz="2000" b="1" i="1" dirty="0">
              <a:solidFill>
                <a:srgbClr val="0000FF"/>
              </a:solidFill>
              <a:latin typeface="Tahoma" panose="020B0604030504040204" pitchFamily="34" charset="0"/>
              <a:ea typeface="Tahoma" panose="020B0604030504040204" pitchFamily="34" charset="0"/>
              <a:cs typeface="Tahoma" panose="020B0604030504040204" pitchFamily="34" charset="0"/>
            </a:endParaRPr>
          </a:p>
          <a:p>
            <a:pPr algn="just">
              <a:lnSpc>
                <a:spcPct val="120000"/>
              </a:lnSpc>
            </a:pPr>
            <a:r>
              <a:rPr lang="vi-VN" b="1" dirty="0">
                <a:solidFill>
                  <a:srgbClr val="00B0F0"/>
                </a:solidFill>
                <a:latin typeface="Tahoma" panose="020B0604030504040204" pitchFamily="34" charset="0"/>
                <a:ea typeface="Tahoma" panose="020B0604030504040204" pitchFamily="34" charset="0"/>
                <a:cs typeface="Tahoma" panose="020B0604030504040204" pitchFamily="34" charset="0"/>
              </a:rPr>
              <a:t>Một số SGK vật lí phổ thông trên thế giới đã từ bỏ cách đi từ cụ thể đến trừu tượng trình bày ở trên, chọn cách đi ngược lại từ trừu tượng đến cụ thể trong việc trình bày các định luật về chất khí. </a:t>
            </a:r>
            <a:endParaRPr lang="en-US" b="1" dirty="0">
              <a:solidFill>
                <a:srgbClr val="00B0F0"/>
              </a:solidFill>
              <a:latin typeface="Tahoma" panose="020B0604030504040204" pitchFamily="34" charset="0"/>
              <a:ea typeface="Tahoma" panose="020B0604030504040204" pitchFamily="34" charset="0"/>
              <a:cs typeface="Tahoma" panose="020B0604030504040204" pitchFamily="34" charset="0"/>
            </a:endParaRPr>
          </a:p>
        </p:txBody>
      </p:sp>
      <p:sp>
        <p:nvSpPr>
          <p:cNvPr id="2" name="Rectangle 1">
            <a:extLst>
              <a:ext uri="{FF2B5EF4-FFF2-40B4-BE49-F238E27FC236}">
                <a16:creationId xmlns:a16="http://schemas.microsoft.com/office/drawing/2014/main" id="{24CD897C-732B-9663-15B6-3D36D51A3494}"/>
              </a:ext>
            </a:extLst>
          </p:cNvPr>
          <p:cNvSpPr/>
          <p:nvPr/>
        </p:nvSpPr>
        <p:spPr>
          <a:xfrm>
            <a:off x="916894" y="808660"/>
            <a:ext cx="9523761" cy="523220"/>
          </a:xfrm>
          <a:prstGeom prst="rect">
            <a:avLst/>
          </a:prstGeom>
        </p:spPr>
        <p:txBody>
          <a:bodyPr wrap="none">
            <a:spAutoFit/>
          </a:bodyPr>
          <a:lstStyle/>
          <a:p>
            <a:pPr fontAlgn="ctr">
              <a:lnSpc>
                <a:spcPct val="100000"/>
              </a:lnSpc>
              <a:buNone/>
              <a:defRPr/>
            </a:pPr>
            <a:r>
              <a:rPr lang="en-US" altLang="en-US" sz="2800" b="1" dirty="0">
                <a:solidFill>
                  <a:srgbClr val="00B050"/>
                </a:solidFill>
                <a:latin typeface="Tahoma" panose="020B0604030504040204" pitchFamily="34" charset="0"/>
                <a:ea typeface="Tahoma" panose="020B0604030504040204" pitchFamily="34" charset="0"/>
                <a:cs typeface="Tahoma" panose="020B0604030504040204" pitchFamily="34" charset="0"/>
              </a:rPr>
              <a:t>VI. MỘT SỐ LƯU Ý ĐỐI VỚI SGK VÀ CĐHT VẬT LÍ 12</a:t>
            </a:r>
          </a:p>
        </p:txBody>
      </p:sp>
      <p:sp>
        <p:nvSpPr>
          <p:cNvPr id="6" name="Rectangle 5">
            <a:extLst>
              <a:ext uri="{FF2B5EF4-FFF2-40B4-BE49-F238E27FC236}">
                <a16:creationId xmlns:a16="http://schemas.microsoft.com/office/drawing/2014/main" id="{1FA84A3E-83E3-377C-C8B4-16392D24D678}"/>
              </a:ext>
            </a:extLst>
          </p:cNvPr>
          <p:cNvSpPr/>
          <p:nvPr/>
        </p:nvSpPr>
        <p:spPr>
          <a:xfrm>
            <a:off x="799213" y="4160118"/>
            <a:ext cx="10755190" cy="1981825"/>
          </a:xfrm>
          <a:prstGeom prst="rect">
            <a:avLst/>
          </a:prstGeom>
        </p:spPr>
        <p:txBody>
          <a:bodyPr wrap="square">
            <a:spAutoFit/>
          </a:bodyPr>
          <a:lstStyle/>
          <a:p>
            <a:pPr algn="just">
              <a:lnSpc>
                <a:spcPct val="140000"/>
              </a:lnSpc>
              <a:spcAft>
                <a:spcPts val="800"/>
              </a:spcAft>
            </a:pPr>
            <a:r>
              <a:rPr lang="vi-VN" b="1" dirty="0">
                <a:solidFill>
                  <a:srgbClr val="00B0F0"/>
                </a:solidFill>
                <a:latin typeface="Tahoma" panose="020B0604030504040204" pitchFamily="34" charset="0"/>
                <a:ea typeface="Tahoma" panose="020B0604030504040204" pitchFamily="34" charset="0"/>
                <a:cs typeface="Tahoma" panose="020B0604030504040204" pitchFamily="34" charset="0"/>
              </a:rPr>
              <a:t>Xuất phát từ mô hình động học phân tử chất khí lí tưởng, vận dụng các quy luật thống kê đơn giản và các định luật cơ bản của cơ học Newton, để xây dựng phương trình cơ bản của thuyết động học phân tử về chất khí rồi từ phương trình này suy ra các biểu thức mô tả mối quan hệ giữa các thông số trạng thái của chất khí trong các đẳng quá trình, nghĩa là suy ra các định luật thực nghiệm về chất khí. </a:t>
            </a:r>
            <a:endParaRPr lang="en-US" b="1" dirty="0">
              <a:solidFill>
                <a:srgbClr val="00B0F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586927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602958-D88B-5095-4F1F-C8D1E720F76C}"/>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6F280C37-132A-BBF9-0022-D88545F6B0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665" y="13860"/>
            <a:ext cx="12205665" cy="6858000"/>
          </a:xfrm>
          <a:prstGeom prst="rect">
            <a:avLst/>
          </a:prstGeom>
        </p:spPr>
      </p:pic>
      <p:pic>
        <p:nvPicPr>
          <p:cNvPr id="5" name="Picture 4">
            <a:extLst>
              <a:ext uri="{FF2B5EF4-FFF2-40B4-BE49-F238E27FC236}">
                <a16:creationId xmlns:a16="http://schemas.microsoft.com/office/drawing/2014/main" id="{C7E3A02F-E8AA-68C3-26DD-71520CACCEA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1596" y="357585"/>
            <a:ext cx="2273924" cy="420082"/>
          </a:xfrm>
          <a:prstGeom prst="rect">
            <a:avLst/>
          </a:prstGeom>
        </p:spPr>
      </p:pic>
      <p:sp>
        <p:nvSpPr>
          <p:cNvPr id="13" name="Rectangle 12">
            <a:extLst>
              <a:ext uri="{FF2B5EF4-FFF2-40B4-BE49-F238E27FC236}">
                <a16:creationId xmlns:a16="http://schemas.microsoft.com/office/drawing/2014/main" id="{8D4C7D3B-D16E-3763-5710-030D3744F33E}"/>
              </a:ext>
            </a:extLst>
          </p:cNvPr>
          <p:cNvSpPr/>
          <p:nvPr/>
        </p:nvSpPr>
        <p:spPr>
          <a:xfrm>
            <a:off x="851654" y="1525510"/>
            <a:ext cx="3171048" cy="400110"/>
          </a:xfrm>
          <a:prstGeom prst="rect">
            <a:avLst/>
          </a:prstGeom>
        </p:spPr>
        <p:txBody>
          <a:bodyPr wrap="square">
            <a:spAutoFit/>
          </a:bodyPr>
          <a:lstStyle/>
          <a:p>
            <a:pPr algn="just"/>
            <a:r>
              <a:rPr lang="en-US" sz="2000" b="1" dirty="0">
                <a:solidFill>
                  <a:srgbClr val="FF0000"/>
                </a:solidFill>
                <a:latin typeface="Tahoma" panose="020B0604030504040204" pitchFamily="34" charset="0"/>
                <a:ea typeface="Tahoma" panose="020B0604030504040204" pitchFamily="34" charset="0"/>
                <a:cs typeface="Tahoma" panose="020B0604030504040204" pitchFamily="34" charset="0"/>
              </a:rPr>
              <a:t>C2. KHÍ LÍ TƯỞNG</a:t>
            </a:r>
          </a:p>
        </p:txBody>
      </p:sp>
      <p:pic>
        <p:nvPicPr>
          <p:cNvPr id="3" name="Picture 2">
            <a:extLst>
              <a:ext uri="{FF2B5EF4-FFF2-40B4-BE49-F238E27FC236}">
                <a16:creationId xmlns:a16="http://schemas.microsoft.com/office/drawing/2014/main" id="{83D6A89D-360B-3B01-499B-D378403137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53692" y="229027"/>
            <a:ext cx="1326712" cy="1097280"/>
          </a:xfrm>
          <a:prstGeom prst="rect">
            <a:avLst/>
          </a:prstGeom>
        </p:spPr>
      </p:pic>
      <p:sp>
        <p:nvSpPr>
          <p:cNvPr id="8" name="Rectangle 7">
            <a:extLst>
              <a:ext uri="{FF2B5EF4-FFF2-40B4-BE49-F238E27FC236}">
                <a16:creationId xmlns:a16="http://schemas.microsoft.com/office/drawing/2014/main" id="{0CAD40C3-F6F2-2BB2-F128-D890DE7F4717}"/>
              </a:ext>
            </a:extLst>
          </p:cNvPr>
          <p:cNvSpPr/>
          <p:nvPr/>
        </p:nvSpPr>
        <p:spPr>
          <a:xfrm>
            <a:off x="809280" y="2049771"/>
            <a:ext cx="10519903" cy="374654"/>
          </a:xfrm>
          <a:prstGeom prst="rect">
            <a:avLst/>
          </a:prstGeom>
        </p:spPr>
        <p:txBody>
          <a:bodyPr wrap="square">
            <a:spAutoFit/>
          </a:bodyPr>
          <a:lstStyle/>
          <a:p>
            <a:pPr>
              <a:lnSpc>
                <a:spcPct val="110000"/>
              </a:lnSpc>
              <a:spcAft>
                <a:spcPts val="800"/>
              </a:spcAft>
            </a:pPr>
            <a:r>
              <a:rPr lang="vi-VN" b="1" i="1" dirty="0">
                <a:solidFill>
                  <a:srgbClr val="0070C0"/>
                </a:solidFill>
                <a:latin typeface="Tahoma" panose="020B0604030504040204" pitchFamily="34" charset="0"/>
                <a:ea typeface="Tahoma" panose="020B0604030504040204" pitchFamily="34" charset="0"/>
                <a:cs typeface="Tahoma" panose="020B0604030504040204" pitchFamily="34" charset="0"/>
              </a:rPr>
              <a:t>Định luật Boyle</a:t>
            </a:r>
            <a:endParaRPr lang="en-US" b="1" i="1"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7" name="Rectangle 6">
            <a:extLst>
              <a:ext uri="{FF2B5EF4-FFF2-40B4-BE49-F238E27FC236}">
                <a16:creationId xmlns:a16="http://schemas.microsoft.com/office/drawing/2014/main" id="{2E2ED508-86E3-7353-45C1-8DAEC6539FDB}"/>
              </a:ext>
            </a:extLst>
          </p:cNvPr>
          <p:cNvSpPr/>
          <p:nvPr/>
        </p:nvSpPr>
        <p:spPr>
          <a:xfrm>
            <a:off x="799213" y="2396815"/>
            <a:ext cx="10755190" cy="1907958"/>
          </a:xfrm>
          <a:prstGeom prst="rect">
            <a:avLst/>
          </a:prstGeom>
        </p:spPr>
        <p:txBody>
          <a:bodyPr wrap="square">
            <a:spAutoFit/>
          </a:bodyPr>
          <a:lstStyle/>
          <a:p>
            <a:pPr algn="just">
              <a:lnSpc>
                <a:spcPct val="140000"/>
              </a:lnSpc>
              <a:spcAft>
                <a:spcPts val="800"/>
              </a:spcAft>
            </a:pPr>
            <a:r>
              <a:rPr lang="vi-VN" b="1" i="1" dirty="0">
                <a:solidFill>
                  <a:srgbClr val="0000FF"/>
                </a:solidFill>
                <a:latin typeface="Tahoma" panose="020B0604030504040204" pitchFamily="34" charset="0"/>
                <a:ea typeface="Tahoma" panose="020B0604030504040204" pitchFamily="34" charset="0"/>
                <a:cs typeface="Tahoma" panose="020B0604030504040204" pitchFamily="34" charset="0"/>
              </a:rPr>
              <a:t>Cách 2: Từ trừu tượng đến cụ thể</a:t>
            </a:r>
            <a:endParaRPr lang="en-US" b="1" i="1" dirty="0">
              <a:solidFill>
                <a:srgbClr val="0000FF"/>
              </a:solidFill>
              <a:latin typeface="Tahoma" panose="020B0604030504040204" pitchFamily="34" charset="0"/>
              <a:ea typeface="Tahoma" panose="020B0604030504040204" pitchFamily="34" charset="0"/>
              <a:cs typeface="Tahoma" panose="020B0604030504040204" pitchFamily="34" charset="0"/>
            </a:endParaRPr>
          </a:p>
          <a:p>
            <a:pPr algn="just">
              <a:lnSpc>
                <a:spcPct val="123000"/>
              </a:lnSpc>
            </a:pPr>
            <a:r>
              <a:rPr lang="vi-VN" b="1" dirty="0">
                <a:solidFill>
                  <a:srgbClr val="00B0F0"/>
                </a:solidFill>
                <a:latin typeface="Tahoma" panose="020B0604030504040204" pitchFamily="34" charset="0"/>
                <a:ea typeface="Tahoma" panose="020B0604030504040204" pitchFamily="34" charset="0"/>
                <a:cs typeface="Tahoma" panose="020B0604030504040204" pitchFamily="34" charset="0"/>
              </a:rPr>
              <a:t>Các thí nghiệm về các quá trình biến đổi trạng thái của chất khí lúc này chỉ còn đóng vai trò minh h</a:t>
            </a:r>
            <a:r>
              <a:rPr lang="en-US" b="1" dirty="0" err="1">
                <a:solidFill>
                  <a:srgbClr val="00B0F0"/>
                </a:solidFill>
                <a:latin typeface="Tahoma" panose="020B0604030504040204" pitchFamily="34" charset="0"/>
                <a:ea typeface="Tahoma" panose="020B0604030504040204" pitchFamily="34" charset="0"/>
                <a:cs typeface="Tahoma" panose="020B0604030504040204" pitchFamily="34" charset="0"/>
              </a:rPr>
              <a:t>oạ</a:t>
            </a:r>
            <a:r>
              <a:rPr lang="vi-VN" b="1" dirty="0">
                <a:solidFill>
                  <a:srgbClr val="00B0F0"/>
                </a:solidFill>
                <a:latin typeface="Tahoma" panose="020B0604030504040204" pitchFamily="34" charset="0"/>
                <a:ea typeface="Tahoma" panose="020B0604030504040204" pitchFamily="34" charset="0"/>
                <a:cs typeface="Tahoma" panose="020B0604030504040204" pitchFamily="34" charset="0"/>
              </a:rPr>
              <a:t> cho lí thuyết. Cách làm này có thể tiết kiệm được thời gian, tạo cơ hội cho HS được làm quen với một phương pháp mới trong vật lí học, thấy được vai trò của các thuyết trong vật lí. Cách làm này cũng giúp HS hiểu rõ được cơ chế vi mô của các định luật về chất khí. </a:t>
            </a:r>
            <a:endParaRPr lang="en-US" b="1" dirty="0">
              <a:solidFill>
                <a:srgbClr val="00B0F0"/>
              </a:solidFill>
              <a:latin typeface="Tahoma" panose="020B0604030504040204" pitchFamily="34" charset="0"/>
              <a:ea typeface="Tahoma" panose="020B0604030504040204" pitchFamily="34" charset="0"/>
              <a:cs typeface="Tahoma" panose="020B0604030504040204" pitchFamily="34" charset="0"/>
            </a:endParaRPr>
          </a:p>
        </p:txBody>
      </p:sp>
      <p:sp>
        <p:nvSpPr>
          <p:cNvPr id="2" name="Rectangle 1">
            <a:extLst>
              <a:ext uri="{FF2B5EF4-FFF2-40B4-BE49-F238E27FC236}">
                <a16:creationId xmlns:a16="http://schemas.microsoft.com/office/drawing/2014/main" id="{5956680A-66A7-7EF7-F9D0-1C1FC2608D2A}"/>
              </a:ext>
            </a:extLst>
          </p:cNvPr>
          <p:cNvSpPr/>
          <p:nvPr/>
        </p:nvSpPr>
        <p:spPr>
          <a:xfrm>
            <a:off x="916894" y="808660"/>
            <a:ext cx="9523761" cy="523220"/>
          </a:xfrm>
          <a:prstGeom prst="rect">
            <a:avLst/>
          </a:prstGeom>
        </p:spPr>
        <p:txBody>
          <a:bodyPr wrap="none">
            <a:spAutoFit/>
          </a:bodyPr>
          <a:lstStyle/>
          <a:p>
            <a:pPr fontAlgn="ctr">
              <a:lnSpc>
                <a:spcPct val="100000"/>
              </a:lnSpc>
              <a:buNone/>
              <a:defRPr/>
            </a:pPr>
            <a:r>
              <a:rPr lang="en-US" altLang="en-US" sz="2800" b="1" dirty="0">
                <a:solidFill>
                  <a:srgbClr val="00B050"/>
                </a:solidFill>
                <a:latin typeface="Tahoma" panose="020B0604030504040204" pitchFamily="34" charset="0"/>
                <a:ea typeface="Tahoma" panose="020B0604030504040204" pitchFamily="34" charset="0"/>
                <a:cs typeface="Tahoma" panose="020B0604030504040204" pitchFamily="34" charset="0"/>
              </a:rPr>
              <a:t>VI. MỘT SỐ LƯU Ý ĐỐI VỚI SGK VÀ CĐHT VẬT LÍ 12</a:t>
            </a:r>
          </a:p>
        </p:txBody>
      </p:sp>
      <p:sp>
        <p:nvSpPr>
          <p:cNvPr id="6" name="Rectangle 5">
            <a:extLst>
              <a:ext uri="{FF2B5EF4-FFF2-40B4-BE49-F238E27FC236}">
                <a16:creationId xmlns:a16="http://schemas.microsoft.com/office/drawing/2014/main" id="{7604B606-CC8F-A9AF-8312-C4EB3400D729}"/>
              </a:ext>
            </a:extLst>
          </p:cNvPr>
          <p:cNvSpPr/>
          <p:nvPr/>
        </p:nvSpPr>
        <p:spPr>
          <a:xfrm>
            <a:off x="809280" y="4420957"/>
            <a:ext cx="10755190" cy="1594026"/>
          </a:xfrm>
          <a:prstGeom prst="rect">
            <a:avLst/>
          </a:prstGeom>
        </p:spPr>
        <p:txBody>
          <a:bodyPr wrap="square">
            <a:spAutoFit/>
          </a:bodyPr>
          <a:lstStyle/>
          <a:p>
            <a:pPr algn="just">
              <a:lnSpc>
                <a:spcPct val="140000"/>
              </a:lnSpc>
              <a:spcAft>
                <a:spcPts val="800"/>
              </a:spcAft>
            </a:pPr>
            <a:r>
              <a:rPr lang="vi-VN" b="1" dirty="0">
                <a:solidFill>
                  <a:srgbClr val="00B0F0"/>
                </a:solidFill>
                <a:latin typeface="Tahoma" panose="020B0604030504040204" pitchFamily="34" charset="0"/>
                <a:ea typeface="Tahoma" panose="020B0604030504040204" pitchFamily="34" charset="0"/>
                <a:cs typeface="Tahoma" panose="020B0604030504040204" pitchFamily="34" charset="0"/>
              </a:rPr>
              <a:t>Tuy nhiên, nhược điểm của cách trình bày này là tính “kinh viện” cao, nặng về lí thuyết, khó đối với HS lớp 10, nên ít được các SGK VL 10 của các nước sử dụng. Với HS lớp 12, nhất là với các HS khá và giỏi thì nếu có thời gian GV có thể giới thiệu sơ lược cho các em về phương pháp này để mở rộng tầm hiểu biết của các em. </a:t>
            </a:r>
            <a:endParaRPr lang="en-US" b="1" dirty="0">
              <a:solidFill>
                <a:srgbClr val="00B0F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729606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602958-D88B-5095-4F1F-C8D1E720F76C}"/>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6F280C37-132A-BBF9-0022-D88545F6B0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665" y="13860"/>
            <a:ext cx="12205665" cy="6858000"/>
          </a:xfrm>
          <a:prstGeom prst="rect">
            <a:avLst/>
          </a:prstGeom>
        </p:spPr>
      </p:pic>
      <p:pic>
        <p:nvPicPr>
          <p:cNvPr id="5" name="Picture 4">
            <a:extLst>
              <a:ext uri="{FF2B5EF4-FFF2-40B4-BE49-F238E27FC236}">
                <a16:creationId xmlns:a16="http://schemas.microsoft.com/office/drawing/2014/main" id="{C7E3A02F-E8AA-68C3-26DD-71520CACCEA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1596" y="357585"/>
            <a:ext cx="2273924" cy="420082"/>
          </a:xfrm>
          <a:prstGeom prst="rect">
            <a:avLst/>
          </a:prstGeom>
        </p:spPr>
      </p:pic>
      <p:sp>
        <p:nvSpPr>
          <p:cNvPr id="13" name="Rectangle 12">
            <a:extLst>
              <a:ext uri="{FF2B5EF4-FFF2-40B4-BE49-F238E27FC236}">
                <a16:creationId xmlns:a16="http://schemas.microsoft.com/office/drawing/2014/main" id="{8D4C7D3B-D16E-3763-5710-030D3744F33E}"/>
              </a:ext>
            </a:extLst>
          </p:cNvPr>
          <p:cNvSpPr/>
          <p:nvPr/>
        </p:nvSpPr>
        <p:spPr>
          <a:xfrm>
            <a:off x="799213" y="1519724"/>
            <a:ext cx="3171048" cy="400110"/>
          </a:xfrm>
          <a:prstGeom prst="rect">
            <a:avLst/>
          </a:prstGeom>
        </p:spPr>
        <p:txBody>
          <a:bodyPr wrap="square">
            <a:spAutoFit/>
          </a:bodyPr>
          <a:lstStyle/>
          <a:p>
            <a:pPr algn="just"/>
            <a:r>
              <a:rPr lang="en-US" sz="2000" b="1" dirty="0">
                <a:solidFill>
                  <a:srgbClr val="FF0000"/>
                </a:solidFill>
                <a:latin typeface="Tahoma" panose="020B0604030504040204" pitchFamily="34" charset="0"/>
                <a:ea typeface="Tahoma" panose="020B0604030504040204" pitchFamily="34" charset="0"/>
                <a:cs typeface="Tahoma" panose="020B0604030504040204" pitchFamily="34" charset="0"/>
              </a:rPr>
              <a:t>C2. KHÍ LÍ TƯỞNG</a:t>
            </a:r>
          </a:p>
        </p:txBody>
      </p:sp>
      <p:pic>
        <p:nvPicPr>
          <p:cNvPr id="3" name="Picture 2">
            <a:extLst>
              <a:ext uri="{FF2B5EF4-FFF2-40B4-BE49-F238E27FC236}">
                <a16:creationId xmlns:a16="http://schemas.microsoft.com/office/drawing/2014/main" id="{83D6A89D-360B-3B01-499B-D378403137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53692" y="229027"/>
            <a:ext cx="1326712" cy="1097280"/>
          </a:xfrm>
          <a:prstGeom prst="rect">
            <a:avLst/>
          </a:prstGeom>
        </p:spPr>
      </p:pic>
      <p:sp>
        <p:nvSpPr>
          <p:cNvPr id="8" name="Rectangle 7">
            <a:extLst>
              <a:ext uri="{FF2B5EF4-FFF2-40B4-BE49-F238E27FC236}">
                <a16:creationId xmlns:a16="http://schemas.microsoft.com/office/drawing/2014/main" id="{0CAD40C3-F6F2-2BB2-F128-D890DE7F4717}"/>
              </a:ext>
            </a:extLst>
          </p:cNvPr>
          <p:cNvSpPr/>
          <p:nvPr/>
        </p:nvSpPr>
        <p:spPr>
          <a:xfrm>
            <a:off x="799213" y="2040631"/>
            <a:ext cx="5026743" cy="374654"/>
          </a:xfrm>
          <a:prstGeom prst="rect">
            <a:avLst/>
          </a:prstGeom>
        </p:spPr>
        <p:txBody>
          <a:bodyPr wrap="square">
            <a:spAutoFit/>
          </a:bodyPr>
          <a:lstStyle/>
          <a:p>
            <a:pPr>
              <a:lnSpc>
                <a:spcPct val="110000"/>
              </a:lnSpc>
              <a:spcAft>
                <a:spcPts val="800"/>
              </a:spcAft>
            </a:pPr>
            <a:r>
              <a:rPr lang="vi-VN" b="1" i="1" dirty="0">
                <a:solidFill>
                  <a:srgbClr val="0070C0"/>
                </a:solidFill>
                <a:latin typeface="Tahoma" panose="020B0604030504040204" pitchFamily="34" charset="0"/>
                <a:ea typeface="Tahoma" panose="020B0604030504040204" pitchFamily="34" charset="0"/>
                <a:cs typeface="Tahoma" panose="020B0604030504040204" pitchFamily="34" charset="0"/>
              </a:rPr>
              <a:t>Định luật Boyle</a:t>
            </a:r>
            <a:endParaRPr lang="en-US" b="1" i="1"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7" name="Rectangle 6">
            <a:extLst>
              <a:ext uri="{FF2B5EF4-FFF2-40B4-BE49-F238E27FC236}">
                <a16:creationId xmlns:a16="http://schemas.microsoft.com/office/drawing/2014/main" id="{2E2ED508-86E3-7353-45C1-8DAEC6539FDB}"/>
              </a:ext>
            </a:extLst>
          </p:cNvPr>
          <p:cNvSpPr/>
          <p:nvPr/>
        </p:nvSpPr>
        <p:spPr>
          <a:xfrm>
            <a:off x="799213" y="2513360"/>
            <a:ext cx="10755190" cy="2191690"/>
          </a:xfrm>
          <a:prstGeom prst="rect">
            <a:avLst/>
          </a:prstGeom>
        </p:spPr>
        <p:txBody>
          <a:bodyPr wrap="square">
            <a:spAutoFit/>
          </a:bodyPr>
          <a:lstStyle/>
          <a:p>
            <a:pPr algn="just">
              <a:lnSpc>
                <a:spcPct val="140000"/>
              </a:lnSpc>
              <a:spcAft>
                <a:spcPts val="800"/>
              </a:spcAft>
            </a:pPr>
            <a:r>
              <a:rPr lang="vi-VN" sz="2000" b="1" dirty="0">
                <a:solidFill>
                  <a:srgbClr val="00B0F0"/>
                </a:solidFill>
                <a:latin typeface="Tahoma" panose="020B0604030504040204" pitchFamily="34" charset="0"/>
                <a:ea typeface="Tahoma" panose="020B0604030504040204" pitchFamily="34" charset="0"/>
                <a:cs typeface="Tahoma" panose="020B0604030504040204" pitchFamily="34" charset="0"/>
              </a:rPr>
              <a:t>Về mặt lịch sử phát triển vật lí học thì có thể coi định luật Boyle là một trong những yếu tố làm ra đời thuyết động học phân tử về cấu tạo chất nói chung và thuyết động học phân tử chất khí nói riêng. Chính trong quá trình tìm cách giải thích định luật này, người ta đã đưa ra những mô hình đầu tiên về chất khí, sau này trở thành cơ sở của thuyết động học phân tử. </a:t>
            </a:r>
            <a:endPar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endParaRPr>
          </a:p>
        </p:txBody>
      </p:sp>
      <p:sp>
        <p:nvSpPr>
          <p:cNvPr id="2" name="Rectangle 1">
            <a:extLst>
              <a:ext uri="{FF2B5EF4-FFF2-40B4-BE49-F238E27FC236}">
                <a16:creationId xmlns:a16="http://schemas.microsoft.com/office/drawing/2014/main" id="{BD118455-839A-978F-B7B9-E5B938D5723E}"/>
              </a:ext>
            </a:extLst>
          </p:cNvPr>
          <p:cNvSpPr/>
          <p:nvPr/>
        </p:nvSpPr>
        <p:spPr>
          <a:xfrm>
            <a:off x="916894" y="808660"/>
            <a:ext cx="9523761" cy="523220"/>
          </a:xfrm>
          <a:prstGeom prst="rect">
            <a:avLst/>
          </a:prstGeom>
        </p:spPr>
        <p:txBody>
          <a:bodyPr wrap="none">
            <a:spAutoFit/>
          </a:bodyPr>
          <a:lstStyle/>
          <a:p>
            <a:pPr fontAlgn="ctr">
              <a:lnSpc>
                <a:spcPct val="100000"/>
              </a:lnSpc>
              <a:buNone/>
              <a:defRPr/>
            </a:pPr>
            <a:r>
              <a:rPr lang="en-US" altLang="en-US" sz="2800" b="1" dirty="0">
                <a:solidFill>
                  <a:srgbClr val="00B050"/>
                </a:solidFill>
                <a:latin typeface="Tahoma" panose="020B0604030504040204" pitchFamily="34" charset="0"/>
                <a:ea typeface="Tahoma" panose="020B0604030504040204" pitchFamily="34" charset="0"/>
                <a:cs typeface="Tahoma" panose="020B0604030504040204" pitchFamily="34" charset="0"/>
              </a:rPr>
              <a:t>VI. MỘT SỐ LƯU Ý ĐỐI VỚI SGK VÀ CĐHT VẬT LÍ 12</a:t>
            </a:r>
          </a:p>
        </p:txBody>
      </p:sp>
    </p:spTree>
    <p:extLst>
      <p:ext uri="{BB962C8B-B14F-4D97-AF65-F5344CB8AC3E}">
        <p14:creationId xmlns:p14="http://schemas.microsoft.com/office/powerpoint/2010/main" val="3486832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602958-D88B-5095-4F1F-C8D1E720F76C}"/>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6F280C37-132A-BBF9-0022-D88545F6B0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665" y="13860"/>
            <a:ext cx="12205665" cy="6858000"/>
          </a:xfrm>
          <a:prstGeom prst="rect">
            <a:avLst/>
          </a:prstGeom>
        </p:spPr>
      </p:pic>
      <p:pic>
        <p:nvPicPr>
          <p:cNvPr id="5" name="Picture 4">
            <a:extLst>
              <a:ext uri="{FF2B5EF4-FFF2-40B4-BE49-F238E27FC236}">
                <a16:creationId xmlns:a16="http://schemas.microsoft.com/office/drawing/2014/main" id="{C7E3A02F-E8AA-68C3-26DD-71520CACCEA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1596" y="357585"/>
            <a:ext cx="2273924" cy="420082"/>
          </a:xfrm>
          <a:prstGeom prst="rect">
            <a:avLst/>
          </a:prstGeom>
        </p:spPr>
      </p:pic>
      <p:sp>
        <p:nvSpPr>
          <p:cNvPr id="13" name="Rectangle 12">
            <a:extLst>
              <a:ext uri="{FF2B5EF4-FFF2-40B4-BE49-F238E27FC236}">
                <a16:creationId xmlns:a16="http://schemas.microsoft.com/office/drawing/2014/main" id="{8D4C7D3B-D16E-3763-5710-030D3744F33E}"/>
              </a:ext>
            </a:extLst>
          </p:cNvPr>
          <p:cNvSpPr/>
          <p:nvPr/>
        </p:nvSpPr>
        <p:spPr>
          <a:xfrm>
            <a:off x="799213" y="1519724"/>
            <a:ext cx="3171048" cy="400110"/>
          </a:xfrm>
          <a:prstGeom prst="rect">
            <a:avLst/>
          </a:prstGeom>
        </p:spPr>
        <p:txBody>
          <a:bodyPr wrap="square">
            <a:spAutoFit/>
          </a:bodyPr>
          <a:lstStyle/>
          <a:p>
            <a:pPr algn="just"/>
            <a:r>
              <a:rPr lang="en-US" sz="2000" b="1" dirty="0">
                <a:solidFill>
                  <a:srgbClr val="FF0000"/>
                </a:solidFill>
                <a:latin typeface="Tahoma" panose="020B0604030504040204" pitchFamily="34" charset="0"/>
                <a:ea typeface="Tahoma" panose="020B0604030504040204" pitchFamily="34" charset="0"/>
                <a:cs typeface="Tahoma" panose="020B0604030504040204" pitchFamily="34" charset="0"/>
              </a:rPr>
              <a:t>C2. KHÍ LÍ TƯỞNG</a:t>
            </a:r>
          </a:p>
        </p:txBody>
      </p:sp>
      <p:pic>
        <p:nvPicPr>
          <p:cNvPr id="3" name="Picture 2">
            <a:extLst>
              <a:ext uri="{FF2B5EF4-FFF2-40B4-BE49-F238E27FC236}">
                <a16:creationId xmlns:a16="http://schemas.microsoft.com/office/drawing/2014/main" id="{83D6A89D-360B-3B01-499B-D378403137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53692" y="229027"/>
            <a:ext cx="1326712" cy="1097280"/>
          </a:xfrm>
          <a:prstGeom prst="rect">
            <a:avLst/>
          </a:prstGeom>
        </p:spPr>
      </p:pic>
      <p:sp>
        <p:nvSpPr>
          <p:cNvPr id="8" name="Rectangle 7">
            <a:extLst>
              <a:ext uri="{FF2B5EF4-FFF2-40B4-BE49-F238E27FC236}">
                <a16:creationId xmlns:a16="http://schemas.microsoft.com/office/drawing/2014/main" id="{0CAD40C3-F6F2-2BB2-F128-D890DE7F4717}"/>
              </a:ext>
            </a:extLst>
          </p:cNvPr>
          <p:cNvSpPr/>
          <p:nvPr/>
        </p:nvSpPr>
        <p:spPr>
          <a:xfrm>
            <a:off x="799213" y="2040631"/>
            <a:ext cx="5026743" cy="368306"/>
          </a:xfrm>
          <a:prstGeom prst="rect">
            <a:avLst/>
          </a:prstGeom>
        </p:spPr>
        <p:txBody>
          <a:bodyPr wrap="square">
            <a:spAutoFit/>
          </a:bodyPr>
          <a:lstStyle/>
          <a:p>
            <a:pPr>
              <a:lnSpc>
                <a:spcPct val="110000"/>
              </a:lnSpc>
              <a:spcAft>
                <a:spcPts val="800"/>
              </a:spcAft>
            </a:pPr>
            <a:r>
              <a:rPr lang="vi-VN" b="1" i="1" dirty="0">
                <a:solidFill>
                  <a:srgbClr val="0070C0"/>
                </a:solidFill>
                <a:latin typeface="Tahoma" panose="020B0604030504040204" pitchFamily="34" charset="0"/>
                <a:ea typeface="Tahoma" panose="020B0604030504040204" pitchFamily="34" charset="0"/>
                <a:cs typeface="Tahoma" panose="020B0604030504040204" pitchFamily="34" charset="0"/>
              </a:rPr>
              <a:t>Định luật Charles</a:t>
            </a:r>
            <a:endParaRPr lang="en-US" b="1" i="1"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7" name="Rectangle 6">
            <a:extLst>
              <a:ext uri="{FF2B5EF4-FFF2-40B4-BE49-F238E27FC236}">
                <a16:creationId xmlns:a16="http://schemas.microsoft.com/office/drawing/2014/main" id="{2E2ED508-86E3-7353-45C1-8DAEC6539FDB}"/>
              </a:ext>
            </a:extLst>
          </p:cNvPr>
          <p:cNvSpPr/>
          <p:nvPr/>
        </p:nvSpPr>
        <p:spPr>
          <a:xfrm>
            <a:off x="799213" y="2477500"/>
            <a:ext cx="10755190" cy="2584554"/>
          </a:xfrm>
          <a:prstGeom prst="rect">
            <a:avLst/>
          </a:prstGeom>
        </p:spPr>
        <p:txBody>
          <a:bodyPr wrap="square">
            <a:spAutoFit/>
          </a:bodyPr>
          <a:lstStyle/>
          <a:p>
            <a:pPr algn="just">
              <a:lnSpc>
                <a:spcPct val="140000"/>
              </a:lnSpc>
              <a:spcAft>
                <a:spcPts val="800"/>
              </a:spcAft>
            </a:pPr>
            <a:r>
              <a:rPr lang="vi-VN" sz="2000" b="1" dirty="0">
                <a:solidFill>
                  <a:srgbClr val="C00000"/>
                </a:solidFill>
                <a:latin typeface="Tahoma" panose="020B0604030504040204" pitchFamily="34" charset="0"/>
                <a:ea typeface="Tahoma" panose="020B0604030504040204" pitchFamily="34" charset="0"/>
                <a:cs typeface="Tahoma" panose="020B0604030504040204" pitchFamily="34" charset="0"/>
              </a:rPr>
              <a:t>Đ</a:t>
            </a:r>
            <a:r>
              <a:rPr lang="en-US" sz="2000" b="1" dirty="0">
                <a:solidFill>
                  <a:srgbClr val="C00000"/>
                </a:solidFill>
                <a:latin typeface="Tahoma" panose="020B0604030504040204" pitchFamily="34" charset="0"/>
                <a:ea typeface="Tahoma" panose="020B0604030504040204" pitchFamily="34" charset="0"/>
                <a:cs typeface="Tahoma" panose="020B0604030504040204" pitchFamily="34" charset="0"/>
              </a:rPr>
              <a:t>L</a:t>
            </a:r>
            <a:r>
              <a:rPr lang="vi-VN" sz="2000" b="1" dirty="0">
                <a:solidFill>
                  <a:srgbClr val="C00000"/>
                </a:solidFill>
                <a:latin typeface="Tahoma" panose="020B0604030504040204" pitchFamily="34" charset="0"/>
                <a:ea typeface="Tahoma" panose="020B0604030504040204" pitchFamily="34" charset="0"/>
                <a:cs typeface="Tahoma" panose="020B0604030504040204" pitchFamily="34" charset="0"/>
              </a:rPr>
              <a:t> về quá trình đẳng áp của chất khí là định luật Gay Lussac hay định luật Charles?</a:t>
            </a:r>
            <a:endParaRPr lang="en-US" sz="2000" b="1" dirty="0">
              <a:solidFill>
                <a:srgbClr val="C00000"/>
              </a:solidFill>
              <a:latin typeface="Tahoma" panose="020B0604030504040204" pitchFamily="34" charset="0"/>
              <a:ea typeface="Tahoma" panose="020B0604030504040204" pitchFamily="34" charset="0"/>
              <a:cs typeface="Tahoma" panose="020B0604030504040204" pitchFamily="34" charset="0"/>
            </a:endParaRPr>
          </a:p>
          <a:p>
            <a:pPr algn="just">
              <a:lnSpc>
                <a:spcPct val="120000"/>
              </a:lnSpc>
            </a:pPr>
            <a:r>
              <a:rPr lang="vi-VN" b="1" dirty="0">
                <a:solidFill>
                  <a:srgbClr val="00B0F0"/>
                </a:solidFill>
                <a:latin typeface="Tahoma" panose="020B0604030504040204" pitchFamily="34" charset="0"/>
                <a:ea typeface="Tahoma" panose="020B0604030504040204" pitchFamily="34" charset="0"/>
                <a:cs typeface="Tahoma" panose="020B0604030504040204" pitchFamily="34" charset="0"/>
              </a:rPr>
              <a:t>Năm 1802 nhà vật lí người Pháp Gay Lusac (1778–1850) với sự cộng tác của các bạn đồng nghiệp trong Hiệp hội các nhà khoa học vùng Arcueil nước Pháp (gọi tắt là Hiệp hội Arcueil) khi tiến hành nghiên cứu về quá trình nở vì nhiệt dưới áp suất không đổi của các chất khí khác nhau đã phát hiện ra một quy luật đặc biệt của quá trình này: </a:t>
            </a:r>
            <a:r>
              <a:rPr lang="vi-VN" b="1" dirty="0">
                <a:solidFill>
                  <a:srgbClr val="0000FF"/>
                </a:solidFill>
                <a:latin typeface="Tahoma" panose="020B0604030504040204" pitchFamily="34" charset="0"/>
                <a:ea typeface="Tahoma" panose="020B0604030504040204" pitchFamily="34" charset="0"/>
                <a:cs typeface="Tahoma" panose="020B0604030504040204" pitchFamily="34" charset="0"/>
              </a:rPr>
              <a:t>“Khi áp suất không đổi thì các chất khí khác nhau đều nở vì nhiệt như nhau và đều có hệ số nở vì nhiệt bằng 1/273”</a:t>
            </a:r>
            <a:r>
              <a:rPr lang="en-US" b="1" dirty="0">
                <a:solidFill>
                  <a:srgbClr val="0000FF"/>
                </a:solidFill>
                <a:latin typeface="Tahoma" panose="020B0604030504040204" pitchFamily="34" charset="0"/>
                <a:ea typeface="Tahoma" panose="020B0604030504040204" pitchFamily="34" charset="0"/>
                <a:cs typeface="Tahoma" panose="020B0604030504040204" pitchFamily="34" charset="0"/>
              </a:rPr>
              <a:t>.</a:t>
            </a:r>
            <a:r>
              <a:rPr lang="vi-VN" b="1" dirty="0">
                <a:solidFill>
                  <a:srgbClr val="0000FF"/>
                </a:solidFill>
                <a:latin typeface="Tahoma" panose="020B0604030504040204" pitchFamily="34" charset="0"/>
                <a:ea typeface="Tahoma" panose="020B0604030504040204" pitchFamily="34" charset="0"/>
                <a:cs typeface="Tahoma" panose="020B0604030504040204" pitchFamily="34" charset="0"/>
              </a:rPr>
              <a:t> </a:t>
            </a:r>
            <a:endParaRPr lang="en-US" b="1" dirty="0">
              <a:solidFill>
                <a:srgbClr val="0000FF"/>
              </a:solidFill>
              <a:latin typeface="Tahoma" panose="020B0604030504040204" pitchFamily="34" charset="0"/>
              <a:ea typeface="Tahoma" panose="020B0604030504040204" pitchFamily="34" charset="0"/>
              <a:cs typeface="Tahoma" panose="020B0604030504040204" pitchFamily="34" charset="0"/>
            </a:endParaRPr>
          </a:p>
        </p:txBody>
      </p:sp>
      <p:sp>
        <p:nvSpPr>
          <p:cNvPr id="2" name="Rectangle 1">
            <a:extLst>
              <a:ext uri="{FF2B5EF4-FFF2-40B4-BE49-F238E27FC236}">
                <a16:creationId xmlns:a16="http://schemas.microsoft.com/office/drawing/2014/main" id="{D4B62141-606C-FE4A-86D5-D4B1AC34E605}"/>
              </a:ext>
            </a:extLst>
          </p:cNvPr>
          <p:cNvSpPr/>
          <p:nvPr/>
        </p:nvSpPr>
        <p:spPr>
          <a:xfrm>
            <a:off x="916894" y="808660"/>
            <a:ext cx="9523761" cy="523220"/>
          </a:xfrm>
          <a:prstGeom prst="rect">
            <a:avLst/>
          </a:prstGeom>
        </p:spPr>
        <p:txBody>
          <a:bodyPr wrap="none">
            <a:spAutoFit/>
          </a:bodyPr>
          <a:lstStyle/>
          <a:p>
            <a:pPr fontAlgn="ctr">
              <a:lnSpc>
                <a:spcPct val="100000"/>
              </a:lnSpc>
              <a:buNone/>
              <a:defRPr/>
            </a:pPr>
            <a:r>
              <a:rPr lang="en-US" altLang="en-US" sz="2800" b="1" dirty="0">
                <a:solidFill>
                  <a:srgbClr val="00B050"/>
                </a:solidFill>
                <a:latin typeface="Tahoma" panose="020B0604030504040204" pitchFamily="34" charset="0"/>
                <a:ea typeface="Tahoma" panose="020B0604030504040204" pitchFamily="34" charset="0"/>
                <a:cs typeface="Tahoma" panose="020B0604030504040204" pitchFamily="34" charset="0"/>
              </a:rPr>
              <a:t>VI. MỘT SỐ LƯU Ý ĐỐI VỚI SGK VÀ CĐHT VẬT LÍ 12</a:t>
            </a:r>
          </a:p>
        </p:txBody>
      </p:sp>
      <p:sp>
        <p:nvSpPr>
          <p:cNvPr id="6" name="Rectangle 5">
            <a:extLst>
              <a:ext uri="{FF2B5EF4-FFF2-40B4-BE49-F238E27FC236}">
                <a16:creationId xmlns:a16="http://schemas.microsoft.com/office/drawing/2014/main" id="{6548C4CE-4EA4-CF34-A4A6-07DB36AFB825}"/>
              </a:ext>
            </a:extLst>
          </p:cNvPr>
          <p:cNvSpPr/>
          <p:nvPr/>
        </p:nvSpPr>
        <p:spPr>
          <a:xfrm>
            <a:off x="799213" y="5062054"/>
            <a:ext cx="10755190" cy="818429"/>
          </a:xfrm>
          <a:prstGeom prst="rect">
            <a:avLst/>
          </a:prstGeom>
        </p:spPr>
        <p:txBody>
          <a:bodyPr wrap="square">
            <a:spAutoFit/>
          </a:bodyPr>
          <a:lstStyle/>
          <a:p>
            <a:pPr algn="just">
              <a:lnSpc>
                <a:spcPct val="140000"/>
              </a:lnSpc>
              <a:spcAft>
                <a:spcPts val="800"/>
              </a:spcAft>
            </a:pPr>
            <a:r>
              <a:rPr lang="vi-VN" b="1" dirty="0">
                <a:solidFill>
                  <a:srgbClr val="00B0F0"/>
                </a:solidFill>
                <a:latin typeface="Tahoma" panose="020B0604030504040204" pitchFamily="34" charset="0"/>
                <a:ea typeface="Tahoma" panose="020B0604030504040204" pitchFamily="34" charset="0"/>
                <a:cs typeface="Tahoma" panose="020B0604030504040204" pitchFamily="34" charset="0"/>
              </a:rPr>
              <a:t>Công trình nghiên cứu này được Hiệp hội Arcueil chính thức công bố cùng với định luật về sự giãn nở vì nhiệt đẳng áp của các chất khí mang tên định luật Gay Lussac</a:t>
            </a:r>
            <a:r>
              <a:rPr lang="en-US" b="1" dirty="0">
                <a:solidFill>
                  <a:srgbClr val="00B0F0"/>
                </a:solidFill>
                <a:latin typeface="Tahoma" panose="020B0604030504040204" pitchFamily="34" charset="0"/>
                <a:ea typeface="Tahoma" panose="020B0604030504040204" pitchFamily="34" charset="0"/>
                <a:cs typeface="Tahoma" panose="020B0604030504040204" pitchFamily="34" charset="0"/>
              </a:rPr>
              <a:t>.</a:t>
            </a:r>
          </a:p>
        </p:txBody>
      </p:sp>
    </p:spTree>
    <p:extLst>
      <p:ext uri="{BB962C8B-B14F-4D97-AF65-F5344CB8AC3E}">
        <p14:creationId xmlns:p14="http://schemas.microsoft.com/office/powerpoint/2010/main" val="2576702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602958-D88B-5095-4F1F-C8D1E720F76C}"/>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6F280C37-132A-BBF9-0022-D88545F6B0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665" y="13860"/>
            <a:ext cx="12205665" cy="6858000"/>
          </a:xfrm>
          <a:prstGeom prst="rect">
            <a:avLst/>
          </a:prstGeom>
        </p:spPr>
      </p:pic>
      <p:pic>
        <p:nvPicPr>
          <p:cNvPr id="5" name="Picture 4">
            <a:extLst>
              <a:ext uri="{FF2B5EF4-FFF2-40B4-BE49-F238E27FC236}">
                <a16:creationId xmlns:a16="http://schemas.microsoft.com/office/drawing/2014/main" id="{C7E3A02F-E8AA-68C3-26DD-71520CACCEA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1596" y="357585"/>
            <a:ext cx="2273924" cy="420082"/>
          </a:xfrm>
          <a:prstGeom prst="rect">
            <a:avLst/>
          </a:prstGeom>
        </p:spPr>
      </p:pic>
      <p:sp>
        <p:nvSpPr>
          <p:cNvPr id="13" name="Rectangle 12">
            <a:extLst>
              <a:ext uri="{FF2B5EF4-FFF2-40B4-BE49-F238E27FC236}">
                <a16:creationId xmlns:a16="http://schemas.microsoft.com/office/drawing/2014/main" id="{8D4C7D3B-D16E-3763-5710-030D3744F33E}"/>
              </a:ext>
            </a:extLst>
          </p:cNvPr>
          <p:cNvSpPr/>
          <p:nvPr/>
        </p:nvSpPr>
        <p:spPr>
          <a:xfrm>
            <a:off x="799213" y="1519724"/>
            <a:ext cx="3171048" cy="400110"/>
          </a:xfrm>
          <a:prstGeom prst="rect">
            <a:avLst/>
          </a:prstGeom>
        </p:spPr>
        <p:txBody>
          <a:bodyPr wrap="square">
            <a:spAutoFit/>
          </a:bodyPr>
          <a:lstStyle/>
          <a:p>
            <a:pPr algn="just"/>
            <a:r>
              <a:rPr lang="en-US" sz="2000" b="1" dirty="0">
                <a:solidFill>
                  <a:srgbClr val="FF0000"/>
                </a:solidFill>
                <a:latin typeface="Tahoma" panose="020B0604030504040204" pitchFamily="34" charset="0"/>
                <a:ea typeface="Tahoma" panose="020B0604030504040204" pitchFamily="34" charset="0"/>
                <a:cs typeface="Tahoma" panose="020B0604030504040204" pitchFamily="34" charset="0"/>
              </a:rPr>
              <a:t>C2. KHÍ LÍ TƯỞNG</a:t>
            </a:r>
          </a:p>
        </p:txBody>
      </p:sp>
      <p:pic>
        <p:nvPicPr>
          <p:cNvPr id="3" name="Picture 2">
            <a:extLst>
              <a:ext uri="{FF2B5EF4-FFF2-40B4-BE49-F238E27FC236}">
                <a16:creationId xmlns:a16="http://schemas.microsoft.com/office/drawing/2014/main" id="{83D6A89D-360B-3B01-499B-D378403137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53692" y="229027"/>
            <a:ext cx="1326712" cy="1097280"/>
          </a:xfrm>
          <a:prstGeom prst="rect">
            <a:avLst/>
          </a:prstGeom>
        </p:spPr>
      </p:pic>
      <p:sp>
        <p:nvSpPr>
          <p:cNvPr id="8" name="Rectangle 7">
            <a:extLst>
              <a:ext uri="{FF2B5EF4-FFF2-40B4-BE49-F238E27FC236}">
                <a16:creationId xmlns:a16="http://schemas.microsoft.com/office/drawing/2014/main" id="{0CAD40C3-F6F2-2BB2-F128-D890DE7F4717}"/>
              </a:ext>
            </a:extLst>
          </p:cNvPr>
          <p:cNvSpPr/>
          <p:nvPr/>
        </p:nvSpPr>
        <p:spPr>
          <a:xfrm>
            <a:off x="799213" y="2040631"/>
            <a:ext cx="5026743" cy="368306"/>
          </a:xfrm>
          <a:prstGeom prst="rect">
            <a:avLst/>
          </a:prstGeom>
        </p:spPr>
        <p:txBody>
          <a:bodyPr wrap="square">
            <a:spAutoFit/>
          </a:bodyPr>
          <a:lstStyle/>
          <a:p>
            <a:pPr>
              <a:lnSpc>
                <a:spcPct val="110000"/>
              </a:lnSpc>
              <a:spcAft>
                <a:spcPts val="800"/>
              </a:spcAft>
            </a:pPr>
            <a:r>
              <a:rPr lang="vi-VN" b="1" i="1" dirty="0">
                <a:solidFill>
                  <a:srgbClr val="0070C0"/>
                </a:solidFill>
                <a:latin typeface="Tahoma" panose="020B0604030504040204" pitchFamily="34" charset="0"/>
                <a:ea typeface="Tahoma" panose="020B0604030504040204" pitchFamily="34" charset="0"/>
                <a:cs typeface="Tahoma" panose="020B0604030504040204" pitchFamily="34" charset="0"/>
              </a:rPr>
              <a:t>Định luật Charles</a:t>
            </a:r>
            <a:endParaRPr lang="en-US" b="1" i="1"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7" name="Rectangle 6">
            <a:extLst>
              <a:ext uri="{FF2B5EF4-FFF2-40B4-BE49-F238E27FC236}">
                <a16:creationId xmlns:a16="http://schemas.microsoft.com/office/drawing/2014/main" id="{2E2ED508-86E3-7353-45C1-8DAEC6539FDB}"/>
              </a:ext>
            </a:extLst>
          </p:cNvPr>
          <p:cNvSpPr/>
          <p:nvPr/>
        </p:nvSpPr>
        <p:spPr>
          <a:xfrm>
            <a:off x="799213" y="2477500"/>
            <a:ext cx="10755190" cy="1329916"/>
          </a:xfrm>
          <a:prstGeom prst="rect">
            <a:avLst/>
          </a:prstGeom>
        </p:spPr>
        <p:txBody>
          <a:bodyPr wrap="square">
            <a:spAutoFit/>
          </a:bodyPr>
          <a:lstStyle/>
          <a:p>
            <a:pPr algn="just">
              <a:lnSpc>
                <a:spcPct val="140000"/>
              </a:lnSpc>
              <a:spcAft>
                <a:spcPts val="800"/>
              </a:spcAft>
            </a:pPr>
            <a:r>
              <a:rPr lang="vi-VN" sz="2000" b="1" dirty="0">
                <a:solidFill>
                  <a:srgbClr val="00B0F0"/>
                </a:solidFill>
                <a:latin typeface="Tahoma" panose="020B0604030504040204" pitchFamily="34" charset="0"/>
                <a:ea typeface="Tahoma" panose="020B0604030504040204" pitchFamily="34" charset="0"/>
                <a:cs typeface="Tahoma" panose="020B0604030504040204" pitchFamily="34" charset="0"/>
              </a:rPr>
              <a:t>Chỉ một thời gian không lâu sau khi định luật này được công bố thì tình cờ Gay Lussac phát hiện ra định luật này đã được nhà vật lí người Pháp Charles (1746–1823) tìm ra từ năm 1787 nhưng không công bố. </a:t>
            </a:r>
            <a:endPar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endParaRPr>
          </a:p>
        </p:txBody>
      </p:sp>
      <p:sp>
        <p:nvSpPr>
          <p:cNvPr id="2" name="Rectangle 1">
            <a:extLst>
              <a:ext uri="{FF2B5EF4-FFF2-40B4-BE49-F238E27FC236}">
                <a16:creationId xmlns:a16="http://schemas.microsoft.com/office/drawing/2014/main" id="{0265F231-F739-ED59-0CDE-712A1838F68F}"/>
              </a:ext>
            </a:extLst>
          </p:cNvPr>
          <p:cNvSpPr/>
          <p:nvPr/>
        </p:nvSpPr>
        <p:spPr>
          <a:xfrm>
            <a:off x="916894" y="808660"/>
            <a:ext cx="9523761" cy="523220"/>
          </a:xfrm>
          <a:prstGeom prst="rect">
            <a:avLst/>
          </a:prstGeom>
        </p:spPr>
        <p:txBody>
          <a:bodyPr wrap="none">
            <a:spAutoFit/>
          </a:bodyPr>
          <a:lstStyle/>
          <a:p>
            <a:pPr fontAlgn="ctr">
              <a:lnSpc>
                <a:spcPct val="100000"/>
              </a:lnSpc>
              <a:buNone/>
              <a:defRPr/>
            </a:pPr>
            <a:r>
              <a:rPr lang="en-US" altLang="en-US" sz="2800" b="1" dirty="0">
                <a:solidFill>
                  <a:srgbClr val="00B050"/>
                </a:solidFill>
                <a:latin typeface="Tahoma" panose="020B0604030504040204" pitchFamily="34" charset="0"/>
                <a:ea typeface="Tahoma" panose="020B0604030504040204" pitchFamily="34" charset="0"/>
                <a:cs typeface="Tahoma" panose="020B0604030504040204" pitchFamily="34" charset="0"/>
              </a:rPr>
              <a:t>VI. MỘT SỐ LƯU Ý ĐỐI VỚI SGK VÀ CĐHT VẬT LÍ 12</a:t>
            </a:r>
          </a:p>
        </p:txBody>
      </p:sp>
      <p:sp>
        <p:nvSpPr>
          <p:cNvPr id="6" name="Rectangle 5">
            <a:extLst>
              <a:ext uri="{FF2B5EF4-FFF2-40B4-BE49-F238E27FC236}">
                <a16:creationId xmlns:a16="http://schemas.microsoft.com/office/drawing/2014/main" id="{8C8CE32A-94AD-F251-A950-B6269E05662E}"/>
              </a:ext>
            </a:extLst>
          </p:cNvPr>
          <p:cNvSpPr/>
          <p:nvPr/>
        </p:nvSpPr>
        <p:spPr>
          <a:xfrm>
            <a:off x="799213" y="3892372"/>
            <a:ext cx="10755190" cy="1329916"/>
          </a:xfrm>
          <a:prstGeom prst="rect">
            <a:avLst/>
          </a:prstGeom>
        </p:spPr>
        <p:txBody>
          <a:bodyPr wrap="square">
            <a:spAutoFit/>
          </a:bodyPr>
          <a:lstStyle/>
          <a:p>
            <a:pPr algn="just">
              <a:lnSpc>
                <a:spcPct val="140000"/>
              </a:lnSpc>
              <a:spcAft>
                <a:spcPts val="800"/>
              </a:spcAft>
            </a:pPr>
            <a:r>
              <a:rPr lang="vi-VN" sz="2000" b="1" dirty="0">
                <a:solidFill>
                  <a:srgbClr val="00B0F0"/>
                </a:solidFill>
                <a:latin typeface="Tahoma" panose="020B0604030504040204" pitchFamily="34" charset="0"/>
                <a:ea typeface="Tahoma" panose="020B0604030504040204" pitchFamily="34" charset="0"/>
                <a:cs typeface="Tahoma" panose="020B0604030504040204" pitchFamily="34" charset="0"/>
              </a:rPr>
              <a:t>Do đó, Gay Lusac đã đề nghị không gọi tên định luật này là định luật Gay Lussac nữa mà gọi là định luật Charles. Nhiều nước trên thế giới đã chấp nhận đề nghị của Gay Lussac gọi định luật về quá trình đẳng áp của chất khí là định luật Charles. </a:t>
            </a:r>
            <a:endPar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118975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602958-D88B-5095-4F1F-C8D1E720F76C}"/>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6F280C37-132A-BBF9-0022-D88545F6B0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665" y="13860"/>
            <a:ext cx="12205665" cy="6858000"/>
          </a:xfrm>
          <a:prstGeom prst="rect">
            <a:avLst/>
          </a:prstGeom>
        </p:spPr>
      </p:pic>
      <p:pic>
        <p:nvPicPr>
          <p:cNvPr id="5" name="Picture 4">
            <a:extLst>
              <a:ext uri="{FF2B5EF4-FFF2-40B4-BE49-F238E27FC236}">
                <a16:creationId xmlns:a16="http://schemas.microsoft.com/office/drawing/2014/main" id="{C7E3A02F-E8AA-68C3-26DD-71520CACCEA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1596" y="357585"/>
            <a:ext cx="2273924" cy="420082"/>
          </a:xfrm>
          <a:prstGeom prst="rect">
            <a:avLst/>
          </a:prstGeom>
        </p:spPr>
      </p:pic>
      <p:sp>
        <p:nvSpPr>
          <p:cNvPr id="13" name="Rectangle 12">
            <a:extLst>
              <a:ext uri="{FF2B5EF4-FFF2-40B4-BE49-F238E27FC236}">
                <a16:creationId xmlns:a16="http://schemas.microsoft.com/office/drawing/2014/main" id="{8D4C7D3B-D16E-3763-5710-030D3744F33E}"/>
              </a:ext>
            </a:extLst>
          </p:cNvPr>
          <p:cNvSpPr/>
          <p:nvPr/>
        </p:nvSpPr>
        <p:spPr>
          <a:xfrm>
            <a:off x="799213" y="1519724"/>
            <a:ext cx="3171048" cy="400110"/>
          </a:xfrm>
          <a:prstGeom prst="rect">
            <a:avLst/>
          </a:prstGeom>
        </p:spPr>
        <p:txBody>
          <a:bodyPr wrap="square">
            <a:spAutoFit/>
          </a:bodyPr>
          <a:lstStyle/>
          <a:p>
            <a:pPr algn="just"/>
            <a:r>
              <a:rPr lang="en-US" sz="2000" b="1" dirty="0">
                <a:solidFill>
                  <a:srgbClr val="FF0000"/>
                </a:solidFill>
                <a:latin typeface="Tahoma" panose="020B0604030504040204" pitchFamily="34" charset="0"/>
                <a:ea typeface="Tahoma" panose="020B0604030504040204" pitchFamily="34" charset="0"/>
                <a:cs typeface="Tahoma" panose="020B0604030504040204" pitchFamily="34" charset="0"/>
              </a:rPr>
              <a:t>C2. KHÍ LÍ TƯỞNG</a:t>
            </a:r>
          </a:p>
        </p:txBody>
      </p:sp>
      <p:pic>
        <p:nvPicPr>
          <p:cNvPr id="3" name="Picture 2">
            <a:extLst>
              <a:ext uri="{FF2B5EF4-FFF2-40B4-BE49-F238E27FC236}">
                <a16:creationId xmlns:a16="http://schemas.microsoft.com/office/drawing/2014/main" id="{83D6A89D-360B-3B01-499B-D378403137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53692" y="229027"/>
            <a:ext cx="1326712" cy="1097280"/>
          </a:xfrm>
          <a:prstGeom prst="rect">
            <a:avLst/>
          </a:prstGeom>
        </p:spPr>
      </p:pic>
      <p:sp>
        <p:nvSpPr>
          <p:cNvPr id="8" name="Rectangle 7">
            <a:extLst>
              <a:ext uri="{FF2B5EF4-FFF2-40B4-BE49-F238E27FC236}">
                <a16:creationId xmlns:a16="http://schemas.microsoft.com/office/drawing/2014/main" id="{0CAD40C3-F6F2-2BB2-F128-D890DE7F4717}"/>
              </a:ext>
            </a:extLst>
          </p:cNvPr>
          <p:cNvSpPr/>
          <p:nvPr/>
        </p:nvSpPr>
        <p:spPr>
          <a:xfrm>
            <a:off x="799213" y="2040631"/>
            <a:ext cx="5026743" cy="368306"/>
          </a:xfrm>
          <a:prstGeom prst="rect">
            <a:avLst/>
          </a:prstGeom>
        </p:spPr>
        <p:txBody>
          <a:bodyPr wrap="square">
            <a:spAutoFit/>
          </a:bodyPr>
          <a:lstStyle/>
          <a:p>
            <a:pPr>
              <a:lnSpc>
                <a:spcPct val="110000"/>
              </a:lnSpc>
              <a:spcAft>
                <a:spcPts val="800"/>
              </a:spcAft>
            </a:pPr>
            <a:r>
              <a:rPr lang="vi-VN" b="1" i="1" dirty="0">
                <a:solidFill>
                  <a:srgbClr val="0070C0"/>
                </a:solidFill>
                <a:latin typeface="Tahoma" panose="020B0604030504040204" pitchFamily="34" charset="0"/>
                <a:ea typeface="Tahoma" panose="020B0604030504040204" pitchFamily="34" charset="0"/>
                <a:cs typeface="Tahoma" panose="020B0604030504040204" pitchFamily="34" charset="0"/>
              </a:rPr>
              <a:t>Định luật Charles</a:t>
            </a:r>
            <a:endParaRPr lang="en-US" b="1" i="1"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7" name="Rectangle 6">
            <a:extLst>
              <a:ext uri="{FF2B5EF4-FFF2-40B4-BE49-F238E27FC236}">
                <a16:creationId xmlns:a16="http://schemas.microsoft.com/office/drawing/2014/main" id="{2E2ED508-86E3-7353-45C1-8DAEC6539FDB}"/>
              </a:ext>
            </a:extLst>
          </p:cNvPr>
          <p:cNvSpPr/>
          <p:nvPr/>
        </p:nvSpPr>
        <p:spPr>
          <a:xfrm>
            <a:off x="799213" y="2477500"/>
            <a:ext cx="10755190" cy="1329916"/>
          </a:xfrm>
          <a:prstGeom prst="rect">
            <a:avLst/>
          </a:prstGeom>
        </p:spPr>
        <p:txBody>
          <a:bodyPr wrap="square">
            <a:spAutoFit/>
          </a:bodyPr>
          <a:lstStyle/>
          <a:p>
            <a:pPr algn="just">
              <a:lnSpc>
                <a:spcPct val="140000"/>
              </a:lnSpc>
              <a:spcAft>
                <a:spcPts val="800"/>
              </a:spcAft>
            </a:pPr>
            <a:r>
              <a:rPr lang="vi-VN" sz="2000" b="1" dirty="0">
                <a:solidFill>
                  <a:srgbClr val="00B0F0"/>
                </a:solidFill>
                <a:latin typeface="Tahoma" panose="020B0604030504040204" pitchFamily="34" charset="0"/>
                <a:ea typeface="Tahoma" panose="020B0604030504040204" pitchFamily="34" charset="0"/>
                <a:cs typeface="Tahoma" panose="020B0604030504040204" pitchFamily="34" charset="0"/>
              </a:rPr>
              <a:t>Tuy nhiên, vẫn có một số nước, chủ yếu là các nước có dùng tiếng Pháp trong đó có nước ta, vẫn gọi định luật về quá trình đẳng áp là định luật Gay Lusac, còn định luật Charles là định luật về quá trình đẳng tích. </a:t>
            </a:r>
            <a:endPar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endParaRPr>
          </a:p>
        </p:txBody>
      </p:sp>
      <p:sp>
        <p:nvSpPr>
          <p:cNvPr id="2" name="Rectangle 1">
            <a:extLst>
              <a:ext uri="{FF2B5EF4-FFF2-40B4-BE49-F238E27FC236}">
                <a16:creationId xmlns:a16="http://schemas.microsoft.com/office/drawing/2014/main" id="{97766966-2CB0-5778-2C9B-227586D98782}"/>
              </a:ext>
            </a:extLst>
          </p:cNvPr>
          <p:cNvSpPr/>
          <p:nvPr/>
        </p:nvSpPr>
        <p:spPr>
          <a:xfrm>
            <a:off x="916894" y="808660"/>
            <a:ext cx="9523761" cy="523220"/>
          </a:xfrm>
          <a:prstGeom prst="rect">
            <a:avLst/>
          </a:prstGeom>
        </p:spPr>
        <p:txBody>
          <a:bodyPr wrap="none">
            <a:spAutoFit/>
          </a:bodyPr>
          <a:lstStyle/>
          <a:p>
            <a:pPr fontAlgn="ctr">
              <a:lnSpc>
                <a:spcPct val="100000"/>
              </a:lnSpc>
              <a:buNone/>
              <a:defRPr/>
            </a:pPr>
            <a:r>
              <a:rPr lang="en-US" altLang="en-US" sz="2800" b="1" dirty="0">
                <a:solidFill>
                  <a:srgbClr val="00B050"/>
                </a:solidFill>
                <a:latin typeface="Tahoma" panose="020B0604030504040204" pitchFamily="34" charset="0"/>
                <a:ea typeface="Tahoma" panose="020B0604030504040204" pitchFamily="34" charset="0"/>
                <a:cs typeface="Tahoma" panose="020B0604030504040204" pitchFamily="34" charset="0"/>
              </a:rPr>
              <a:t>VI. MỘT SỐ LƯU Ý ĐỐI VỚI SGK VÀ CĐHT VẬT LÍ 12</a:t>
            </a:r>
          </a:p>
        </p:txBody>
      </p:sp>
      <p:sp>
        <p:nvSpPr>
          <p:cNvPr id="6" name="Rectangle 5">
            <a:extLst>
              <a:ext uri="{FF2B5EF4-FFF2-40B4-BE49-F238E27FC236}">
                <a16:creationId xmlns:a16="http://schemas.microsoft.com/office/drawing/2014/main" id="{52F74DAF-EC06-E834-1E7B-735B801F7FE8}"/>
              </a:ext>
            </a:extLst>
          </p:cNvPr>
          <p:cNvSpPr/>
          <p:nvPr/>
        </p:nvSpPr>
        <p:spPr>
          <a:xfrm>
            <a:off x="799213" y="4009722"/>
            <a:ext cx="10755190" cy="1329916"/>
          </a:xfrm>
          <a:prstGeom prst="rect">
            <a:avLst/>
          </a:prstGeom>
        </p:spPr>
        <p:txBody>
          <a:bodyPr wrap="square">
            <a:spAutoFit/>
          </a:bodyPr>
          <a:lstStyle/>
          <a:p>
            <a:pPr algn="just">
              <a:lnSpc>
                <a:spcPct val="140000"/>
              </a:lnSpc>
              <a:spcAft>
                <a:spcPts val="800"/>
              </a:spcAft>
            </a:pPr>
            <a:r>
              <a:rPr lang="vi-VN" sz="2000" b="1" dirty="0">
                <a:solidFill>
                  <a:srgbClr val="00B0F0"/>
                </a:solidFill>
                <a:latin typeface="Tahoma" panose="020B0604030504040204" pitchFamily="34" charset="0"/>
                <a:ea typeface="Tahoma" panose="020B0604030504040204" pitchFamily="34" charset="0"/>
                <a:cs typeface="Tahoma" panose="020B0604030504040204" pitchFamily="34" charset="0"/>
              </a:rPr>
              <a:t>Đây chính là cách gọi trong các chương trình Vật lí trước năm 2018 ở nước ta. Chương trình Vật lí 2018 của nước ta không còn gọi định luật về quá trình đẳng áp là định luật Gay Lusac nữa mà gọi là định luật Charles. </a:t>
            </a:r>
            <a:endPar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830524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602958-D88B-5095-4F1F-C8D1E720F76C}"/>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6F280C37-132A-BBF9-0022-D88545F6B0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665" y="13860"/>
            <a:ext cx="12205665" cy="6858000"/>
          </a:xfrm>
          <a:prstGeom prst="rect">
            <a:avLst/>
          </a:prstGeom>
        </p:spPr>
      </p:pic>
      <p:pic>
        <p:nvPicPr>
          <p:cNvPr id="5" name="Picture 4">
            <a:extLst>
              <a:ext uri="{FF2B5EF4-FFF2-40B4-BE49-F238E27FC236}">
                <a16:creationId xmlns:a16="http://schemas.microsoft.com/office/drawing/2014/main" id="{C7E3A02F-E8AA-68C3-26DD-71520CACCEA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1596" y="357585"/>
            <a:ext cx="2273924" cy="420082"/>
          </a:xfrm>
          <a:prstGeom prst="rect">
            <a:avLst/>
          </a:prstGeom>
        </p:spPr>
      </p:pic>
      <p:sp>
        <p:nvSpPr>
          <p:cNvPr id="13" name="Rectangle 12">
            <a:extLst>
              <a:ext uri="{FF2B5EF4-FFF2-40B4-BE49-F238E27FC236}">
                <a16:creationId xmlns:a16="http://schemas.microsoft.com/office/drawing/2014/main" id="{8D4C7D3B-D16E-3763-5710-030D3744F33E}"/>
              </a:ext>
            </a:extLst>
          </p:cNvPr>
          <p:cNvSpPr/>
          <p:nvPr/>
        </p:nvSpPr>
        <p:spPr>
          <a:xfrm>
            <a:off x="799213" y="1519724"/>
            <a:ext cx="3171048" cy="400110"/>
          </a:xfrm>
          <a:prstGeom prst="rect">
            <a:avLst/>
          </a:prstGeom>
        </p:spPr>
        <p:txBody>
          <a:bodyPr wrap="square">
            <a:spAutoFit/>
          </a:bodyPr>
          <a:lstStyle/>
          <a:p>
            <a:pPr algn="just"/>
            <a:r>
              <a:rPr lang="en-US" sz="2000" b="1" dirty="0">
                <a:solidFill>
                  <a:srgbClr val="FF0000"/>
                </a:solidFill>
                <a:latin typeface="Tahoma" panose="020B0604030504040204" pitchFamily="34" charset="0"/>
                <a:ea typeface="Tahoma" panose="020B0604030504040204" pitchFamily="34" charset="0"/>
                <a:cs typeface="Tahoma" panose="020B0604030504040204" pitchFamily="34" charset="0"/>
              </a:rPr>
              <a:t>C2. KHÍ LÍ TƯỞNG</a:t>
            </a:r>
          </a:p>
        </p:txBody>
      </p:sp>
      <p:pic>
        <p:nvPicPr>
          <p:cNvPr id="3" name="Picture 2">
            <a:extLst>
              <a:ext uri="{FF2B5EF4-FFF2-40B4-BE49-F238E27FC236}">
                <a16:creationId xmlns:a16="http://schemas.microsoft.com/office/drawing/2014/main" id="{83D6A89D-360B-3B01-499B-D378403137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53692" y="229027"/>
            <a:ext cx="1326712" cy="1097280"/>
          </a:xfrm>
          <a:prstGeom prst="rect">
            <a:avLst/>
          </a:prstGeom>
        </p:spPr>
      </p:pic>
      <p:sp>
        <p:nvSpPr>
          <p:cNvPr id="8" name="Rectangle 7">
            <a:extLst>
              <a:ext uri="{FF2B5EF4-FFF2-40B4-BE49-F238E27FC236}">
                <a16:creationId xmlns:a16="http://schemas.microsoft.com/office/drawing/2014/main" id="{0CAD40C3-F6F2-2BB2-F128-D890DE7F4717}"/>
              </a:ext>
            </a:extLst>
          </p:cNvPr>
          <p:cNvSpPr/>
          <p:nvPr/>
        </p:nvSpPr>
        <p:spPr>
          <a:xfrm>
            <a:off x="799213" y="2040631"/>
            <a:ext cx="5026743" cy="368306"/>
          </a:xfrm>
          <a:prstGeom prst="rect">
            <a:avLst/>
          </a:prstGeom>
        </p:spPr>
        <p:txBody>
          <a:bodyPr wrap="square">
            <a:spAutoFit/>
          </a:bodyPr>
          <a:lstStyle/>
          <a:p>
            <a:pPr>
              <a:lnSpc>
                <a:spcPct val="110000"/>
              </a:lnSpc>
              <a:spcAft>
                <a:spcPts val="800"/>
              </a:spcAft>
            </a:pPr>
            <a:r>
              <a:rPr lang="vi-VN" b="1" i="1" dirty="0">
                <a:solidFill>
                  <a:srgbClr val="0070C0"/>
                </a:solidFill>
                <a:latin typeface="Tahoma" panose="020B0604030504040204" pitchFamily="34" charset="0"/>
                <a:ea typeface="Tahoma" panose="020B0604030504040204" pitchFamily="34" charset="0"/>
                <a:cs typeface="Tahoma" panose="020B0604030504040204" pitchFamily="34" charset="0"/>
              </a:rPr>
              <a:t>Định luật Charles</a:t>
            </a:r>
            <a:endParaRPr lang="en-US" b="1" i="1"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7" name="Rectangle 6">
            <a:extLst>
              <a:ext uri="{FF2B5EF4-FFF2-40B4-BE49-F238E27FC236}">
                <a16:creationId xmlns:a16="http://schemas.microsoft.com/office/drawing/2014/main" id="{2E2ED508-86E3-7353-45C1-8DAEC6539FDB}"/>
              </a:ext>
            </a:extLst>
          </p:cNvPr>
          <p:cNvSpPr/>
          <p:nvPr/>
        </p:nvSpPr>
        <p:spPr>
          <a:xfrm>
            <a:off x="799213" y="2477500"/>
            <a:ext cx="10755190" cy="1981825"/>
          </a:xfrm>
          <a:prstGeom prst="rect">
            <a:avLst/>
          </a:prstGeom>
        </p:spPr>
        <p:txBody>
          <a:bodyPr wrap="square">
            <a:spAutoFit/>
          </a:bodyPr>
          <a:lstStyle/>
          <a:p>
            <a:pPr algn="just">
              <a:lnSpc>
                <a:spcPct val="140000"/>
              </a:lnSpc>
              <a:spcAft>
                <a:spcPts val="800"/>
              </a:spcAft>
            </a:pPr>
            <a:r>
              <a:rPr lang="vi-VN" b="1" dirty="0">
                <a:solidFill>
                  <a:srgbClr val="00B0F0"/>
                </a:solidFill>
                <a:latin typeface="Tahoma" panose="020B0604030504040204" pitchFamily="34" charset="0"/>
                <a:ea typeface="Tahoma" panose="020B0604030504040204" pitchFamily="34" charset="0"/>
                <a:cs typeface="Tahoma" panose="020B0604030504040204" pitchFamily="34" charset="0"/>
              </a:rPr>
              <a:t>Thí nghiệm về quá trình đẳng áp rất khó thực hiện. Hầu như không thể thực hiện được các quá trình nở vì nhiệt của chất khí mà áp suất lại hoàn toàn không đổi. Người ta thường chỉ thực hiện được các quá trình nở vì nhiệt của chất khí mà áp suất ở trạng thái đầu và trạng thái cuối của quá trình có độ lớn bằng nhau, còn trong quá trình thì áp suất có thể thay đổi, thường là tăng lên ở giai đoạn bắt đầu và giảm đi ở giai đoạn cuối. </a:t>
            </a:r>
            <a:endParaRPr lang="en-US" b="1" dirty="0">
              <a:solidFill>
                <a:srgbClr val="00B0F0"/>
              </a:solidFill>
              <a:latin typeface="Tahoma" panose="020B0604030504040204" pitchFamily="34" charset="0"/>
              <a:ea typeface="Tahoma" panose="020B0604030504040204" pitchFamily="34" charset="0"/>
              <a:cs typeface="Tahoma" panose="020B0604030504040204" pitchFamily="34" charset="0"/>
            </a:endParaRPr>
          </a:p>
        </p:txBody>
      </p:sp>
      <p:sp>
        <p:nvSpPr>
          <p:cNvPr id="2" name="Rectangle 1">
            <a:extLst>
              <a:ext uri="{FF2B5EF4-FFF2-40B4-BE49-F238E27FC236}">
                <a16:creationId xmlns:a16="http://schemas.microsoft.com/office/drawing/2014/main" id="{804600EF-CB05-87EA-7052-4009C8174739}"/>
              </a:ext>
            </a:extLst>
          </p:cNvPr>
          <p:cNvSpPr/>
          <p:nvPr/>
        </p:nvSpPr>
        <p:spPr>
          <a:xfrm>
            <a:off x="916894" y="808660"/>
            <a:ext cx="9523761" cy="523220"/>
          </a:xfrm>
          <a:prstGeom prst="rect">
            <a:avLst/>
          </a:prstGeom>
        </p:spPr>
        <p:txBody>
          <a:bodyPr wrap="none">
            <a:spAutoFit/>
          </a:bodyPr>
          <a:lstStyle/>
          <a:p>
            <a:pPr fontAlgn="ctr">
              <a:lnSpc>
                <a:spcPct val="100000"/>
              </a:lnSpc>
              <a:buNone/>
              <a:defRPr/>
            </a:pPr>
            <a:r>
              <a:rPr lang="en-US" altLang="en-US" sz="2800" b="1" dirty="0">
                <a:solidFill>
                  <a:srgbClr val="00B050"/>
                </a:solidFill>
                <a:latin typeface="Tahoma" panose="020B0604030504040204" pitchFamily="34" charset="0"/>
                <a:ea typeface="Tahoma" panose="020B0604030504040204" pitchFamily="34" charset="0"/>
                <a:cs typeface="Tahoma" panose="020B0604030504040204" pitchFamily="34" charset="0"/>
              </a:rPr>
              <a:t>VI. MỘT SỐ LƯU Ý ĐỐI VỚI SGK VÀ CĐHT VẬT LÍ 12</a:t>
            </a:r>
          </a:p>
        </p:txBody>
      </p:sp>
      <p:sp>
        <p:nvSpPr>
          <p:cNvPr id="6" name="Rectangle 5">
            <a:extLst>
              <a:ext uri="{FF2B5EF4-FFF2-40B4-BE49-F238E27FC236}">
                <a16:creationId xmlns:a16="http://schemas.microsoft.com/office/drawing/2014/main" id="{371C833A-6E23-FB8E-90D5-2BCF95F6D931}"/>
              </a:ext>
            </a:extLst>
          </p:cNvPr>
          <p:cNvSpPr/>
          <p:nvPr/>
        </p:nvSpPr>
        <p:spPr>
          <a:xfrm>
            <a:off x="799213" y="4527888"/>
            <a:ext cx="10755190" cy="1206228"/>
          </a:xfrm>
          <a:prstGeom prst="rect">
            <a:avLst/>
          </a:prstGeom>
        </p:spPr>
        <p:txBody>
          <a:bodyPr wrap="square">
            <a:spAutoFit/>
          </a:bodyPr>
          <a:lstStyle/>
          <a:p>
            <a:pPr algn="just">
              <a:lnSpc>
                <a:spcPct val="140000"/>
              </a:lnSpc>
              <a:spcAft>
                <a:spcPts val="800"/>
              </a:spcAft>
            </a:pPr>
            <a:r>
              <a:rPr lang="vi-VN" b="1" dirty="0">
                <a:solidFill>
                  <a:srgbClr val="00B0F0"/>
                </a:solidFill>
                <a:latin typeface="Tahoma" panose="020B0604030504040204" pitchFamily="34" charset="0"/>
                <a:ea typeface="Tahoma" panose="020B0604030504040204" pitchFamily="34" charset="0"/>
                <a:cs typeface="Tahoma" panose="020B0604030504040204" pitchFamily="34" charset="0"/>
              </a:rPr>
              <a:t>Các quá trình mà áp suất ở trạng thái đầu và trạng thái cuối bằng nhau cũng được coi là quá trình đẳng áp. Thí nghiệm minh họa định luật Charles trong bài này cũng được thực hiện theo tinh thần trên. </a:t>
            </a:r>
            <a:endParaRPr lang="en-US" b="1" dirty="0">
              <a:solidFill>
                <a:srgbClr val="00B0F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062848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205665" cy="68580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1596" y="357585"/>
            <a:ext cx="2273924" cy="420082"/>
          </a:xfrm>
          <a:prstGeom prst="rect">
            <a:avLst/>
          </a:prstGeom>
        </p:spPr>
      </p:pic>
      <p:sp>
        <p:nvSpPr>
          <p:cNvPr id="11" name="Rectangle 10"/>
          <p:cNvSpPr/>
          <p:nvPr/>
        </p:nvSpPr>
        <p:spPr>
          <a:xfrm>
            <a:off x="899160" y="940555"/>
            <a:ext cx="9488424" cy="523220"/>
          </a:xfrm>
          <a:prstGeom prst="rect">
            <a:avLst/>
          </a:prstGeom>
        </p:spPr>
        <p:txBody>
          <a:bodyPr wrap="square">
            <a:spAutoFit/>
          </a:bodyPr>
          <a:lstStyle/>
          <a:p>
            <a:pPr fontAlgn="ctr">
              <a:lnSpc>
                <a:spcPct val="100000"/>
              </a:lnSpc>
              <a:defRPr/>
            </a:pPr>
            <a:r>
              <a:rPr lang="vi-VN" altLang="en-US" sz="2800" b="1" dirty="0">
                <a:solidFill>
                  <a:srgbClr val="00B050"/>
                </a:solidFill>
                <a:latin typeface="Tahoma" panose="020B0604030504040204" pitchFamily="34" charset="0"/>
                <a:ea typeface="Tahoma" panose="020B0604030504040204" pitchFamily="34" charset="0"/>
                <a:cs typeface="Tahoma" panose="020B0604030504040204" pitchFamily="34" charset="0"/>
              </a:rPr>
              <a:t>I</a:t>
            </a:r>
            <a:r>
              <a:rPr lang="en-US" altLang="en-US" sz="2800" b="1" dirty="0">
                <a:solidFill>
                  <a:srgbClr val="00B050"/>
                </a:solidFill>
                <a:latin typeface="Tahoma" panose="020B0604030504040204" pitchFamily="34" charset="0"/>
                <a:ea typeface="Tahoma" panose="020B0604030504040204" pitchFamily="34" charset="0"/>
                <a:cs typeface="Tahoma" panose="020B0604030504040204" pitchFamily="34" charset="0"/>
              </a:rPr>
              <a:t>. NHỮNG ĐIỂM MỚI TRONG CT VẬT LÍ 12</a:t>
            </a:r>
          </a:p>
        </p:txBody>
      </p:sp>
      <p:graphicFrame>
        <p:nvGraphicFramePr>
          <p:cNvPr id="2" name="Table 6">
            <a:extLst>
              <a:ext uri="{FF2B5EF4-FFF2-40B4-BE49-F238E27FC236}">
                <a16:creationId xmlns:a16="http://schemas.microsoft.com/office/drawing/2014/main" id="{95260F5F-76B2-D9BD-5C22-9D95993E3C36}"/>
              </a:ext>
            </a:extLst>
          </p:cNvPr>
          <p:cNvGraphicFramePr>
            <a:graphicFrameLocks noGrp="1"/>
          </p:cNvGraphicFramePr>
          <p:nvPr>
            <p:extLst>
              <p:ext uri="{D42A27DB-BD31-4B8C-83A1-F6EECF244321}">
                <p14:modId xmlns:p14="http://schemas.microsoft.com/office/powerpoint/2010/main" val="3220190416"/>
              </p:ext>
            </p:extLst>
          </p:nvPr>
        </p:nvGraphicFramePr>
        <p:xfrm>
          <a:off x="899160" y="1558008"/>
          <a:ext cx="10557734" cy="4422191"/>
        </p:xfrm>
        <a:graphic>
          <a:graphicData uri="http://schemas.openxmlformats.org/drawingml/2006/table">
            <a:tbl>
              <a:tblPr firstRow="1" bandRow="1">
                <a:tableStyleId>{5C22544A-7EE6-4342-B048-85BDC9FD1C3A}</a:tableStyleId>
              </a:tblPr>
              <a:tblGrid>
                <a:gridCol w="6173078">
                  <a:extLst>
                    <a:ext uri="{9D8B030D-6E8A-4147-A177-3AD203B41FA5}">
                      <a16:colId xmlns:a16="http://schemas.microsoft.com/office/drawing/2014/main" val="4267137562"/>
                    </a:ext>
                  </a:extLst>
                </a:gridCol>
                <a:gridCol w="4384656">
                  <a:extLst>
                    <a:ext uri="{9D8B030D-6E8A-4147-A177-3AD203B41FA5}">
                      <a16:colId xmlns:a16="http://schemas.microsoft.com/office/drawing/2014/main" val="1821436173"/>
                    </a:ext>
                  </a:extLst>
                </a:gridCol>
              </a:tblGrid>
              <a:tr h="829548">
                <a:tc>
                  <a:txBody>
                    <a:bodyPr/>
                    <a:lstStyle/>
                    <a:p>
                      <a:pPr algn="ctr"/>
                      <a:r>
                        <a:rPr lang="en-US" sz="2400" b="1" dirty="0">
                          <a:latin typeface="Tahoma" panose="020B0604030504040204" pitchFamily="34" charset="0"/>
                          <a:ea typeface="Tahoma" panose="020B0604030504040204" pitchFamily="34" charset="0"/>
                          <a:cs typeface="Tahoma" panose="020B0604030504040204" pitchFamily="34" charset="0"/>
                        </a:rPr>
                        <a:t>CHƯƠNG</a:t>
                      </a:r>
                      <a:r>
                        <a:rPr lang="en-US" sz="2400" b="1" baseline="0" dirty="0">
                          <a:latin typeface="Tahoma" panose="020B0604030504040204" pitchFamily="34" charset="0"/>
                          <a:ea typeface="Tahoma" panose="020B0604030504040204" pitchFamily="34" charset="0"/>
                          <a:cs typeface="Tahoma" panose="020B0604030504040204" pitchFamily="34" charset="0"/>
                        </a:rPr>
                        <a:t> TRÌNH 2006</a:t>
                      </a:r>
                      <a:endParaRPr lang="en-VN" sz="2400" b="1" dirty="0">
                        <a:latin typeface="Tahoma" panose="020B0604030504040204" pitchFamily="34" charset="0"/>
                        <a:ea typeface="Tahoma" panose="020B0604030504040204" pitchFamily="34" charset="0"/>
                        <a:cs typeface="Tahoma" panose="020B0604030504040204" pitchFamily="34" charset="0"/>
                      </a:endParaRPr>
                    </a:p>
                  </a:txBody>
                  <a:tcPr anchor="ctr"/>
                </a:tc>
                <a:tc>
                  <a:txBody>
                    <a:bodyPr/>
                    <a:lstStyle/>
                    <a:p>
                      <a:pPr algn="ctr"/>
                      <a:r>
                        <a:rPr lang="en-US" sz="2400" b="1" dirty="0">
                          <a:latin typeface="Tahoma" panose="020B0604030504040204" pitchFamily="34" charset="0"/>
                          <a:ea typeface="Tahoma" panose="020B0604030504040204" pitchFamily="34" charset="0"/>
                          <a:cs typeface="Tahoma" panose="020B0604030504040204" pitchFamily="34" charset="0"/>
                        </a:rPr>
                        <a:t>CHƯƠNG</a:t>
                      </a:r>
                      <a:r>
                        <a:rPr lang="en-US" sz="2400" b="1" baseline="0" dirty="0">
                          <a:latin typeface="Tahoma" panose="020B0604030504040204" pitchFamily="34" charset="0"/>
                          <a:ea typeface="Tahoma" panose="020B0604030504040204" pitchFamily="34" charset="0"/>
                          <a:cs typeface="Tahoma" panose="020B0604030504040204" pitchFamily="34" charset="0"/>
                        </a:rPr>
                        <a:t> TRÌNH 2018</a:t>
                      </a:r>
                      <a:endParaRPr lang="en-VN" sz="2400" b="1" dirty="0">
                        <a:latin typeface="Tahoma" panose="020B0604030504040204" pitchFamily="34" charset="0"/>
                        <a:ea typeface="Tahoma" panose="020B0604030504040204" pitchFamily="34" charset="0"/>
                        <a:cs typeface="Tahoma" panose="020B0604030504040204" pitchFamily="34" charset="0"/>
                      </a:endParaRPr>
                    </a:p>
                  </a:txBody>
                  <a:tcPr anchor="ctr"/>
                </a:tc>
                <a:extLst>
                  <a:ext uri="{0D108BD9-81ED-4DB2-BD59-A6C34878D82A}">
                    <a16:rowId xmlns:a16="http://schemas.microsoft.com/office/drawing/2014/main" val="2840982333"/>
                  </a:ext>
                </a:extLst>
              </a:tr>
              <a:tr h="50619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Tahoma" panose="020B0604030504040204" pitchFamily="34" charset="0"/>
                          <a:ea typeface="Tahoma" panose="020B0604030504040204" pitchFamily="34" charset="0"/>
                          <a:cs typeface="Tahoma" panose="020B0604030504040204" pitchFamily="34" charset="0"/>
                        </a:rPr>
                        <a:t>Dao </a:t>
                      </a:r>
                      <a:r>
                        <a:rPr lang="en-US" sz="2400" b="1" kern="1200" dirty="0" err="1">
                          <a:solidFill>
                            <a:srgbClr val="C00000"/>
                          </a:solidFill>
                          <a:latin typeface="Tahoma" panose="020B0604030504040204" pitchFamily="34" charset="0"/>
                          <a:ea typeface="Tahoma" panose="020B0604030504040204" pitchFamily="34" charset="0"/>
                          <a:cs typeface="Tahoma" panose="020B0604030504040204" pitchFamily="34" charset="0"/>
                        </a:rPr>
                        <a:t>động</a:t>
                      </a:r>
                      <a:r>
                        <a:rPr lang="en-US" sz="2400" b="1" kern="1200"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400" b="1" kern="1200" dirty="0" err="1">
                          <a:solidFill>
                            <a:srgbClr val="C00000"/>
                          </a:solidFill>
                          <a:latin typeface="Tahoma" panose="020B0604030504040204" pitchFamily="34" charset="0"/>
                          <a:ea typeface="Tahoma" panose="020B0604030504040204" pitchFamily="34" charset="0"/>
                          <a:cs typeface="Tahoma" panose="020B0604030504040204" pitchFamily="34" charset="0"/>
                        </a:rPr>
                        <a:t>cơ</a:t>
                      </a:r>
                      <a:r>
                        <a:rPr lang="en-US" sz="2400" b="1" kern="1200"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VN" sz="2400" b="1" dirty="0">
                          <a:solidFill>
                            <a:srgbClr val="7030A0"/>
                          </a:solidFill>
                          <a:latin typeface="Tahoma" panose="020B0604030504040204" pitchFamily="34" charset="0"/>
                          <a:ea typeface="Tahoma" panose="020B0604030504040204" pitchFamily="34" charset="0"/>
                          <a:cs typeface="Tahoma" panose="020B0604030504040204" pitchFamily="34" charset="0"/>
                          <a:sym typeface="Symbol" panose="05050102010706020507" pitchFamily="18" charset="2"/>
                        </a:rPr>
                        <a:t></a:t>
                      </a:r>
                      <a:r>
                        <a:rPr lang="en-VN" sz="2400" b="1" dirty="0">
                          <a:solidFill>
                            <a:srgbClr val="00B050"/>
                          </a:solidFill>
                          <a:latin typeface="Tahoma" panose="020B0604030504040204" pitchFamily="34" charset="0"/>
                          <a:ea typeface="Tahoma" panose="020B0604030504040204" pitchFamily="34" charset="0"/>
                          <a:cs typeface="Tahoma" panose="020B0604030504040204" pitchFamily="34" charset="0"/>
                          <a:sym typeface="Wingdings" pitchFamily="2" charset="2"/>
                        </a:rPr>
                        <a:t> </a:t>
                      </a:r>
                      <a:r>
                        <a:rPr lang="en-VN" sz="2400" b="1" dirty="0">
                          <a:solidFill>
                            <a:srgbClr val="00B0F0"/>
                          </a:solidFill>
                          <a:latin typeface="Tahoma" panose="020B0604030504040204" pitchFamily="34" charset="0"/>
                          <a:ea typeface="Tahoma" panose="020B0604030504040204" pitchFamily="34" charset="0"/>
                          <a:cs typeface="Tahoma" panose="020B0604030504040204" pitchFamily="34" charset="0"/>
                          <a:sym typeface="Wingdings" pitchFamily="2" charset="2"/>
                        </a:rPr>
                        <a:t>V</a:t>
                      </a:r>
                      <a:r>
                        <a:rPr lang="en-US" sz="2400" b="1" dirty="0" err="1">
                          <a:solidFill>
                            <a:srgbClr val="00B0F0"/>
                          </a:solidFill>
                          <a:latin typeface="Tahoma" panose="020B0604030504040204" pitchFamily="34" charset="0"/>
                          <a:ea typeface="Tahoma" panose="020B0604030504040204" pitchFamily="34" charset="0"/>
                          <a:cs typeface="Tahoma" panose="020B0604030504040204" pitchFamily="34" charset="0"/>
                          <a:sym typeface="Wingdings" pitchFamily="2" charset="2"/>
                        </a:rPr>
                        <a:t>ật</a:t>
                      </a:r>
                      <a:r>
                        <a:rPr lang="en-US" sz="2400" b="1" baseline="0" dirty="0">
                          <a:solidFill>
                            <a:srgbClr val="00B0F0"/>
                          </a:solidFill>
                          <a:latin typeface="Tahoma" panose="020B0604030504040204" pitchFamily="34" charset="0"/>
                          <a:ea typeface="Tahoma" panose="020B0604030504040204" pitchFamily="34" charset="0"/>
                          <a:cs typeface="Tahoma" panose="020B0604030504040204" pitchFamily="34" charset="0"/>
                          <a:sym typeface="Wingdings" pitchFamily="2" charset="2"/>
                        </a:rPr>
                        <a:t> </a:t>
                      </a:r>
                      <a:r>
                        <a:rPr lang="en-US" sz="2400" b="1" baseline="0" dirty="0" err="1">
                          <a:solidFill>
                            <a:srgbClr val="00B0F0"/>
                          </a:solidFill>
                          <a:latin typeface="Tahoma" panose="020B0604030504040204" pitchFamily="34" charset="0"/>
                          <a:ea typeface="Tahoma" panose="020B0604030504040204" pitchFamily="34" charset="0"/>
                          <a:cs typeface="Tahoma" panose="020B0604030504040204" pitchFamily="34" charset="0"/>
                          <a:sym typeface="Wingdings" pitchFamily="2" charset="2"/>
                        </a:rPr>
                        <a:t>lí</a:t>
                      </a:r>
                      <a:r>
                        <a:rPr lang="en-VN" sz="2400" b="1" dirty="0">
                          <a:solidFill>
                            <a:srgbClr val="00B0F0"/>
                          </a:solidFill>
                          <a:latin typeface="Tahoma" panose="020B0604030504040204" pitchFamily="34" charset="0"/>
                          <a:ea typeface="Tahoma" panose="020B0604030504040204" pitchFamily="34" charset="0"/>
                          <a:cs typeface="Tahoma" panose="020B0604030504040204" pitchFamily="34" charset="0"/>
                          <a:sym typeface="Wingdings" pitchFamily="2" charset="2"/>
                        </a:rPr>
                        <a:t> 1</a:t>
                      </a:r>
                      <a:r>
                        <a:rPr lang="en-US" sz="2400" b="1" dirty="0">
                          <a:solidFill>
                            <a:srgbClr val="00B0F0"/>
                          </a:solidFill>
                          <a:latin typeface="Tahoma" panose="020B0604030504040204" pitchFamily="34" charset="0"/>
                          <a:ea typeface="Tahoma" panose="020B0604030504040204" pitchFamily="34" charset="0"/>
                          <a:cs typeface="Tahoma" panose="020B0604030504040204" pitchFamily="34" charset="0"/>
                          <a:sym typeface="Wingdings" pitchFamily="2" charset="2"/>
                        </a:rPr>
                        <a:t>1</a:t>
                      </a:r>
                      <a:endParaRPr lang="en-VN" sz="2400" b="1" dirty="0">
                        <a:solidFill>
                          <a:srgbClr val="00B0F0"/>
                        </a:solidFill>
                        <a:latin typeface="Tahoma" panose="020B0604030504040204" pitchFamily="34" charset="0"/>
                        <a:ea typeface="Tahoma" panose="020B0604030504040204" pitchFamily="34" charset="0"/>
                        <a:cs typeface="Tahoma" panose="020B0604030504040204" pitchFamily="34" charset="0"/>
                      </a:endParaRPr>
                    </a:p>
                  </a:txBody>
                  <a:tcPr/>
                </a:tc>
                <a:tc>
                  <a:txBody>
                    <a:bodyPr/>
                    <a:lstStyle/>
                    <a:p>
                      <a:r>
                        <a:rPr lang="en-US" sz="2400" b="1" dirty="0" err="1">
                          <a:solidFill>
                            <a:srgbClr val="FF0000"/>
                          </a:solidFill>
                          <a:latin typeface="Tahoma" panose="020B0604030504040204" pitchFamily="34" charset="0"/>
                          <a:ea typeface="Tahoma" panose="020B0604030504040204" pitchFamily="34" charset="0"/>
                          <a:cs typeface="Tahoma" panose="020B0604030504040204" pitchFamily="34" charset="0"/>
                        </a:rPr>
                        <a:t>Vật</a:t>
                      </a:r>
                      <a:r>
                        <a:rPr lang="en-US" sz="2400" b="1" baseline="0"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400" b="1" baseline="0" dirty="0" err="1">
                          <a:solidFill>
                            <a:srgbClr val="FF0000"/>
                          </a:solidFill>
                          <a:latin typeface="Tahoma" panose="020B0604030504040204" pitchFamily="34" charset="0"/>
                          <a:ea typeface="Tahoma" panose="020B0604030504040204" pitchFamily="34" charset="0"/>
                          <a:cs typeface="Tahoma" panose="020B0604030504040204" pitchFamily="34" charset="0"/>
                        </a:rPr>
                        <a:t>lí</a:t>
                      </a:r>
                      <a:r>
                        <a:rPr lang="en-US" sz="2400" b="1" baseline="0"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400" b="1" baseline="0" dirty="0" err="1">
                          <a:solidFill>
                            <a:srgbClr val="FF0000"/>
                          </a:solidFill>
                          <a:latin typeface="Tahoma" panose="020B0604030504040204" pitchFamily="34" charset="0"/>
                          <a:ea typeface="Tahoma" panose="020B0604030504040204" pitchFamily="34" charset="0"/>
                          <a:cs typeface="Tahoma" panose="020B0604030504040204" pitchFamily="34" charset="0"/>
                        </a:rPr>
                        <a:t>nhiệt</a:t>
                      </a:r>
                      <a:r>
                        <a:rPr lang="en-VN" sz="24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VN" sz="2400" b="1" dirty="0">
                          <a:solidFill>
                            <a:srgbClr val="7030A0"/>
                          </a:solidFill>
                          <a:latin typeface="Tahoma" panose="020B0604030504040204" pitchFamily="34" charset="0"/>
                          <a:ea typeface="Tahoma" panose="020B0604030504040204" pitchFamily="34" charset="0"/>
                          <a:cs typeface="Tahoma" panose="020B0604030504040204" pitchFamily="34" charset="0"/>
                          <a:sym typeface="Symbol" panose="05050102010706020507" pitchFamily="18" charset="2"/>
                        </a:rPr>
                        <a:t></a:t>
                      </a:r>
                      <a:r>
                        <a:rPr lang="en-VN" sz="2400" b="1" dirty="0">
                          <a:solidFill>
                            <a:srgbClr val="00B050"/>
                          </a:solidFill>
                          <a:latin typeface="Tahoma" panose="020B0604030504040204" pitchFamily="34" charset="0"/>
                          <a:ea typeface="Tahoma" panose="020B0604030504040204" pitchFamily="34" charset="0"/>
                          <a:cs typeface="Tahoma" panose="020B0604030504040204" pitchFamily="34" charset="0"/>
                          <a:sym typeface="Wingdings" pitchFamily="2" charset="2"/>
                        </a:rPr>
                        <a:t> V</a:t>
                      </a:r>
                      <a:r>
                        <a:rPr lang="en-US" sz="2400" b="1" dirty="0" err="1">
                          <a:solidFill>
                            <a:srgbClr val="00B050"/>
                          </a:solidFill>
                          <a:latin typeface="Tahoma" panose="020B0604030504040204" pitchFamily="34" charset="0"/>
                          <a:ea typeface="Tahoma" panose="020B0604030504040204" pitchFamily="34" charset="0"/>
                          <a:cs typeface="Tahoma" panose="020B0604030504040204" pitchFamily="34" charset="0"/>
                          <a:sym typeface="Wingdings" pitchFamily="2" charset="2"/>
                        </a:rPr>
                        <a:t>ật</a:t>
                      </a:r>
                      <a:r>
                        <a:rPr lang="en-US" sz="2400" b="1" baseline="0" dirty="0">
                          <a:solidFill>
                            <a:srgbClr val="00B050"/>
                          </a:solidFill>
                          <a:latin typeface="Tahoma" panose="020B0604030504040204" pitchFamily="34" charset="0"/>
                          <a:ea typeface="Tahoma" panose="020B0604030504040204" pitchFamily="34" charset="0"/>
                          <a:cs typeface="Tahoma" panose="020B0604030504040204" pitchFamily="34" charset="0"/>
                          <a:sym typeface="Wingdings" pitchFamily="2" charset="2"/>
                        </a:rPr>
                        <a:t> </a:t>
                      </a:r>
                      <a:r>
                        <a:rPr lang="en-US" sz="2400" b="1" baseline="0" dirty="0" err="1">
                          <a:solidFill>
                            <a:srgbClr val="00B050"/>
                          </a:solidFill>
                          <a:latin typeface="Tahoma" panose="020B0604030504040204" pitchFamily="34" charset="0"/>
                          <a:ea typeface="Tahoma" panose="020B0604030504040204" pitchFamily="34" charset="0"/>
                          <a:cs typeface="Tahoma" panose="020B0604030504040204" pitchFamily="34" charset="0"/>
                          <a:sym typeface="Wingdings" pitchFamily="2" charset="2"/>
                        </a:rPr>
                        <a:t>lí</a:t>
                      </a:r>
                      <a:r>
                        <a:rPr lang="en-VN" sz="2400" b="1" dirty="0">
                          <a:solidFill>
                            <a:srgbClr val="00B050"/>
                          </a:solidFill>
                          <a:latin typeface="Tahoma" panose="020B0604030504040204" pitchFamily="34" charset="0"/>
                          <a:ea typeface="Tahoma" panose="020B0604030504040204" pitchFamily="34" charset="0"/>
                          <a:cs typeface="Tahoma" panose="020B0604030504040204" pitchFamily="34" charset="0"/>
                          <a:sym typeface="Wingdings" pitchFamily="2" charset="2"/>
                        </a:rPr>
                        <a:t> 1</a:t>
                      </a:r>
                      <a:r>
                        <a:rPr lang="en-US" sz="2400" b="1" dirty="0">
                          <a:solidFill>
                            <a:srgbClr val="00B050"/>
                          </a:solidFill>
                          <a:latin typeface="Tahoma" panose="020B0604030504040204" pitchFamily="34" charset="0"/>
                          <a:ea typeface="Tahoma" panose="020B0604030504040204" pitchFamily="34" charset="0"/>
                          <a:cs typeface="Tahoma" panose="020B0604030504040204" pitchFamily="34" charset="0"/>
                          <a:sym typeface="Wingdings" pitchFamily="2" charset="2"/>
                        </a:rPr>
                        <a:t>0</a:t>
                      </a:r>
                      <a:endParaRPr lang="en-VN" sz="2400" b="1" dirty="0">
                        <a:solidFill>
                          <a:srgbClr val="00B050"/>
                        </a:solidFill>
                        <a:latin typeface="Tahoma" panose="020B0604030504040204" pitchFamily="34" charset="0"/>
                        <a:ea typeface="Tahoma" panose="020B0604030504040204" pitchFamily="34" charset="0"/>
                        <a:cs typeface="Tahoma" panose="020B0604030504040204" pitchFamily="34" charset="0"/>
                      </a:endParaRPr>
                    </a:p>
                  </a:txBody>
                  <a:tcPr/>
                </a:tc>
                <a:extLst>
                  <a:ext uri="{0D108BD9-81ED-4DB2-BD59-A6C34878D82A}">
                    <a16:rowId xmlns:a16="http://schemas.microsoft.com/office/drawing/2014/main" val="1080249191"/>
                  </a:ext>
                </a:extLst>
              </a:tr>
              <a:tr h="50619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kern="1200" dirty="0" err="1">
                          <a:solidFill>
                            <a:srgbClr val="C00000"/>
                          </a:solidFill>
                          <a:latin typeface="Tahoma" panose="020B0604030504040204" pitchFamily="34" charset="0"/>
                          <a:ea typeface="Tahoma" panose="020B0604030504040204" pitchFamily="34" charset="0"/>
                          <a:cs typeface="Tahoma" panose="020B0604030504040204" pitchFamily="34" charset="0"/>
                        </a:rPr>
                        <a:t>Sóng</a:t>
                      </a:r>
                      <a:r>
                        <a:rPr lang="en-US" sz="2400" b="1" kern="1200"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400" b="1" kern="1200" dirty="0" err="1">
                          <a:solidFill>
                            <a:srgbClr val="C00000"/>
                          </a:solidFill>
                          <a:latin typeface="Tahoma" panose="020B0604030504040204" pitchFamily="34" charset="0"/>
                          <a:ea typeface="Tahoma" panose="020B0604030504040204" pitchFamily="34" charset="0"/>
                          <a:cs typeface="Tahoma" panose="020B0604030504040204" pitchFamily="34" charset="0"/>
                        </a:rPr>
                        <a:t>cơ</a:t>
                      </a:r>
                      <a:r>
                        <a:rPr lang="en-US" sz="2400" b="1" kern="1200"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400" b="1" kern="1200" dirty="0" err="1">
                          <a:solidFill>
                            <a:srgbClr val="C00000"/>
                          </a:solidFill>
                          <a:latin typeface="Tahoma" panose="020B0604030504040204" pitchFamily="34" charset="0"/>
                          <a:ea typeface="Tahoma" panose="020B0604030504040204" pitchFamily="34" charset="0"/>
                          <a:cs typeface="Tahoma" panose="020B0604030504040204" pitchFamily="34" charset="0"/>
                        </a:rPr>
                        <a:t>và</a:t>
                      </a:r>
                      <a:r>
                        <a:rPr lang="en-US" sz="2400" b="1" kern="1200"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400" b="1" kern="1200" dirty="0" err="1">
                          <a:solidFill>
                            <a:srgbClr val="C00000"/>
                          </a:solidFill>
                          <a:latin typeface="Tahoma" panose="020B0604030504040204" pitchFamily="34" charset="0"/>
                          <a:ea typeface="Tahoma" panose="020B0604030504040204" pitchFamily="34" charset="0"/>
                          <a:cs typeface="Tahoma" panose="020B0604030504040204" pitchFamily="34" charset="0"/>
                        </a:rPr>
                        <a:t>sóng</a:t>
                      </a:r>
                      <a:r>
                        <a:rPr lang="en-US" sz="2400" b="1" kern="1200"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400" b="1" kern="1200" dirty="0" err="1">
                          <a:solidFill>
                            <a:srgbClr val="C00000"/>
                          </a:solidFill>
                          <a:latin typeface="Tahoma" panose="020B0604030504040204" pitchFamily="34" charset="0"/>
                          <a:ea typeface="Tahoma" panose="020B0604030504040204" pitchFamily="34" charset="0"/>
                          <a:cs typeface="Tahoma" panose="020B0604030504040204" pitchFamily="34" charset="0"/>
                        </a:rPr>
                        <a:t>âm</a:t>
                      </a:r>
                      <a:r>
                        <a:rPr lang="en-US" sz="2400" b="1" kern="1200"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VN" sz="2400" b="1" dirty="0">
                          <a:solidFill>
                            <a:srgbClr val="7030A0"/>
                          </a:solidFill>
                          <a:latin typeface="Tahoma" panose="020B0604030504040204" pitchFamily="34" charset="0"/>
                          <a:ea typeface="Tahoma" panose="020B0604030504040204" pitchFamily="34" charset="0"/>
                          <a:cs typeface="Tahoma" panose="020B0604030504040204" pitchFamily="34" charset="0"/>
                          <a:sym typeface="Symbol" panose="05050102010706020507" pitchFamily="18" charset="2"/>
                        </a:rPr>
                        <a:t></a:t>
                      </a:r>
                      <a:r>
                        <a:rPr lang="en-VN" sz="2400" b="1" dirty="0">
                          <a:solidFill>
                            <a:srgbClr val="00B050"/>
                          </a:solidFill>
                          <a:latin typeface="Tahoma" panose="020B0604030504040204" pitchFamily="34" charset="0"/>
                          <a:ea typeface="Tahoma" panose="020B0604030504040204" pitchFamily="34" charset="0"/>
                          <a:cs typeface="Tahoma" panose="020B0604030504040204" pitchFamily="34" charset="0"/>
                          <a:sym typeface="Wingdings" pitchFamily="2" charset="2"/>
                        </a:rPr>
                        <a:t> </a:t>
                      </a:r>
                      <a:r>
                        <a:rPr lang="en-VN" sz="2400" b="1" dirty="0">
                          <a:solidFill>
                            <a:srgbClr val="00B0F0"/>
                          </a:solidFill>
                          <a:latin typeface="Tahoma" panose="020B0604030504040204" pitchFamily="34" charset="0"/>
                          <a:ea typeface="Tahoma" panose="020B0604030504040204" pitchFamily="34" charset="0"/>
                          <a:cs typeface="Tahoma" panose="020B0604030504040204" pitchFamily="34" charset="0"/>
                          <a:sym typeface="Wingdings" pitchFamily="2" charset="2"/>
                        </a:rPr>
                        <a:t>V</a:t>
                      </a:r>
                      <a:r>
                        <a:rPr lang="en-US" sz="2400" b="1" dirty="0" err="1">
                          <a:solidFill>
                            <a:srgbClr val="00B0F0"/>
                          </a:solidFill>
                          <a:latin typeface="Tahoma" panose="020B0604030504040204" pitchFamily="34" charset="0"/>
                          <a:ea typeface="Tahoma" panose="020B0604030504040204" pitchFamily="34" charset="0"/>
                          <a:cs typeface="Tahoma" panose="020B0604030504040204" pitchFamily="34" charset="0"/>
                          <a:sym typeface="Wingdings" pitchFamily="2" charset="2"/>
                        </a:rPr>
                        <a:t>ật</a:t>
                      </a:r>
                      <a:r>
                        <a:rPr lang="en-US" sz="2400" b="1" baseline="0" dirty="0">
                          <a:solidFill>
                            <a:srgbClr val="00B0F0"/>
                          </a:solidFill>
                          <a:latin typeface="Tahoma" panose="020B0604030504040204" pitchFamily="34" charset="0"/>
                          <a:ea typeface="Tahoma" panose="020B0604030504040204" pitchFamily="34" charset="0"/>
                          <a:cs typeface="Tahoma" panose="020B0604030504040204" pitchFamily="34" charset="0"/>
                          <a:sym typeface="Wingdings" pitchFamily="2" charset="2"/>
                        </a:rPr>
                        <a:t> </a:t>
                      </a:r>
                      <a:r>
                        <a:rPr lang="en-US" sz="2400" b="1" baseline="0" dirty="0" err="1">
                          <a:solidFill>
                            <a:srgbClr val="00B0F0"/>
                          </a:solidFill>
                          <a:latin typeface="Tahoma" panose="020B0604030504040204" pitchFamily="34" charset="0"/>
                          <a:ea typeface="Tahoma" panose="020B0604030504040204" pitchFamily="34" charset="0"/>
                          <a:cs typeface="Tahoma" panose="020B0604030504040204" pitchFamily="34" charset="0"/>
                          <a:sym typeface="Wingdings" pitchFamily="2" charset="2"/>
                        </a:rPr>
                        <a:t>lí</a:t>
                      </a:r>
                      <a:r>
                        <a:rPr lang="en-VN" sz="2400" b="1" dirty="0">
                          <a:solidFill>
                            <a:srgbClr val="00B0F0"/>
                          </a:solidFill>
                          <a:latin typeface="Tahoma" panose="020B0604030504040204" pitchFamily="34" charset="0"/>
                          <a:ea typeface="Tahoma" panose="020B0604030504040204" pitchFamily="34" charset="0"/>
                          <a:cs typeface="Tahoma" panose="020B0604030504040204" pitchFamily="34" charset="0"/>
                          <a:sym typeface="Wingdings" pitchFamily="2" charset="2"/>
                        </a:rPr>
                        <a:t> 1</a:t>
                      </a:r>
                      <a:r>
                        <a:rPr lang="en-US" sz="2400" b="1" dirty="0">
                          <a:solidFill>
                            <a:srgbClr val="00B0F0"/>
                          </a:solidFill>
                          <a:latin typeface="Tahoma" panose="020B0604030504040204" pitchFamily="34" charset="0"/>
                          <a:ea typeface="Tahoma" panose="020B0604030504040204" pitchFamily="34" charset="0"/>
                          <a:cs typeface="Tahoma" panose="020B0604030504040204" pitchFamily="34" charset="0"/>
                          <a:sym typeface="Wingdings" pitchFamily="2" charset="2"/>
                        </a:rPr>
                        <a:t>1</a:t>
                      </a:r>
                      <a:endParaRPr lang="en-VN" sz="2400" b="1" dirty="0">
                        <a:solidFill>
                          <a:srgbClr val="00B0F0"/>
                        </a:solidFill>
                        <a:latin typeface="Tahoma" panose="020B0604030504040204" pitchFamily="34" charset="0"/>
                        <a:ea typeface="Tahoma" panose="020B0604030504040204" pitchFamily="34" charset="0"/>
                        <a:cs typeface="Tahoma" panose="020B0604030504040204" pitchFamily="34" charset="0"/>
                      </a:endParaRPr>
                    </a:p>
                  </a:txBody>
                  <a:tcPr/>
                </a:tc>
                <a:tc>
                  <a:txBody>
                    <a:bodyPr/>
                    <a:lstStyle/>
                    <a:p>
                      <a:r>
                        <a:rPr lang="en-US" sz="2400" b="1" dirty="0" err="1">
                          <a:solidFill>
                            <a:srgbClr val="FF0000"/>
                          </a:solidFill>
                          <a:latin typeface="Tahoma" panose="020B0604030504040204" pitchFamily="34" charset="0"/>
                          <a:ea typeface="Tahoma" panose="020B0604030504040204" pitchFamily="34" charset="0"/>
                          <a:cs typeface="Tahoma" panose="020B0604030504040204" pitchFamily="34" charset="0"/>
                        </a:rPr>
                        <a:t>Khí</a:t>
                      </a:r>
                      <a:r>
                        <a:rPr lang="en-US" sz="2400" b="1" baseline="0"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400" b="1" baseline="0" dirty="0" err="1">
                          <a:solidFill>
                            <a:srgbClr val="FF0000"/>
                          </a:solidFill>
                          <a:latin typeface="Tahoma" panose="020B0604030504040204" pitchFamily="34" charset="0"/>
                          <a:ea typeface="Tahoma" panose="020B0604030504040204" pitchFamily="34" charset="0"/>
                          <a:cs typeface="Tahoma" panose="020B0604030504040204" pitchFamily="34" charset="0"/>
                        </a:rPr>
                        <a:t>lí</a:t>
                      </a:r>
                      <a:r>
                        <a:rPr lang="en-US" sz="2400" b="1" baseline="0"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400" b="1" baseline="0" dirty="0" err="1">
                          <a:solidFill>
                            <a:srgbClr val="FF0000"/>
                          </a:solidFill>
                          <a:latin typeface="Tahoma" panose="020B0604030504040204" pitchFamily="34" charset="0"/>
                          <a:ea typeface="Tahoma" panose="020B0604030504040204" pitchFamily="34" charset="0"/>
                          <a:cs typeface="Tahoma" panose="020B0604030504040204" pitchFamily="34" charset="0"/>
                        </a:rPr>
                        <a:t>tưởng</a:t>
                      </a:r>
                      <a:r>
                        <a:rPr lang="en-VN" sz="2400" b="1" dirty="0">
                          <a:latin typeface="Tahoma" panose="020B0604030504040204" pitchFamily="34" charset="0"/>
                          <a:ea typeface="Tahoma" panose="020B0604030504040204" pitchFamily="34" charset="0"/>
                          <a:cs typeface="Tahoma" panose="020B0604030504040204" pitchFamily="34" charset="0"/>
                        </a:rPr>
                        <a:t> </a:t>
                      </a:r>
                      <a:r>
                        <a:rPr lang="en-VN" sz="2400" b="1" dirty="0">
                          <a:solidFill>
                            <a:srgbClr val="7030A0"/>
                          </a:solidFill>
                          <a:latin typeface="Tahoma" panose="020B0604030504040204" pitchFamily="34" charset="0"/>
                          <a:ea typeface="Tahoma" panose="020B0604030504040204" pitchFamily="34" charset="0"/>
                          <a:cs typeface="Tahoma" panose="020B0604030504040204" pitchFamily="34" charset="0"/>
                          <a:sym typeface="Symbol" panose="05050102010706020507" pitchFamily="18" charset="2"/>
                        </a:rPr>
                        <a:t></a:t>
                      </a:r>
                      <a:r>
                        <a:rPr lang="en-VN" sz="2400" b="1" dirty="0">
                          <a:solidFill>
                            <a:srgbClr val="00B050"/>
                          </a:solidFill>
                          <a:latin typeface="Tahoma" panose="020B0604030504040204" pitchFamily="34" charset="0"/>
                          <a:ea typeface="Tahoma" panose="020B0604030504040204" pitchFamily="34" charset="0"/>
                          <a:cs typeface="Tahoma" panose="020B0604030504040204" pitchFamily="34" charset="0"/>
                          <a:sym typeface="Wingdings" pitchFamily="2" charset="2"/>
                        </a:rPr>
                        <a:t> V</a:t>
                      </a:r>
                      <a:r>
                        <a:rPr lang="en-US" sz="2400" b="1" dirty="0" err="1">
                          <a:solidFill>
                            <a:srgbClr val="00B050"/>
                          </a:solidFill>
                          <a:latin typeface="Tahoma" panose="020B0604030504040204" pitchFamily="34" charset="0"/>
                          <a:ea typeface="Tahoma" panose="020B0604030504040204" pitchFamily="34" charset="0"/>
                          <a:cs typeface="Tahoma" panose="020B0604030504040204" pitchFamily="34" charset="0"/>
                          <a:sym typeface="Wingdings" pitchFamily="2" charset="2"/>
                        </a:rPr>
                        <a:t>ật</a:t>
                      </a:r>
                      <a:r>
                        <a:rPr lang="en-US" sz="2400" b="1" baseline="0" dirty="0">
                          <a:solidFill>
                            <a:srgbClr val="00B050"/>
                          </a:solidFill>
                          <a:latin typeface="Tahoma" panose="020B0604030504040204" pitchFamily="34" charset="0"/>
                          <a:ea typeface="Tahoma" panose="020B0604030504040204" pitchFamily="34" charset="0"/>
                          <a:cs typeface="Tahoma" panose="020B0604030504040204" pitchFamily="34" charset="0"/>
                          <a:sym typeface="Wingdings" pitchFamily="2" charset="2"/>
                        </a:rPr>
                        <a:t> </a:t>
                      </a:r>
                      <a:r>
                        <a:rPr lang="en-US" sz="2400" b="1" baseline="0" dirty="0" err="1">
                          <a:solidFill>
                            <a:srgbClr val="00B050"/>
                          </a:solidFill>
                          <a:latin typeface="Tahoma" panose="020B0604030504040204" pitchFamily="34" charset="0"/>
                          <a:ea typeface="Tahoma" panose="020B0604030504040204" pitchFamily="34" charset="0"/>
                          <a:cs typeface="Tahoma" panose="020B0604030504040204" pitchFamily="34" charset="0"/>
                          <a:sym typeface="Wingdings" pitchFamily="2" charset="2"/>
                        </a:rPr>
                        <a:t>lí</a:t>
                      </a:r>
                      <a:r>
                        <a:rPr lang="en-US" sz="2400" b="1" baseline="0" dirty="0">
                          <a:solidFill>
                            <a:srgbClr val="00B050"/>
                          </a:solidFill>
                          <a:latin typeface="Tahoma" panose="020B0604030504040204" pitchFamily="34" charset="0"/>
                          <a:ea typeface="Tahoma" panose="020B0604030504040204" pitchFamily="34" charset="0"/>
                          <a:cs typeface="Tahoma" panose="020B0604030504040204" pitchFamily="34" charset="0"/>
                          <a:sym typeface="Wingdings" pitchFamily="2" charset="2"/>
                        </a:rPr>
                        <a:t> </a:t>
                      </a:r>
                      <a:r>
                        <a:rPr lang="en-VN" sz="2400" b="1" dirty="0">
                          <a:solidFill>
                            <a:srgbClr val="00B050"/>
                          </a:solidFill>
                          <a:latin typeface="Tahoma" panose="020B0604030504040204" pitchFamily="34" charset="0"/>
                          <a:ea typeface="Tahoma" panose="020B0604030504040204" pitchFamily="34" charset="0"/>
                          <a:cs typeface="Tahoma" panose="020B0604030504040204" pitchFamily="34" charset="0"/>
                          <a:sym typeface="Wingdings" pitchFamily="2" charset="2"/>
                        </a:rPr>
                        <a:t>1</a:t>
                      </a:r>
                      <a:r>
                        <a:rPr lang="en-US" sz="2400" b="1" dirty="0">
                          <a:solidFill>
                            <a:srgbClr val="00B050"/>
                          </a:solidFill>
                          <a:latin typeface="Tahoma" panose="020B0604030504040204" pitchFamily="34" charset="0"/>
                          <a:ea typeface="Tahoma" panose="020B0604030504040204" pitchFamily="34" charset="0"/>
                          <a:cs typeface="Tahoma" panose="020B0604030504040204" pitchFamily="34" charset="0"/>
                          <a:sym typeface="Wingdings" pitchFamily="2" charset="2"/>
                        </a:rPr>
                        <a:t>0</a:t>
                      </a:r>
                      <a:endParaRPr lang="en-VN" sz="2400" b="1" dirty="0">
                        <a:solidFill>
                          <a:srgbClr val="00B050"/>
                        </a:solidFill>
                        <a:latin typeface="Tahoma" panose="020B0604030504040204" pitchFamily="34" charset="0"/>
                        <a:ea typeface="Tahoma" panose="020B0604030504040204" pitchFamily="34" charset="0"/>
                        <a:cs typeface="Tahoma" panose="020B0604030504040204" pitchFamily="34" charset="0"/>
                      </a:endParaRPr>
                    </a:p>
                  </a:txBody>
                  <a:tcPr/>
                </a:tc>
                <a:extLst>
                  <a:ext uri="{0D108BD9-81ED-4DB2-BD59-A6C34878D82A}">
                    <a16:rowId xmlns:a16="http://schemas.microsoft.com/office/drawing/2014/main" val="1453111272"/>
                  </a:ext>
                </a:extLst>
              </a:tr>
              <a:tr h="555503">
                <a:tc>
                  <a:txBody>
                    <a:bodyPr/>
                    <a:lstStyle/>
                    <a:p>
                      <a:r>
                        <a:rPr lang="en-VN" sz="2400" b="1" kern="1200" dirty="0">
                          <a:solidFill>
                            <a:srgbClr val="C00000"/>
                          </a:solidFill>
                          <a:latin typeface="Tahoma" panose="020B0604030504040204" pitchFamily="34" charset="0"/>
                          <a:ea typeface="Tahoma" panose="020B0604030504040204" pitchFamily="34" charset="0"/>
                          <a:cs typeface="Tahoma" panose="020B0604030504040204" pitchFamily="34" charset="0"/>
                        </a:rPr>
                        <a:t>Dòng điện </a:t>
                      </a:r>
                      <a:r>
                        <a:rPr lang="en-US" sz="2400" b="1" kern="1200" dirty="0" err="1">
                          <a:solidFill>
                            <a:srgbClr val="C00000"/>
                          </a:solidFill>
                          <a:latin typeface="Tahoma" panose="020B0604030504040204" pitchFamily="34" charset="0"/>
                          <a:ea typeface="Tahoma" panose="020B0604030504040204" pitchFamily="34" charset="0"/>
                          <a:cs typeface="Tahoma" panose="020B0604030504040204" pitchFamily="34" charset="0"/>
                        </a:rPr>
                        <a:t>xoay</a:t>
                      </a:r>
                      <a:r>
                        <a:rPr lang="en-US" sz="2400" b="1" kern="1200"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400" b="1" kern="1200" dirty="0" err="1">
                          <a:solidFill>
                            <a:srgbClr val="C00000"/>
                          </a:solidFill>
                          <a:latin typeface="Tahoma" panose="020B0604030504040204" pitchFamily="34" charset="0"/>
                          <a:ea typeface="Tahoma" panose="020B0604030504040204" pitchFamily="34" charset="0"/>
                          <a:cs typeface="Tahoma" panose="020B0604030504040204" pitchFamily="34" charset="0"/>
                        </a:rPr>
                        <a:t>chiều</a:t>
                      </a:r>
                      <a:r>
                        <a:rPr lang="en-VN" sz="2400" b="1" kern="1200"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VN" sz="2400" b="1" dirty="0">
                          <a:solidFill>
                            <a:srgbClr val="7030A0"/>
                          </a:solidFill>
                          <a:latin typeface="Tahoma" panose="020B0604030504040204" pitchFamily="34" charset="0"/>
                          <a:ea typeface="Tahoma" panose="020B0604030504040204" pitchFamily="34" charset="0"/>
                          <a:cs typeface="Tahoma" panose="020B0604030504040204" pitchFamily="34" charset="0"/>
                          <a:sym typeface="Symbol" panose="05050102010706020507" pitchFamily="18" charset="2"/>
                        </a:rPr>
                        <a:t></a:t>
                      </a:r>
                      <a:r>
                        <a:rPr lang="en-VN" sz="2400" b="1" dirty="0">
                          <a:solidFill>
                            <a:srgbClr val="FF0000"/>
                          </a:solidFill>
                          <a:latin typeface="Tahoma" panose="020B0604030504040204" pitchFamily="34" charset="0"/>
                          <a:ea typeface="Tahoma" panose="020B0604030504040204" pitchFamily="34" charset="0"/>
                          <a:cs typeface="Tahoma" panose="020B0604030504040204" pitchFamily="34" charset="0"/>
                          <a:sym typeface="Wingdings" pitchFamily="2" charset="2"/>
                        </a:rPr>
                        <a:t> </a:t>
                      </a:r>
                      <a:r>
                        <a:rPr lang="en-US" sz="2400" b="1" dirty="0">
                          <a:solidFill>
                            <a:srgbClr val="00B0F0"/>
                          </a:solidFill>
                          <a:latin typeface="Tahoma" panose="020B0604030504040204" pitchFamily="34" charset="0"/>
                          <a:ea typeface="Tahoma" panose="020B0604030504040204" pitchFamily="34" charset="0"/>
                          <a:cs typeface="Tahoma" panose="020B0604030504040204" pitchFamily="34" charset="0"/>
                          <a:sym typeface="Wingdings" pitchFamily="2" charset="2"/>
                        </a:rPr>
                        <a:t>CĐHTVL</a:t>
                      </a:r>
                      <a:r>
                        <a:rPr lang="en-US" sz="2400" b="1" baseline="0" dirty="0">
                          <a:solidFill>
                            <a:srgbClr val="00B0F0"/>
                          </a:solidFill>
                          <a:latin typeface="Tahoma" panose="020B0604030504040204" pitchFamily="34" charset="0"/>
                          <a:ea typeface="Tahoma" panose="020B0604030504040204" pitchFamily="34" charset="0"/>
                          <a:cs typeface="Tahoma" panose="020B0604030504040204" pitchFamily="34" charset="0"/>
                          <a:sym typeface="Wingdings" pitchFamily="2" charset="2"/>
                        </a:rPr>
                        <a:t> 12</a:t>
                      </a:r>
                      <a:endParaRPr lang="en-VN" sz="2400" b="1" dirty="0">
                        <a:solidFill>
                          <a:srgbClr val="00B0F0"/>
                        </a:solidFill>
                        <a:latin typeface="Tahoma" panose="020B0604030504040204" pitchFamily="34" charset="0"/>
                        <a:ea typeface="Tahoma" panose="020B0604030504040204" pitchFamily="34" charset="0"/>
                        <a:cs typeface="Tahoma" panose="020B0604030504040204"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dirty="0" err="1">
                          <a:solidFill>
                            <a:srgbClr val="FF0000"/>
                          </a:solidFill>
                          <a:latin typeface="Tahoma" panose="020B0604030504040204" pitchFamily="34" charset="0"/>
                          <a:ea typeface="Tahoma" panose="020B0604030504040204" pitchFamily="34" charset="0"/>
                          <a:cs typeface="Tahoma" panose="020B0604030504040204" pitchFamily="34" charset="0"/>
                        </a:rPr>
                        <a:t>Từ</a:t>
                      </a:r>
                      <a:r>
                        <a:rPr lang="en-US" sz="2400" b="1" baseline="0"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VN" sz="2400" b="1" dirty="0">
                          <a:solidFill>
                            <a:srgbClr val="FF0000"/>
                          </a:solidFill>
                          <a:latin typeface="Tahoma" panose="020B0604030504040204" pitchFamily="34" charset="0"/>
                          <a:ea typeface="Tahoma" panose="020B0604030504040204" pitchFamily="34" charset="0"/>
                          <a:cs typeface="Tahoma" panose="020B0604030504040204" pitchFamily="34" charset="0"/>
                        </a:rPr>
                        <a:t>trường</a:t>
                      </a:r>
                      <a:r>
                        <a:rPr lang="en-US" sz="24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VN" sz="2400" b="1" dirty="0">
                          <a:solidFill>
                            <a:srgbClr val="7030A0"/>
                          </a:solidFill>
                          <a:latin typeface="Tahoma" panose="020B0604030504040204" pitchFamily="34" charset="0"/>
                          <a:ea typeface="Tahoma" panose="020B0604030504040204" pitchFamily="34" charset="0"/>
                          <a:cs typeface="Tahoma" panose="020B0604030504040204" pitchFamily="34" charset="0"/>
                          <a:sym typeface="Symbol" panose="05050102010706020507" pitchFamily="18" charset="2"/>
                        </a:rPr>
                        <a:t></a:t>
                      </a:r>
                      <a:r>
                        <a:rPr lang="en-VN" sz="2400" b="1" dirty="0">
                          <a:solidFill>
                            <a:srgbClr val="00B050"/>
                          </a:solidFill>
                          <a:latin typeface="Tahoma" panose="020B0604030504040204" pitchFamily="34" charset="0"/>
                          <a:ea typeface="Tahoma" panose="020B0604030504040204" pitchFamily="34" charset="0"/>
                          <a:cs typeface="Tahoma" panose="020B0604030504040204" pitchFamily="34" charset="0"/>
                          <a:sym typeface="Wingdings" pitchFamily="2" charset="2"/>
                        </a:rPr>
                        <a:t> V</a:t>
                      </a:r>
                      <a:r>
                        <a:rPr lang="en-US" sz="2400" b="1" dirty="0" err="1">
                          <a:solidFill>
                            <a:srgbClr val="00B050"/>
                          </a:solidFill>
                          <a:latin typeface="Tahoma" panose="020B0604030504040204" pitchFamily="34" charset="0"/>
                          <a:ea typeface="Tahoma" panose="020B0604030504040204" pitchFamily="34" charset="0"/>
                          <a:cs typeface="Tahoma" panose="020B0604030504040204" pitchFamily="34" charset="0"/>
                          <a:sym typeface="Wingdings" pitchFamily="2" charset="2"/>
                        </a:rPr>
                        <a:t>ật</a:t>
                      </a:r>
                      <a:r>
                        <a:rPr lang="en-US" sz="2400" b="1" baseline="0" dirty="0">
                          <a:solidFill>
                            <a:srgbClr val="00B050"/>
                          </a:solidFill>
                          <a:latin typeface="Tahoma" panose="020B0604030504040204" pitchFamily="34" charset="0"/>
                          <a:ea typeface="Tahoma" panose="020B0604030504040204" pitchFamily="34" charset="0"/>
                          <a:cs typeface="Tahoma" panose="020B0604030504040204" pitchFamily="34" charset="0"/>
                          <a:sym typeface="Wingdings" pitchFamily="2" charset="2"/>
                        </a:rPr>
                        <a:t> </a:t>
                      </a:r>
                      <a:r>
                        <a:rPr lang="en-US" sz="2400" b="1" baseline="0" dirty="0" err="1">
                          <a:solidFill>
                            <a:srgbClr val="00B050"/>
                          </a:solidFill>
                          <a:latin typeface="Tahoma" panose="020B0604030504040204" pitchFamily="34" charset="0"/>
                          <a:ea typeface="Tahoma" panose="020B0604030504040204" pitchFamily="34" charset="0"/>
                          <a:cs typeface="Tahoma" panose="020B0604030504040204" pitchFamily="34" charset="0"/>
                          <a:sym typeface="Wingdings" pitchFamily="2" charset="2"/>
                        </a:rPr>
                        <a:t>lí</a:t>
                      </a:r>
                      <a:r>
                        <a:rPr lang="en-US" sz="2400" b="1" baseline="0" dirty="0">
                          <a:solidFill>
                            <a:srgbClr val="00B050"/>
                          </a:solidFill>
                          <a:latin typeface="Tahoma" panose="020B0604030504040204" pitchFamily="34" charset="0"/>
                          <a:ea typeface="Tahoma" panose="020B0604030504040204" pitchFamily="34" charset="0"/>
                          <a:cs typeface="Tahoma" panose="020B0604030504040204" pitchFamily="34" charset="0"/>
                          <a:sym typeface="Wingdings" pitchFamily="2" charset="2"/>
                        </a:rPr>
                        <a:t> </a:t>
                      </a:r>
                      <a:r>
                        <a:rPr lang="en-VN" sz="2400" b="1" dirty="0">
                          <a:solidFill>
                            <a:srgbClr val="00B050"/>
                          </a:solidFill>
                          <a:latin typeface="Tahoma" panose="020B0604030504040204" pitchFamily="34" charset="0"/>
                          <a:ea typeface="Tahoma" panose="020B0604030504040204" pitchFamily="34" charset="0"/>
                          <a:cs typeface="Tahoma" panose="020B0604030504040204" pitchFamily="34" charset="0"/>
                          <a:sym typeface="Wingdings" pitchFamily="2" charset="2"/>
                        </a:rPr>
                        <a:t>1</a:t>
                      </a:r>
                      <a:r>
                        <a:rPr lang="en-US" sz="2400" b="1" dirty="0">
                          <a:solidFill>
                            <a:srgbClr val="00B050"/>
                          </a:solidFill>
                          <a:latin typeface="Tahoma" panose="020B0604030504040204" pitchFamily="34" charset="0"/>
                          <a:ea typeface="Tahoma" panose="020B0604030504040204" pitchFamily="34" charset="0"/>
                          <a:cs typeface="Tahoma" panose="020B0604030504040204" pitchFamily="34" charset="0"/>
                          <a:sym typeface="Wingdings" pitchFamily="2" charset="2"/>
                        </a:rPr>
                        <a:t>1</a:t>
                      </a:r>
                      <a:endParaRPr lang="en-VN" sz="2400" b="1" dirty="0">
                        <a:solidFill>
                          <a:srgbClr val="00B050"/>
                        </a:solidFill>
                        <a:latin typeface="Tahoma" panose="020B0604030504040204" pitchFamily="34" charset="0"/>
                        <a:ea typeface="Tahoma" panose="020B0604030504040204" pitchFamily="34" charset="0"/>
                        <a:cs typeface="Tahoma" panose="020B0604030504040204" pitchFamily="34" charset="0"/>
                      </a:endParaRPr>
                    </a:p>
                  </a:txBody>
                  <a:tcPr/>
                </a:tc>
                <a:extLst>
                  <a:ext uri="{0D108BD9-81ED-4DB2-BD59-A6C34878D82A}">
                    <a16:rowId xmlns:a16="http://schemas.microsoft.com/office/drawing/2014/main" val="432257785"/>
                  </a:ext>
                </a:extLst>
              </a:tr>
              <a:tr h="506190">
                <a:tc>
                  <a:txBody>
                    <a:bodyPr/>
                    <a:lstStyle/>
                    <a:p>
                      <a:r>
                        <a:rPr lang="en-US" sz="2400" b="1" dirty="0">
                          <a:solidFill>
                            <a:srgbClr val="C00000"/>
                          </a:solidFill>
                          <a:latin typeface="Tahoma" panose="020B0604030504040204" pitchFamily="34" charset="0"/>
                          <a:ea typeface="Tahoma" panose="020B0604030504040204" pitchFamily="34" charset="0"/>
                          <a:cs typeface="Tahoma" panose="020B0604030504040204" pitchFamily="34" charset="0"/>
                        </a:rPr>
                        <a:t>Dao </a:t>
                      </a:r>
                      <a:r>
                        <a:rPr lang="en-US" sz="2400" b="1" dirty="0" err="1">
                          <a:solidFill>
                            <a:srgbClr val="C00000"/>
                          </a:solidFill>
                          <a:latin typeface="Tahoma" panose="020B0604030504040204" pitchFamily="34" charset="0"/>
                          <a:ea typeface="Tahoma" panose="020B0604030504040204" pitchFamily="34" charset="0"/>
                          <a:cs typeface="Tahoma" panose="020B0604030504040204" pitchFamily="34" charset="0"/>
                        </a:rPr>
                        <a:t>động</a:t>
                      </a:r>
                      <a:r>
                        <a:rPr lang="en-US" sz="2400" b="1" baseline="0"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400" b="1" baseline="0" dirty="0" err="1">
                          <a:solidFill>
                            <a:srgbClr val="C00000"/>
                          </a:solidFill>
                          <a:latin typeface="Tahoma" panose="020B0604030504040204" pitchFamily="34" charset="0"/>
                          <a:ea typeface="Tahoma" panose="020B0604030504040204" pitchFamily="34" charset="0"/>
                          <a:cs typeface="Tahoma" panose="020B0604030504040204" pitchFamily="34" charset="0"/>
                        </a:rPr>
                        <a:t>và</a:t>
                      </a:r>
                      <a:r>
                        <a:rPr lang="en-US" sz="2400" b="1" baseline="0"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400" b="1" baseline="0" dirty="0" err="1">
                          <a:solidFill>
                            <a:srgbClr val="C00000"/>
                          </a:solidFill>
                          <a:latin typeface="Tahoma" panose="020B0604030504040204" pitchFamily="34" charset="0"/>
                          <a:ea typeface="Tahoma" panose="020B0604030504040204" pitchFamily="34" charset="0"/>
                          <a:cs typeface="Tahoma" panose="020B0604030504040204" pitchFamily="34" charset="0"/>
                        </a:rPr>
                        <a:t>sóng</a:t>
                      </a:r>
                      <a:r>
                        <a:rPr lang="en-US" sz="2400" b="1" baseline="0"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400" b="1" baseline="0" dirty="0" err="1">
                          <a:solidFill>
                            <a:srgbClr val="C00000"/>
                          </a:solidFill>
                          <a:latin typeface="Tahoma" panose="020B0604030504040204" pitchFamily="34" charset="0"/>
                          <a:ea typeface="Tahoma" panose="020B0604030504040204" pitchFamily="34" charset="0"/>
                          <a:cs typeface="Tahoma" panose="020B0604030504040204" pitchFamily="34" charset="0"/>
                        </a:rPr>
                        <a:t>điện</a:t>
                      </a:r>
                      <a:r>
                        <a:rPr lang="en-US" sz="2400" b="1" baseline="0"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400" b="1" baseline="0" dirty="0" err="1">
                          <a:solidFill>
                            <a:srgbClr val="C00000"/>
                          </a:solidFill>
                          <a:latin typeface="Tahoma" panose="020B0604030504040204" pitchFamily="34" charset="0"/>
                          <a:ea typeface="Tahoma" panose="020B0604030504040204" pitchFamily="34" charset="0"/>
                          <a:cs typeface="Tahoma" panose="020B0604030504040204" pitchFamily="34" charset="0"/>
                        </a:rPr>
                        <a:t>từ</a:t>
                      </a:r>
                      <a:r>
                        <a:rPr lang="en-US" sz="2400" b="1" baseline="0"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VN" sz="2400" b="1" dirty="0">
                          <a:solidFill>
                            <a:srgbClr val="7030A0"/>
                          </a:solidFill>
                          <a:latin typeface="Tahoma" panose="020B0604030504040204" pitchFamily="34" charset="0"/>
                          <a:ea typeface="Tahoma" panose="020B0604030504040204" pitchFamily="34" charset="0"/>
                          <a:cs typeface="Tahoma" panose="020B0604030504040204" pitchFamily="34" charset="0"/>
                          <a:sym typeface="Symbol" panose="05050102010706020507" pitchFamily="18" charset="2"/>
                        </a:rPr>
                        <a:t></a:t>
                      </a:r>
                      <a:r>
                        <a:rPr lang="en-VN" sz="2400" b="1" dirty="0">
                          <a:solidFill>
                            <a:srgbClr val="00B050"/>
                          </a:solidFill>
                          <a:latin typeface="Tahoma" panose="020B0604030504040204" pitchFamily="34" charset="0"/>
                          <a:ea typeface="Tahoma" panose="020B0604030504040204" pitchFamily="34" charset="0"/>
                          <a:cs typeface="Tahoma" panose="020B0604030504040204" pitchFamily="34" charset="0"/>
                          <a:sym typeface="Wingdings" pitchFamily="2" charset="2"/>
                        </a:rPr>
                        <a:t> </a:t>
                      </a:r>
                      <a:r>
                        <a:rPr lang="en-VN" sz="2400" b="1" dirty="0">
                          <a:solidFill>
                            <a:srgbClr val="00B0F0"/>
                          </a:solidFill>
                          <a:latin typeface="Tahoma" panose="020B0604030504040204" pitchFamily="34" charset="0"/>
                          <a:ea typeface="Tahoma" panose="020B0604030504040204" pitchFamily="34" charset="0"/>
                          <a:cs typeface="Tahoma" panose="020B0604030504040204" pitchFamily="34" charset="0"/>
                          <a:sym typeface="Wingdings" pitchFamily="2" charset="2"/>
                        </a:rPr>
                        <a:t>V</a:t>
                      </a:r>
                      <a:r>
                        <a:rPr lang="en-US" sz="2400" b="1" dirty="0" err="1">
                          <a:solidFill>
                            <a:srgbClr val="00B0F0"/>
                          </a:solidFill>
                          <a:latin typeface="Tahoma" panose="020B0604030504040204" pitchFamily="34" charset="0"/>
                          <a:ea typeface="Tahoma" panose="020B0604030504040204" pitchFamily="34" charset="0"/>
                          <a:cs typeface="Tahoma" panose="020B0604030504040204" pitchFamily="34" charset="0"/>
                          <a:sym typeface="Wingdings" pitchFamily="2" charset="2"/>
                        </a:rPr>
                        <a:t>ật</a:t>
                      </a:r>
                      <a:r>
                        <a:rPr lang="en-US" sz="2400" b="1" baseline="0" dirty="0">
                          <a:solidFill>
                            <a:srgbClr val="00B0F0"/>
                          </a:solidFill>
                          <a:latin typeface="Tahoma" panose="020B0604030504040204" pitchFamily="34" charset="0"/>
                          <a:ea typeface="Tahoma" panose="020B0604030504040204" pitchFamily="34" charset="0"/>
                          <a:cs typeface="Tahoma" panose="020B0604030504040204" pitchFamily="34" charset="0"/>
                          <a:sym typeface="Wingdings" pitchFamily="2" charset="2"/>
                        </a:rPr>
                        <a:t> </a:t>
                      </a:r>
                      <a:r>
                        <a:rPr lang="en-US" sz="2400" b="1" baseline="0" dirty="0" err="1">
                          <a:solidFill>
                            <a:srgbClr val="00B0F0"/>
                          </a:solidFill>
                          <a:latin typeface="Tahoma" panose="020B0604030504040204" pitchFamily="34" charset="0"/>
                          <a:ea typeface="Tahoma" panose="020B0604030504040204" pitchFamily="34" charset="0"/>
                          <a:cs typeface="Tahoma" panose="020B0604030504040204" pitchFamily="34" charset="0"/>
                          <a:sym typeface="Wingdings" pitchFamily="2" charset="2"/>
                        </a:rPr>
                        <a:t>lí</a:t>
                      </a:r>
                      <a:r>
                        <a:rPr lang="en-VN" sz="2400" b="1" dirty="0">
                          <a:solidFill>
                            <a:srgbClr val="00B0F0"/>
                          </a:solidFill>
                          <a:latin typeface="Tahoma" panose="020B0604030504040204" pitchFamily="34" charset="0"/>
                          <a:ea typeface="Tahoma" panose="020B0604030504040204" pitchFamily="34" charset="0"/>
                          <a:cs typeface="Tahoma" panose="020B0604030504040204" pitchFamily="34" charset="0"/>
                          <a:sym typeface="Wingdings" pitchFamily="2" charset="2"/>
                        </a:rPr>
                        <a:t> 1</a:t>
                      </a:r>
                      <a:r>
                        <a:rPr lang="en-US" sz="2400" b="1" dirty="0">
                          <a:solidFill>
                            <a:srgbClr val="00B0F0"/>
                          </a:solidFill>
                          <a:latin typeface="Tahoma" panose="020B0604030504040204" pitchFamily="34" charset="0"/>
                          <a:ea typeface="Tahoma" panose="020B0604030504040204" pitchFamily="34" charset="0"/>
                          <a:cs typeface="Tahoma" panose="020B0604030504040204" pitchFamily="34" charset="0"/>
                          <a:sym typeface="Wingdings" pitchFamily="2" charset="2"/>
                        </a:rPr>
                        <a:t>1</a:t>
                      </a:r>
                      <a:endParaRPr lang="en-VN" sz="2400" b="1" dirty="0">
                        <a:solidFill>
                          <a:srgbClr val="00B0F0"/>
                        </a:solidFill>
                        <a:latin typeface="Tahoma" panose="020B0604030504040204" pitchFamily="34" charset="0"/>
                        <a:ea typeface="Tahoma" panose="020B0604030504040204" pitchFamily="34" charset="0"/>
                        <a:cs typeface="Tahoma" panose="020B0604030504040204" pitchFamily="34" charset="0"/>
                      </a:endParaRPr>
                    </a:p>
                  </a:txBody>
                  <a:tcPr/>
                </a:tc>
                <a:tc>
                  <a:txBody>
                    <a:bodyPr/>
                    <a:lstStyle/>
                    <a:p>
                      <a:r>
                        <a:rPr lang="en-US" sz="2400" b="1" dirty="0" err="1">
                          <a:solidFill>
                            <a:srgbClr val="FF0000"/>
                          </a:solidFill>
                          <a:latin typeface="Tahoma" panose="020B0604030504040204" pitchFamily="34" charset="0"/>
                          <a:ea typeface="Tahoma" panose="020B0604030504040204" pitchFamily="34" charset="0"/>
                          <a:cs typeface="Tahoma" panose="020B0604030504040204" pitchFamily="34" charset="0"/>
                        </a:rPr>
                        <a:t>Vật</a:t>
                      </a:r>
                      <a:r>
                        <a:rPr lang="en-US" sz="2400" b="1" baseline="0"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400" b="1" baseline="0" dirty="0" err="1">
                          <a:solidFill>
                            <a:srgbClr val="FF0000"/>
                          </a:solidFill>
                          <a:latin typeface="Tahoma" panose="020B0604030504040204" pitchFamily="34" charset="0"/>
                          <a:ea typeface="Tahoma" panose="020B0604030504040204" pitchFamily="34" charset="0"/>
                          <a:cs typeface="Tahoma" panose="020B0604030504040204" pitchFamily="34" charset="0"/>
                        </a:rPr>
                        <a:t>lí</a:t>
                      </a:r>
                      <a:r>
                        <a:rPr lang="en-US" sz="2400" b="1" baseline="0"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400" b="1" baseline="0" dirty="0" err="1">
                          <a:solidFill>
                            <a:srgbClr val="FF0000"/>
                          </a:solidFill>
                          <a:latin typeface="Tahoma" panose="020B0604030504040204" pitchFamily="34" charset="0"/>
                          <a:ea typeface="Tahoma" panose="020B0604030504040204" pitchFamily="34" charset="0"/>
                          <a:cs typeface="Tahoma" panose="020B0604030504040204" pitchFamily="34" charset="0"/>
                        </a:rPr>
                        <a:t>hạt</a:t>
                      </a:r>
                      <a:r>
                        <a:rPr lang="en-US" sz="2400" b="1" baseline="0"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400" b="1" baseline="0" dirty="0" err="1">
                          <a:solidFill>
                            <a:srgbClr val="FF0000"/>
                          </a:solidFill>
                          <a:latin typeface="Tahoma" panose="020B0604030504040204" pitchFamily="34" charset="0"/>
                          <a:ea typeface="Tahoma" panose="020B0604030504040204" pitchFamily="34" charset="0"/>
                          <a:cs typeface="Tahoma" panose="020B0604030504040204" pitchFamily="34" charset="0"/>
                        </a:rPr>
                        <a:t>nhân</a:t>
                      </a:r>
                      <a:r>
                        <a:rPr lang="en-US" sz="2400" b="1" baseline="0"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400" b="1" baseline="0" dirty="0" err="1">
                          <a:solidFill>
                            <a:srgbClr val="FF0000"/>
                          </a:solidFill>
                          <a:latin typeface="Tahoma" panose="020B0604030504040204" pitchFamily="34" charset="0"/>
                          <a:ea typeface="Tahoma" panose="020B0604030504040204" pitchFamily="34" charset="0"/>
                          <a:cs typeface="Tahoma" panose="020B0604030504040204" pitchFamily="34" charset="0"/>
                        </a:rPr>
                        <a:t>và</a:t>
                      </a:r>
                      <a:r>
                        <a:rPr lang="en-US" sz="2400" b="1" baseline="0"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400" b="1" baseline="0" dirty="0" err="1">
                          <a:solidFill>
                            <a:srgbClr val="FF0000"/>
                          </a:solidFill>
                          <a:latin typeface="Tahoma" panose="020B0604030504040204" pitchFamily="34" charset="0"/>
                          <a:ea typeface="Tahoma" panose="020B0604030504040204" pitchFamily="34" charset="0"/>
                          <a:cs typeface="Tahoma" panose="020B0604030504040204" pitchFamily="34" charset="0"/>
                        </a:rPr>
                        <a:t>phóng</a:t>
                      </a:r>
                      <a:r>
                        <a:rPr lang="en-US" sz="2400" b="1" baseline="0"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400" b="1" baseline="0" dirty="0" err="1">
                          <a:solidFill>
                            <a:srgbClr val="FF0000"/>
                          </a:solidFill>
                          <a:latin typeface="Tahoma" panose="020B0604030504040204" pitchFamily="34" charset="0"/>
                          <a:ea typeface="Tahoma" panose="020B0604030504040204" pitchFamily="34" charset="0"/>
                          <a:cs typeface="Tahoma" panose="020B0604030504040204" pitchFamily="34" charset="0"/>
                        </a:rPr>
                        <a:t>xạ</a:t>
                      </a:r>
                      <a:endParaRPr lang="en-VN" sz="2400" b="1" dirty="0">
                        <a:solidFill>
                          <a:srgbClr val="FF0000"/>
                        </a:solidFill>
                        <a:latin typeface="Tahoma" panose="020B0604030504040204" pitchFamily="34" charset="0"/>
                        <a:ea typeface="Tahoma" panose="020B0604030504040204" pitchFamily="34" charset="0"/>
                        <a:cs typeface="Tahoma" panose="020B0604030504040204" pitchFamily="34" charset="0"/>
                      </a:endParaRPr>
                    </a:p>
                  </a:txBody>
                  <a:tcPr/>
                </a:tc>
                <a:extLst>
                  <a:ext uri="{0D108BD9-81ED-4DB2-BD59-A6C34878D82A}">
                    <a16:rowId xmlns:a16="http://schemas.microsoft.com/office/drawing/2014/main" val="3425684763"/>
                  </a:ext>
                </a:extLst>
              </a:tr>
              <a:tr h="506190">
                <a:tc>
                  <a:txBody>
                    <a:bodyPr/>
                    <a:lstStyle/>
                    <a:p>
                      <a:r>
                        <a:rPr lang="en-US" sz="2400" b="1" dirty="0" err="1">
                          <a:solidFill>
                            <a:srgbClr val="C00000"/>
                          </a:solidFill>
                          <a:latin typeface="Tahoma" panose="020B0604030504040204" pitchFamily="34" charset="0"/>
                          <a:ea typeface="Tahoma" panose="020B0604030504040204" pitchFamily="34" charset="0"/>
                          <a:cs typeface="Tahoma" panose="020B0604030504040204" pitchFamily="34" charset="0"/>
                        </a:rPr>
                        <a:t>Sóng</a:t>
                      </a:r>
                      <a:r>
                        <a:rPr lang="en-US" sz="2400" b="1" baseline="0"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400" b="1" baseline="0" dirty="0" err="1">
                          <a:solidFill>
                            <a:srgbClr val="C00000"/>
                          </a:solidFill>
                          <a:latin typeface="Tahoma" panose="020B0604030504040204" pitchFamily="34" charset="0"/>
                          <a:ea typeface="Tahoma" panose="020B0604030504040204" pitchFamily="34" charset="0"/>
                          <a:cs typeface="Tahoma" panose="020B0604030504040204" pitchFamily="34" charset="0"/>
                        </a:rPr>
                        <a:t>ánh</a:t>
                      </a:r>
                      <a:r>
                        <a:rPr lang="en-US" sz="2400" b="1" baseline="0"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400" b="1" baseline="0" dirty="0" err="1">
                          <a:solidFill>
                            <a:srgbClr val="C00000"/>
                          </a:solidFill>
                          <a:latin typeface="Tahoma" panose="020B0604030504040204" pitchFamily="34" charset="0"/>
                          <a:ea typeface="Tahoma" panose="020B0604030504040204" pitchFamily="34" charset="0"/>
                          <a:cs typeface="Tahoma" panose="020B0604030504040204" pitchFamily="34" charset="0"/>
                        </a:rPr>
                        <a:t>sáng</a:t>
                      </a:r>
                      <a:r>
                        <a:rPr lang="en-US" sz="2400" b="1" baseline="0"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VN" sz="2400" b="1" dirty="0">
                          <a:solidFill>
                            <a:srgbClr val="7030A0"/>
                          </a:solidFill>
                          <a:latin typeface="Tahoma" panose="020B0604030504040204" pitchFamily="34" charset="0"/>
                          <a:ea typeface="Tahoma" panose="020B0604030504040204" pitchFamily="34" charset="0"/>
                          <a:cs typeface="Tahoma" panose="020B0604030504040204" pitchFamily="34" charset="0"/>
                          <a:sym typeface="Symbol" panose="05050102010706020507" pitchFamily="18" charset="2"/>
                        </a:rPr>
                        <a:t></a:t>
                      </a:r>
                      <a:r>
                        <a:rPr lang="en-VN" sz="2400" b="1" dirty="0">
                          <a:solidFill>
                            <a:srgbClr val="00B050"/>
                          </a:solidFill>
                          <a:latin typeface="Tahoma" panose="020B0604030504040204" pitchFamily="34" charset="0"/>
                          <a:ea typeface="Tahoma" panose="020B0604030504040204" pitchFamily="34" charset="0"/>
                          <a:cs typeface="Tahoma" panose="020B0604030504040204" pitchFamily="34" charset="0"/>
                          <a:sym typeface="Wingdings" pitchFamily="2" charset="2"/>
                        </a:rPr>
                        <a:t> </a:t>
                      </a:r>
                      <a:r>
                        <a:rPr lang="en-VN" sz="2400" b="1" dirty="0">
                          <a:solidFill>
                            <a:srgbClr val="00B0F0"/>
                          </a:solidFill>
                          <a:latin typeface="Tahoma" panose="020B0604030504040204" pitchFamily="34" charset="0"/>
                          <a:ea typeface="Tahoma" panose="020B0604030504040204" pitchFamily="34" charset="0"/>
                          <a:cs typeface="Tahoma" panose="020B0604030504040204" pitchFamily="34" charset="0"/>
                          <a:sym typeface="Wingdings" pitchFamily="2" charset="2"/>
                        </a:rPr>
                        <a:t>V</a:t>
                      </a:r>
                      <a:r>
                        <a:rPr lang="en-US" sz="2400" b="1" dirty="0" err="1">
                          <a:solidFill>
                            <a:srgbClr val="00B0F0"/>
                          </a:solidFill>
                          <a:latin typeface="Tahoma" panose="020B0604030504040204" pitchFamily="34" charset="0"/>
                          <a:ea typeface="Tahoma" panose="020B0604030504040204" pitchFamily="34" charset="0"/>
                          <a:cs typeface="Tahoma" panose="020B0604030504040204" pitchFamily="34" charset="0"/>
                          <a:sym typeface="Wingdings" pitchFamily="2" charset="2"/>
                        </a:rPr>
                        <a:t>ật</a:t>
                      </a:r>
                      <a:r>
                        <a:rPr lang="en-US" sz="2400" b="1" baseline="0" dirty="0">
                          <a:solidFill>
                            <a:srgbClr val="00B0F0"/>
                          </a:solidFill>
                          <a:latin typeface="Tahoma" panose="020B0604030504040204" pitchFamily="34" charset="0"/>
                          <a:ea typeface="Tahoma" panose="020B0604030504040204" pitchFamily="34" charset="0"/>
                          <a:cs typeface="Tahoma" panose="020B0604030504040204" pitchFamily="34" charset="0"/>
                          <a:sym typeface="Wingdings" pitchFamily="2" charset="2"/>
                        </a:rPr>
                        <a:t> </a:t>
                      </a:r>
                      <a:r>
                        <a:rPr lang="en-US" sz="2400" b="1" baseline="0" dirty="0" err="1">
                          <a:solidFill>
                            <a:srgbClr val="00B0F0"/>
                          </a:solidFill>
                          <a:latin typeface="Tahoma" panose="020B0604030504040204" pitchFamily="34" charset="0"/>
                          <a:ea typeface="Tahoma" panose="020B0604030504040204" pitchFamily="34" charset="0"/>
                          <a:cs typeface="Tahoma" panose="020B0604030504040204" pitchFamily="34" charset="0"/>
                          <a:sym typeface="Wingdings" pitchFamily="2" charset="2"/>
                        </a:rPr>
                        <a:t>lí</a:t>
                      </a:r>
                      <a:r>
                        <a:rPr lang="en-VN" sz="2400" b="1" dirty="0">
                          <a:solidFill>
                            <a:srgbClr val="00B0F0"/>
                          </a:solidFill>
                          <a:latin typeface="Tahoma" panose="020B0604030504040204" pitchFamily="34" charset="0"/>
                          <a:ea typeface="Tahoma" panose="020B0604030504040204" pitchFamily="34" charset="0"/>
                          <a:cs typeface="Tahoma" panose="020B0604030504040204" pitchFamily="34" charset="0"/>
                          <a:sym typeface="Wingdings" pitchFamily="2" charset="2"/>
                        </a:rPr>
                        <a:t> 1</a:t>
                      </a:r>
                      <a:r>
                        <a:rPr lang="en-US" sz="2400" b="1" dirty="0">
                          <a:solidFill>
                            <a:srgbClr val="00B0F0"/>
                          </a:solidFill>
                          <a:latin typeface="Tahoma" panose="020B0604030504040204" pitchFamily="34" charset="0"/>
                          <a:ea typeface="Tahoma" panose="020B0604030504040204" pitchFamily="34" charset="0"/>
                          <a:cs typeface="Tahoma" panose="020B0604030504040204" pitchFamily="34" charset="0"/>
                          <a:sym typeface="Wingdings" pitchFamily="2" charset="2"/>
                        </a:rPr>
                        <a:t>1</a:t>
                      </a:r>
                      <a:endParaRPr lang="en-VN" sz="2400" b="1" dirty="0">
                        <a:solidFill>
                          <a:srgbClr val="00B0F0"/>
                        </a:solidFill>
                        <a:latin typeface="Tahoma" panose="020B0604030504040204" pitchFamily="34" charset="0"/>
                        <a:ea typeface="Tahoma" panose="020B0604030504040204" pitchFamily="34" charset="0"/>
                        <a:cs typeface="Tahoma" panose="020B0604030504040204" pitchFamily="34" charset="0"/>
                      </a:endParaRPr>
                    </a:p>
                  </a:txBody>
                  <a:tcPr/>
                </a:tc>
                <a:tc>
                  <a:txBody>
                    <a:bodyPr/>
                    <a:lstStyle/>
                    <a:p>
                      <a:endParaRPr lang="en-VN" sz="2400" b="1" dirty="0">
                        <a:latin typeface="Tahoma" panose="020B0604030504040204" pitchFamily="34" charset="0"/>
                        <a:ea typeface="Tahoma" panose="020B0604030504040204" pitchFamily="34" charset="0"/>
                        <a:cs typeface="Tahoma" panose="020B0604030504040204" pitchFamily="34" charset="0"/>
                      </a:endParaRPr>
                    </a:p>
                  </a:txBody>
                  <a:tcPr/>
                </a:tc>
                <a:extLst>
                  <a:ext uri="{0D108BD9-81ED-4DB2-BD59-A6C34878D82A}">
                    <a16:rowId xmlns:a16="http://schemas.microsoft.com/office/drawing/2014/main" val="2455253028"/>
                  </a:ext>
                </a:extLst>
              </a:tr>
              <a:tr h="50619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dirty="0" err="1">
                          <a:solidFill>
                            <a:srgbClr val="C00000"/>
                          </a:solidFill>
                          <a:latin typeface="Tahoma" panose="020B0604030504040204" pitchFamily="34" charset="0"/>
                          <a:ea typeface="Tahoma" panose="020B0604030504040204" pitchFamily="34" charset="0"/>
                          <a:cs typeface="Tahoma" panose="020B0604030504040204" pitchFamily="34" charset="0"/>
                        </a:rPr>
                        <a:t>Lượng</a:t>
                      </a:r>
                      <a:r>
                        <a:rPr lang="en-US" sz="2400" b="1" baseline="0"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400" b="1" baseline="0" dirty="0" err="1">
                          <a:solidFill>
                            <a:srgbClr val="C00000"/>
                          </a:solidFill>
                          <a:latin typeface="Tahoma" panose="020B0604030504040204" pitchFamily="34" charset="0"/>
                          <a:ea typeface="Tahoma" panose="020B0604030504040204" pitchFamily="34" charset="0"/>
                          <a:cs typeface="Tahoma" panose="020B0604030504040204" pitchFamily="34" charset="0"/>
                        </a:rPr>
                        <a:t>tử</a:t>
                      </a:r>
                      <a:r>
                        <a:rPr lang="en-US" sz="2400" b="1" baseline="0"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400" b="1" baseline="0" dirty="0" err="1">
                          <a:solidFill>
                            <a:srgbClr val="C00000"/>
                          </a:solidFill>
                          <a:latin typeface="Tahoma" panose="020B0604030504040204" pitchFamily="34" charset="0"/>
                          <a:ea typeface="Tahoma" panose="020B0604030504040204" pitchFamily="34" charset="0"/>
                          <a:cs typeface="Tahoma" panose="020B0604030504040204" pitchFamily="34" charset="0"/>
                        </a:rPr>
                        <a:t>ánh</a:t>
                      </a:r>
                      <a:r>
                        <a:rPr lang="en-US" sz="2400" b="1" baseline="0"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400" b="1" baseline="0" dirty="0" err="1">
                          <a:solidFill>
                            <a:srgbClr val="C00000"/>
                          </a:solidFill>
                          <a:latin typeface="Tahoma" panose="020B0604030504040204" pitchFamily="34" charset="0"/>
                          <a:ea typeface="Tahoma" panose="020B0604030504040204" pitchFamily="34" charset="0"/>
                          <a:cs typeface="Tahoma" panose="020B0604030504040204" pitchFamily="34" charset="0"/>
                        </a:rPr>
                        <a:t>sáng</a:t>
                      </a:r>
                      <a:r>
                        <a:rPr lang="en-US" sz="2400" b="1" baseline="0"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VN" sz="2400" b="1" dirty="0">
                          <a:solidFill>
                            <a:srgbClr val="7030A0"/>
                          </a:solidFill>
                          <a:latin typeface="Tahoma" panose="020B0604030504040204" pitchFamily="34" charset="0"/>
                          <a:ea typeface="Tahoma" panose="020B0604030504040204" pitchFamily="34" charset="0"/>
                          <a:cs typeface="Tahoma" panose="020B0604030504040204" pitchFamily="34" charset="0"/>
                          <a:sym typeface="Symbol" panose="05050102010706020507" pitchFamily="18" charset="2"/>
                        </a:rPr>
                        <a:t></a:t>
                      </a:r>
                      <a:r>
                        <a:rPr lang="en-VN" sz="2400" b="1" dirty="0">
                          <a:solidFill>
                            <a:srgbClr val="00B050"/>
                          </a:solidFill>
                          <a:latin typeface="Tahoma" panose="020B0604030504040204" pitchFamily="34" charset="0"/>
                          <a:ea typeface="Tahoma" panose="020B0604030504040204" pitchFamily="34" charset="0"/>
                          <a:cs typeface="Tahoma" panose="020B0604030504040204" pitchFamily="34" charset="0"/>
                          <a:sym typeface="Wingdings" pitchFamily="2" charset="2"/>
                        </a:rPr>
                        <a:t> </a:t>
                      </a:r>
                      <a:r>
                        <a:rPr lang="en-US" sz="2400" b="1" dirty="0">
                          <a:solidFill>
                            <a:srgbClr val="00B0F0"/>
                          </a:solidFill>
                          <a:latin typeface="Tahoma" panose="020B0604030504040204" pitchFamily="34" charset="0"/>
                          <a:ea typeface="Tahoma" panose="020B0604030504040204" pitchFamily="34" charset="0"/>
                          <a:cs typeface="Tahoma" panose="020B0604030504040204" pitchFamily="34" charset="0"/>
                          <a:sym typeface="Wingdings" pitchFamily="2" charset="2"/>
                        </a:rPr>
                        <a:t>CĐHTVL</a:t>
                      </a:r>
                      <a:r>
                        <a:rPr lang="en-US" sz="2400" b="1" baseline="0" dirty="0">
                          <a:solidFill>
                            <a:srgbClr val="00B0F0"/>
                          </a:solidFill>
                          <a:latin typeface="Tahoma" panose="020B0604030504040204" pitchFamily="34" charset="0"/>
                          <a:ea typeface="Tahoma" panose="020B0604030504040204" pitchFamily="34" charset="0"/>
                          <a:cs typeface="Tahoma" panose="020B0604030504040204" pitchFamily="34" charset="0"/>
                          <a:sym typeface="Wingdings" pitchFamily="2" charset="2"/>
                        </a:rPr>
                        <a:t> 12</a:t>
                      </a:r>
                      <a:endParaRPr lang="en-VN" sz="2400" b="1" dirty="0">
                        <a:solidFill>
                          <a:srgbClr val="00B0F0"/>
                        </a:solidFill>
                        <a:latin typeface="Tahoma" panose="020B0604030504040204" pitchFamily="34" charset="0"/>
                        <a:ea typeface="Tahoma" panose="020B0604030504040204" pitchFamily="34" charset="0"/>
                        <a:cs typeface="Tahoma" panose="020B0604030504040204" pitchFamily="34" charset="0"/>
                      </a:endParaRPr>
                    </a:p>
                  </a:txBody>
                  <a:tcPr/>
                </a:tc>
                <a:tc>
                  <a:txBody>
                    <a:bodyPr/>
                    <a:lstStyle/>
                    <a:p>
                      <a:endParaRPr lang="en-VN" sz="2400" b="1" dirty="0">
                        <a:latin typeface="Tahoma" panose="020B0604030504040204" pitchFamily="34" charset="0"/>
                        <a:ea typeface="Tahoma" panose="020B0604030504040204" pitchFamily="34" charset="0"/>
                        <a:cs typeface="Tahoma" panose="020B0604030504040204" pitchFamily="34" charset="0"/>
                      </a:endParaRPr>
                    </a:p>
                  </a:txBody>
                  <a:tcPr/>
                </a:tc>
                <a:extLst>
                  <a:ext uri="{0D108BD9-81ED-4DB2-BD59-A6C34878D82A}">
                    <a16:rowId xmlns:a16="http://schemas.microsoft.com/office/drawing/2014/main" val="1108724188"/>
                  </a:ext>
                </a:extLst>
              </a:tr>
              <a:tr h="506190">
                <a:tc>
                  <a:txBody>
                    <a:bodyPr/>
                    <a:lstStyle/>
                    <a:p>
                      <a:r>
                        <a:rPr lang="en-US" sz="2400" b="1" dirty="0" err="1">
                          <a:solidFill>
                            <a:srgbClr val="C00000"/>
                          </a:solidFill>
                          <a:latin typeface="Tahoma" panose="020B0604030504040204" pitchFamily="34" charset="0"/>
                          <a:ea typeface="Tahoma" panose="020B0604030504040204" pitchFamily="34" charset="0"/>
                          <a:cs typeface="Tahoma" panose="020B0604030504040204" pitchFamily="34" charset="0"/>
                        </a:rPr>
                        <a:t>Từ</a:t>
                      </a:r>
                      <a:r>
                        <a:rPr lang="en-US" sz="2400" b="1" baseline="0" dirty="0">
                          <a:solidFill>
                            <a:srgbClr val="C00000"/>
                          </a:solidFill>
                          <a:latin typeface="Tahoma" panose="020B0604030504040204" pitchFamily="34" charset="0"/>
                          <a:ea typeface="Tahoma" panose="020B0604030504040204" pitchFamily="34" charset="0"/>
                          <a:cs typeface="Tahoma" panose="020B0604030504040204" pitchFamily="34" charset="0"/>
                        </a:rPr>
                        <a:t> vi </a:t>
                      </a:r>
                      <a:r>
                        <a:rPr lang="en-US" sz="2400" b="1" baseline="0" dirty="0" err="1">
                          <a:solidFill>
                            <a:srgbClr val="C00000"/>
                          </a:solidFill>
                          <a:latin typeface="Tahoma" panose="020B0604030504040204" pitchFamily="34" charset="0"/>
                          <a:ea typeface="Tahoma" panose="020B0604030504040204" pitchFamily="34" charset="0"/>
                          <a:cs typeface="Tahoma" panose="020B0604030504040204" pitchFamily="34" charset="0"/>
                        </a:rPr>
                        <a:t>mô</a:t>
                      </a:r>
                      <a:r>
                        <a:rPr lang="en-US" sz="2400" b="1" baseline="0"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400" b="1" baseline="0" dirty="0" err="1">
                          <a:solidFill>
                            <a:srgbClr val="C00000"/>
                          </a:solidFill>
                          <a:latin typeface="Tahoma" panose="020B0604030504040204" pitchFamily="34" charset="0"/>
                          <a:ea typeface="Tahoma" panose="020B0604030504040204" pitchFamily="34" charset="0"/>
                          <a:cs typeface="Tahoma" panose="020B0604030504040204" pitchFamily="34" charset="0"/>
                        </a:rPr>
                        <a:t>đến</a:t>
                      </a:r>
                      <a:r>
                        <a:rPr lang="en-US" sz="2400" b="1" baseline="0"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400" b="1" baseline="0" dirty="0" err="1">
                          <a:solidFill>
                            <a:srgbClr val="C00000"/>
                          </a:solidFill>
                          <a:latin typeface="Tahoma" panose="020B0604030504040204" pitchFamily="34" charset="0"/>
                          <a:ea typeface="Tahoma" panose="020B0604030504040204" pitchFamily="34" charset="0"/>
                          <a:cs typeface="Tahoma" panose="020B0604030504040204" pitchFamily="34" charset="0"/>
                        </a:rPr>
                        <a:t>vĩ</a:t>
                      </a:r>
                      <a:r>
                        <a:rPr lang="en-US" sz="2400" b="1" baseline="0"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400" b="1" baseline="0" dirty="0" err="1">
                          <a:solidFill>
                            <a:srgbClr val="C00000"/>
                          </a:solidFill>
                          <a:latin typeface="Tahoma" panose="020B0604030504040204" pitchFamily="34" charset="0"/>
                          <a:ea typeface="Tahoma" panose="020B0604030504040204" pitchFamily="34" charset="0"/>
                          <a:cs typeface="Tahoma" panose="020B0604030504040204" pitchFamily="34" charset="0"/>
                        </a:rPr>
                        <a:t>mô</a:t>
                      </a:r>
                      <a:r>
                        <a:rPr lang="en-US" sz="2400" b="1" baseline="0"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VN" sz="2400" b="1" dirty="0">
                          <a:solidFill>
                            <a:srgbClr val="7030A0"/>
                          </a:solidFill>
                          <a:latin typeface="Tahoma" panose="020B0604030504040204" pitchFamily="34" charset="0"/>
                          <a:ea typeface="Tahoma" panose="020B0604030504040204" pitchFamily="34" charset="0"/>
                          <a:cs typeface="Tahoma" panose="020B0604030504040204" pitchFamily="34" charset="0"/>
                          <a:sym typeface="Symbol" panose="05050102010706020507" pitchFamily="18" charset="2"/>
                        </a:rPr>
                        <a:t></a:t>
                      </a:r>
                      <a:r>
                        <a:rPr lang="en-VN" sz="2400" b="1" dirty="0">
                          <a:solidFill>
                            <a:srgbClr val="00B050"/>
                          </a:solidFill>
                          <a:latin typeface="Tahoma" panose="020B0604030504040204" pitchFamily="34" charset="0"/>
                          <a:ea typeface="Tahoma" panose="020B0604030504040204" pitchFamily="34" charset="0"/>
                          <a:cs typeface="Tahoma" panose="020B0604030504040204" pitchFamily="34" charset="0"/>
                          <a:sym typeface="Wingdings" pitchFamily="2" charset="2"/>
                        </a:rPr>
                        <a:t> </a:t>
                      </a:r>
                      <a:r>
                        <a:rPr lang="en-US" sz="2400" b="1" dirty="0" err="1">
                          <a:solidFill>
                            <a:srgbClr val="00B0F0"/>
                          </a:solidFill>
                          <a:latin typeface="Tahoma" panose="020B0604030504040204" pitchFamily="34" charset="0"/>
                          <a:ea typeface="Tahoma" panose="020B0604030504040204" pitchFamily="34" charset="0"/>
                          <a:cs typeface="Tahoma" panose="020B0604030504040204" pitchFamily="34" charset="0"/>
                          <a:sym typeface="Wingdings" pitchFamily="2" charset="2"/>
                        </a:rPr>
                        <a:t>Bỏ</a:t>
                      </a:r>
                      <a:endParaRPr lang="en-VN" sz="2400" b="1" dirty="0">
                        <a:solidFill>
                          <a:srgbClr val="00B0F0"/>
                        </a:solidFill>
                        <a:latin typeface="Tahoma" panose="020B0604030504040204" pitchFamily="34" charset="0"/>
                        <a:ea typeface="Tahoma" panose="020B0604030504040204" pitchFamily="34" charset="0"/>
                        <a:cs typeface="Tahoma" panose="020B0604030504040204" pitchFamily="34" charset="0"/>
                      </a:endParaRPr>
                    </a:p>
                  </a:txBody>
                  <a:tcPr/>
                </a:tc>
                <a:tc>
                  <a:txBody>
                    <a:bodyPr/>
                    <a:lstStyle/>
                    <a:p>
                      <a:endParaRPr lang="en-VN" sz="2400" b="1" dirty="0">
                        <a:latin typeface="Tahoma" panose="020B0604030504040204" pitchFamily="34" charset="0"/>
                        <a:ea typeface="Tahoma" panose="020B0604030504040204" pitchFamily="34" charset="0"/>
                        <a:cs typeface="Tahoma" panose="020B0604030504040204" pitchFamily="34" charset="0"/>
                      </a:endParaRPr>
                    </a:p>
                  </a:txBody>
                  <a:tcPr/>
                </a:tc>
                <a:extLst>
                  <a:ext uri="{0D108BD9-81ED-4DB2-BD59-A6C34878D82A}">
                    <a16:rowId xmlns:a16="http://schemas.microsoft.com/office/drawing/2014/main" val="2216024103"/>
                  </a:ext>
                </a:extLst>
              </a:tr>
            </a:tbl>
          </a:graphicData>
        </a:graphic>
      </p:graphicFrame>
      <p:sp>
        <p:nvSpPr>
          <p:cNvPr id="3" name="Snip Diagonal Corner Rectangle 13">
            <a:extLst>
              <a:ext uri="{FF2B5EF4-FFF2-40B4-BE49-F238E27FC236}">
                <a16:creationId xmlns:a16="http://schemas.microsoft.com/office/drawing/2014/main" id="{CC8F6B0E-9B18-9F1A-14C1-1A90579CC09E}"/>
              </a:ext>
            </a:extLst>
          </p:cNvPr>
          <p:cNvSpPr/>
          <p:nvPr/>
        </p:nvSpPr>
        <p:spPr>
          <a:xfrm>
            <a:off x="478536" y="1558008"/>
            <a:ext cx="420624" cy="329184"/>
          </a:xfrm>
          <a:prstGeom prst="snip2Diag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Tahoma" panose="020B0604030504040204" pitchFamily="34" charset="0"/>
                <a:ea typeface="Tahoma" panose="020B0604030504040204" pitchFamily="34" charset="0"/>
                <a:cs typeface="Tahoma" panose="020B0604030504040204" pitchFamily="34" charset="0"/>
              </a:rPr>
              <a:t>1</a:t>
            </a:r>
          </a:p>
        </p:txBody>
      </p:sp>
      <p:pic>
        <p:nvPicPr>
          <p:cNvPr id="6" name="Picture 5">
            <a:extLst>
              <a:ext uri="{FF2B5EF4-FFF2-40B4-BE49-F238E27FC236}">
                <a16:creationId xmlns:a16="http://schemas.microsoft.com/office/drawing/2014/main" id="{44508CDD-DE60-F8FE-EA87-FC596A9680E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53692" y="229027"/>
            <a:ext cx="1326712" cy="1097280"/>
          </a:xfrm>
          <a:prstGeom prst="rect">
            <a:avLst/>
          </a:prstGeom>
        </p:spPr>
      </p:pic>
    </p:spTree>
    <p:extLst>
      <p:ext uri="{BB962C8B-B14F-4D97-AF65-F5344CB8AC3E}">
        <p14:creationId xmlns:p14="http://schemas.microsoft.com/office/powerpoint/2010/main" val="239244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602958-D88B-5095-4F1F-C8D1E720F76C}"/>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6F280C37-132A-BBF9-0022-D88545F6B0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665" y="13860"/>
            <a:ext cx="12205665" cy="6858000"/>
          </a:xfrm>
          <a:prstGeom prst="rect">
            <a:avLst/>
          </a:prstGeom>
        </p:spPr>
      </p:pic>
      <p:pic>
        <p:nvPicPr>
          <p:cNvPr id="5" name="Picture 4">
            <a:extLst>
              <a:ext uri="{FF2B5EF4-FFF2-40B4-BE49-F238E27FC236}">
                <a16:creationId xmlns:a16="http://schemas.microsoft.com/office/drawing/2014/main" id="{C7E3A02F-E8AA-68C3-26DD-71520CACCEA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1596" y="357585"/>
            <a:ext cx="2273924" cy="420082"/>
          </a:xfrm>
          <a:prstGeom prst="rect">
            <a:avLst/>
          </a:prstGeom>
        </p:spPr>
      </p:pic>
      <p:sp>
        <p:nvSpPr>
          <p:cNvPr id="13" name="Rectangle 12">
            <a:extLst>
              <a:ext uri="{FF2B5EF4-FFF2-40B4-BE49-F238E27FC236}">
                <a16:creationId xmlns:a16="http://schemas.microsoft.com/office/drawing/2014/main" id="{8D4C7D3B-D16E-3763-5710-030D3744F33E}"/>
              </a:ext>
            </a:extLst>
          </p:cNvPr>
          <p:cNvSpPr/>
          <p:nvPr/>
        </p:nvSpPr>
        <p:spPr>
          <a:xfrm>
            <a:off x="799213" y="1519724"/>
            <a:ext cx="3171048" cy="400110"/>
          </a:xfrm>
          <a:prstGeom prst="rect">
            <a:avLst/>
          </a:prstGeom>
        </p:spPr>
        <p:txBody>
          <a:bodyPr wrap="square">
            <a:spAutoFit/>
          </a:bodyPr>
          <a:lstStyle/>
          <a:p>
            <a:pPr algn="just"/>
            <a:r>
              <a:rPr lang="en-US" sz="2000" b="1" dirty="0">
                <a:solidFill>
                  <a:srgbClr val="FF0000"/>
                </a:solidFill>
                <a:latin typeface="Tahoma" panose="020B0604030504040204" pitchFamily="34" charset="0"/>
                <a:ea typeface="Tahoma" panose="020B0604030504040204" pitchFamily="34" charset="0"/>
                <a:cs typeface="Tahoma" panose="020B0604030504040204" pitchFamily="34" charset="0"/>
              </a:rPr>
              <a:t>C2. KHÍ LÍ TƯỞNG</a:t>
            </a:r>
          </a:p>
        </p:txBody>
      </p:sp>
      <p:pic>
        <p:nvPicPr>
          <p:cNvPr id="3" name="Picture 2">
            <a:extLst>
              <a:ext uri="{FF2B5EF4-FFF2-40B4-BE49-F238E27FC236}">
                <a16:creationId xmlns:a16="http://schemas.microsoft.com/office/drawing/2014/main" id="{83D6A89D-360B-3B01-499B-D378403137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53692" y="229027"/>
            <a:ext cx="1326712" cy="1097280"/>
          </a:xfrm>
          <a:prstGeom prst="rect">
            <a:avLst/>
          </a:prstGeom>
        </p:spPr>
      </p:pic>
      <p:sp>
        <p:nvSpPr>
          <p:cNvPr id="8" name="Rectangle 7">
            <a:extLst>
              <a:ext uri="{FF2B5EF4-FFF2-40B4-BE49-F238E27FC236}">
                <a16:creationId xmlns:a16="http://schemas.microsoft.com/office/drawing/2014/main" id="{0CAD40C3-F6F2-2BB2-F128-D890DE7F4717}"/>
              </a:ext>
            </a:extLst>
          </p:cNvPr>
          <p:cNvSpPr/>
          <p:nvPr/>
        </p:nvSpPr>
        <p:spPr>
          <a:xfrm>
            <a:off x="799213" y="2040631"/>
            <a:ext cx="5026743" cy="374654"/>
          </a:xfrm>
          <a:prstGeom prst="rect">
            <a:avLst/>
          </a:prstGeom>
        </p:spPr>
        <p:txBody>
          <a:bodyPr wrap="square">
            <a:spAutoFit/>
          </a:bodyPr>
          <a:lstStyle/>
          <a:p>
            <a:pPr>
              <a:lnSpc>
                <a:spcPct val="110000"/>
              </a:lnSpc>
              <a:spcAft>
                <a:spcPts val="800"/>
              </a:spcAft>
            </a:pPr>
            <a:r>
              <a:rPr lang="vi-VN" b="1" i="1" dirty="0">
                <a:solidFill>
                  <a:srgbClr val="0070C0"/>
                </a:solidFill>
                <a:latin typeface="Tahoma" panose="020B0604030504040204" pitchFamily="34" charset="0"/>
                <a:ea typeface="Tahoma" panose="020B0604030504040204" pitchFamily="34" charset="0"/>
                <a:cs typeface="Tahoma" panose="020B0604030504040204" pitchFamily="34" charset="0"/>
              </a:rPr>
              <a:t>Phương trình trạng thái của khí lí tưởng</a:t>
            </a:r>
            <a:endParaRPr lang="en-US" b="1" i="1"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7" name="Rectangle 6">
            <a:extLst>
              <a:ext uri="{FF2B5EF4-FFF2-40B4-BE49-F238E27FC236}">
                <a16:creationId xmlns:a16="http://schemas.microsoft.com/office/drawing/2014/main" id="{2E2ED508-86E3-7353-45C1-8DAEC6539FDB}"/>
              </a:ext>
            </a:extLst>
          </p:cNvPr>
          <p:cNvSpPr/>
          <p:nvPr/>
        </p:nvSpPr>
        <p:spPr>
          <a:xfrm>
            <a:off x="799213" y="2477500"/>
            <a:ext cx="10755190" cy="818429"/>
          </a:xfrm>
          <a:prstGeom prst="rect">
            <a:avLst/>
          </a:prstGeom>
        </p:spPr>
        <p:txBody>
          <a:bodyPr wrap="square">
            <a:spAutoFit/>
          </a:bodyPr>
          <a:lstStyle/>
          <a:p>
            <a:pPr algn="just">
              <a:lnSpc>
                <a:spcPct val="140000"/>
              </a:lnSpc>
              <a:spcAft>
                <a:spcPts val="800"/>
              </a:spcAft>
            </a:pPr>
            <a:r>
              <a:rPr lang="vi-VN" b="1" dirty="0">
                <a:solidFill>
                  <a:srgbClr val="00B0F0"/>
                </a:solidFill>
                <a:latin typeface="Tahoma" panose="020B0604030504040204" pitchFamily="34" charset="0"/>
                <a:ea typeface="Tahoma" panose="020B0604030504040204" pitchFamily="34" charset="0"/>
                <a:cs typeface="Tahoma" panose="020B0604030504040204" pitchFamily="34" charset="0"/>
              </a:rPr>
              <a:t>Phương trình trạng thái của khí lí tưởng là phương trình nào trong hai phương trình PV/T = hằng số và pV = nRT</a:t>
            </a:r>
            <a:r>
              <a:rPr lang="en-US" b="1" dirty="0">
                <a:solidFill>
                  <a:srgbClr val="00B0F0"/>
                </a:solidFill>
                <a:latin typeface="Tahoma" panose="020B0604030504040204" pitchFamily="34" charset="0"/>
                <a:ea typeface="Tahoma" panose="020B0604030504040204" pitchFamily="34" charset="0"/>
                <a:cs typeface="Tahoma" panose="020B0604030504040204" pitchFamily="34" charset="0"/>
              </a:rPr>
              <a:t>.</a:t>
            </a:r>
            <a:r>
              <a:rPr lang="vi-VN" b="1" dirty="0">
                <a:solidFill>
                  <a:srgbClr val="00B0F0"/>
                </a:solidFill>
                <a:latin typeface="Tahoma" panose="020B0604030504040204" pitchFamily="34" charset="0"/>
                <a:ea typeface="Tahoma" panose="020B0604030504040204" pitchFamily="34" charset="0"/>
                <a:cs typeface="Tahoma" panose="020B0604030504040204" pitchFamily="34" charset="0"/>
              </a:rPr>
              <a:t> </a:t>
            </a:r>
            <a:endParaRPr lang="en-US" b="1" dirty="0">
              <a:solidFill>
                <a:srgbClr val="00B0F0"/>
              </a:solidFill>
              <a:latin typeface="Tahoma" panose="020B0604030504040204" pitchFamily="34" charset="0"/>
              <a:ea typeface="Tahoma" panose="020B0604030504040204" pitchFamily="34" charset="0"/>
              <a:cs typeface="Tahoma" panose="020B0604030504040204" pitchFamily="34" charset="0"/>
            </a:endParaRPr>
          </a:p>
        </p:txBody>
      </p:sp>
      <p:sp>
        <p:nvSpPr>
          <p:cNvPr id="9" name="Rectangle 8">
            <a:extLst>
              <a:ext uri="{FF2B5EF4-FFF2-40B4-BE49-F238E27FC236}">
                <a16:creationId xmlns:a16="http://schemas.microsoft.com/office/drawing/2014/main" id="{A4F42B1A-DF64-85BD-9944-BEF0D200DF07}"/>
              </a:ext>
            </a:extLst>
          </p:cNvPr>
          <p:cNvSpPr/>
          <p:nvPr/>
        </p:nvSpPr>
        <p:spPr>
          <a:xfrm>
            <a:off x="799213" y="3343673"/>
            <a:ext cx="10755190" cy="1594026"/>
          </a:xfrm>
          <a:prstGeom prst="rect">
            <a:avLst/>
          </a:prstGeom>
        </p:spPr>
        <p:txBody>
          <a:bodyPr wrap="square">
            <a:spAutoFit/>
          </a:bodyPr>
          <a:lstStyle/>
          <a:p>
            <a:pPr algn="just">
              <a:lnSpc>
                <a:spcPct val="140000"/>
              </a:lnSpc>
              <a:spcAft>
                <a:spcPts val="800"/>
              </a:spcAft>
            </a:pPr>
            <a:r>
              <a:rPr lang="vi-VN" b="1" dirty="0">
                <a:solidFill>
                  <a:srgbClr val="00B0F0"/>
                </a:solidFill>
                <a:latin typeface="Tahoma" panose="020B0604030504040204" pitchFamily="34" charset="0"/>
                <a:ea typeface="Tahoma" panose="020B0604030504040204" pitchFamily="34" charset="0"/>
                <a:cs typeface="Tahoma" panose="020B0604030504040204" pitchFamily="34" charset="0"/>
              </a:rPr>
              <a:t>Yêu cầu cần đạt về Phương trình trạng thái của Chương trình Vật lí THPT 2018 nêu: “Sử dụng định luật Boyle và định luật Charles rút ra được phương trình trạng thái của khí lí tưởng.” Nếu chỉ sử dụng định luật Boyle và định luật Charles thì chỉ có thể rút ra được phương trình: PV/T = hằng số. </a:t>
            </a:r>
            <a:endParaRPr lang="en-US" b="1" dirty="0">
              <a:solidFill>
                <a:srgbClr val="00B0F0"/>
              </a:solidFill>
              <a:latin typeface="Tahoma" panose="020B0604030504040204" pitchFamily="34" charset="0"/>
              <a:ea typeface="Tahoma" panose="020B0604030504040204" pitchFamily="34" charset="0"/>
              <a:cs typeface="Tahoma" panose="020B0604030504040204" pitchFamily="34" charset="0"/>
            </a:endParaRPr>
          </a:p>
        </p:txBody>
      </p:sp>
      <p:sp>
        <p:nvSpPr>
          <p:cNvPr id="2" name="Rectangle 1">
            <a:extLst>
              <a:ext uri="{FF2B5EF4-FFF2-40B4-BE49-F238E27FC236}">
                <a16:creationId xmlns:a16="http://schemas.microsoft.com/office/drawing/2014/main" id="{D0A10E01-6F47-9659-3342-4FC2AE478018}"/>
              </a:ext>
            </a:extLst>
          </p:cNvPr>
          <p:cNvSpPr/>
          <p:nvPr/>
        </p:nvSpPr>
        <p:spPr>
          <a:xfrm>
            <a:off x="916894" y="808660"/>
            <a:ext cx="9523761" cy="523220"/>
          </a:xfrm>
          <a:prstGeom prst="rect">
            <a:avLst/>
          </a:prstGeom>
        </p:spPr>
        <p:txBody>
          <a:bodyPr wrap="none">
            <a:spAutoFit/>
          </a:bodyPr>
          <a:lstStyle/>
          <a:p>
            <a:pPr fontAlgn="ctr">
              <a:lnSpc>
                <a:spcPct val="100000"/>
              </a:lnSpc>
              <a:buNone/>
              <a:defRPr/>
            </a:pPr>
            <a:r>
              <a:rPr lang="en-US" altLang="en-US" sz="2800" b="1" dirty="0">
                <a:solidFill>
                  <a:srgbClr val="00B050"/>
                </a:solidFill>
                <a:latin typeface="Tahoma" panose="020B0604030504040204" pitchFamily="34" charset="0"/>
                <a:ea typeface="Tahoma" panose="020B0604030504040204" pitchFamily="34" charset="0"/>
                <a:cs typeface="Tahoma" panose="020B0604030504040204" pitchFamily="34" charset="0"/>
              </a:rPr>
              <a:t>VI. MỘT SỐ LƯU Ý ĐỐI VỚI SGK VÀ CĐHT VẬT LÍ 12</a:t>
            </a:r>
          </a:p>
        </p:txBody>
      </p:sp>
      <p:sp>
        <p:nvSpPr>
          <p:cNvPr id="6" name="Rectangle 5">
            <a:extLst>
              <a:ext uri="{FF2B5EF4-FFF2-40B4-BE49-F238E27FC236}">
                <a16:creationId xmlns:a16="http://schemas.microsoft.com/office/drawing/2014/main" id="{BBA282E4-175E-F3E6-7B83-7B1AC969B157}"/>
              </a:ext>
            </a:extLst>
          </p:cNvPr>
          <p:cNvSpPr/>
          <p:nvPr/>
        </p:nvSpPr>
        <p:spPr>
          <a:xfrm>
            <a:off x="799213" y="4972166"/>
            <a:ext cx="10755190" cy="1206228"/>
          </a:xfrm>
          <a:prstGeom prst="rect">
            <a:avLst/>
          </a:prstGeom>
        </p:spPr>
        <p:txBody>
          <a:bodyPr wrap="square">
            <a:spAutoFit/>
          </a:bodyPr>
          <a:lstStyle/>
          <a:p>
            <a:pPr algn="just">
              <a:lnSpc>
                <a:spcPct val="140000"/>
              </a:lnSpc>
              <a:spcAft>
                <a:spcPts val="800"/>
              </a:spcAft>
            </a:pPr>
            <a:r>
              <a:rPr lang="vi-VN" b="1" dirty="0">
                <a:solidFill>
                  <a:srgbClr val="00B0F0"/>
                </a:solidFill>
                <a:latin typeface="Tahoma" panose="020B0604030504040204" pitchFamily="34" charset="0"/>
                <a:ea typeface="Tahoma" panose="020B0604030504040204" pitchFamily="34" charset="0"/>
                <a:cs typeface="Tahoma" panose="020B0604030504040204" pitchFamily="34" charset="0"/>
              </a:rPr>
              <a:t>Từ đó có thể hiểu Chương trình Vật lí 2018 coi phương trình PV/T = hs là phương trình trạng thái của khí lí tưởng. Các chương trình và SGK Vật lí trước 2018 của nước ta cũng gọi phương trình trên là Phương trình trạng thái của khí lí tưởng.</a:t>
            </a:r>
            <a:endParaRPr lang="en-US" b="1" dirty="0">
              <a:solidFill>
                <a:srgbClr val="00B0F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736151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6"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602958-D88B-5095-4F1F-C8D1E720F76C}"/>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6F280C37-132A-BBF9-0022-D88545F6B0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665" y="13860"/>
            <a:ext cx="12205665" cy="6858000"/>
          </a:xfrm>
          <a:prstGeom prst="rect">
            <a:avLst/>
          </a:prstGeom>
        </p:spPr>
      </p:pic>
      <p:pic>
        <p:nvPicPr>
          <p:cNvPr id="5" name="Picture 4">
            <a:extLst>
              <a:ext uri="{FF2B5EF4-FFF2-40B4-BE49-F238E27FC236}">
                <a16:creationId xmlns:a16="http://schemas.microsoft.com/office/drawing/2014/main" id="{C7E3A02F-E8AA-68C3-26DD-71520CACCEA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1596" y="357585"/>
            <a:ext cx="2273924" cy="420082"/>
          </a:xfrm>
          <a:prstGeom prst="rect">
            <a:avLst/>
          </a:prstGeom>
        </p:spPr>
      </p:pic>
      <p:sp>
        <p:nvSpPr>
          <p:cNvPr id="13" name="Rectangle 12">
            <a:extLst>
              <a:ext uri="{FF2B5EF4-FFF2-40B4-BE49-F238E27FC236}">
                <a16:creationId xmlns:a16="http://schemas.microsoft.com/office/drawing/2014/main" id="{8D4C7D3B-D16E-3763-5710-030D3744F33E}"/>
              </a:ext>
            </a:extLst>
          </p:cNvPr>
          <p:cNvSpPr/>
          <p:nvPr/>
        </p:nvSpPr>
        <p:spPr>
          <a:xfrm>
            <a:off x="799213" y="1519724"/>
            <a:ext cx="3171048" cy="400110"/>
          </a:xfrm>
          <a:prstGeom prst="rect">
            <a:avLst/>
          </a:prstGeom>
        </p:spPr>
        <p:txBody>
          <a:bodyPr wrap="square">
            <a:spAutoFit/>
          </a:bodyPr>
          <a:lstStyle/>
          <a:p>
            <a:pPr algn="just"/>
            <a:r>
              <a:rPr lang="en-US" sz="2000" b="1" dirty="0">
                <a:solidFill>
                  <a:srgbClr val="FF0000"/>
                </a:solidFill>
                <a:latin typeface="Tahoma" panose="020B0604030504040204" pitchFamily="34" charset="0"/>
                <a:ea typeface="Tahoma" panose="020B0604030504040204" pitchFamily="34" charset="0"/>
                <a:cs typeface="Tahoma" panose="020B0604030504040204" pitchFamily="34" charset="0"/>
              </a:rPr>
              <a:t>C2. KHÍ LÍ TƯỞNG</a:t>
            </a:r>
          </a:p>
        </p:txBody>
      </p:sp>
      <p:pic>
        <p:nvPicPr>
          <p:cNvPr id="3" name="Picture 2">
            <a:extLst>
              <a:ext uri="{FF2B5EF4-FFF2-40B4-BE49-F238E27FC236}">
                <a16:creationId xmlns:a16="http://schemas.microsoft.com/office/drawing/2014/main" id="{83D6A89D-360B-3B01-499B-D378403137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53692" y="229027"/>
            <a:ext cx="1326712" cy="1097280"/>
          </a:xfrm>
          <a:prstGeom prst="rect">
            <a:avLst/>
          </a:prstGeom>
        </p:spPr>
      </p:pic>
      <p:sp>
        <p:nvSpPr>
          <p:cNvPr id="8" name="Rectangle 7">
            <a:extLst>
              <a:ext uri="{FF2B5EF4-FFF2-40B4-BE49-F238E27FC236}">
                <a16:creationId xmlns:a16="http://schemas.microsoft.com/office/drawing/2014/main" id="{0CAD40C3-F6F2-2BB2-F128-D890DE7F4717}"/>
              </a:ext>
            </a:extLst>
          </p:cNvPr>
          <p:cNvSpPr/>
          <p:nvPr/>
        </p:nvSpPr>
        <p:spPr>
          <a:xfrm>
            <a:off x="799213" y="2040631"/>
            <a:ext cx="5026743" cy="374654"/>
          </a:xfrm>
          <a:prstGeom prst="rect">
            <a:avLst/>
          </a:prstGeom>
        </p:spPr>
        <p:txBody>
          <a:bodyPr wrap="square">
            <a:spAutoFit/>
          </a:bodyPr>
          <a:lstStyle/>
          <a:p>
            <a:pPr>
              <a:lnSpc>
                <a:spcPct val="110000"/>
              </a:lnSpc>
              <a:spcAft>
                <a:spcPts val="800"/>
              </a:spcAft>
            </a:pPr>
            <a:r>
              <a:rPr lang="vi-VN" b="1" i="1" dirty="0">
                <a:solidFill>
                  <a:srgbClr val="0070C0"/>
                </a:solidFill>
                <a:latin typeface="Tahoma" panose="020B0604030504040204" pitchFamily="34" charset="0"/>
                <a:ea typeface="Tahoma" panose="020B0604030504040204" pitchFamily="34" charset="0"/>
                <a:cs typeface="Tahoma" panose="020B0604030504040204" pitchFamily="34" charset="0"/>
              </a:rPr>
              <a:t>Phương trình trạng thái của khí lí tưởng</a:t>
            </a:r>
            <a:endParaRPr lang="en-US" b="1" i="1"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7" name="Rectangle 6">
            <a:extLst>
              <a:ext uri="{FF2B5EF4-FFF2-40B4-BE49-F238E27FC236}">
                <a16:creationId xmlns:a16="http://schemas.microsoft.com/office/drawing/2014/main" id="{2E2ED508-86E3-7353-45C1-8DAEC6539FDB}"/>
              </a:ext>
            </a:extLst>
          </p:cNvPr>
          <p:cNvSpPr/>
          <p:nvPr/>
        </p:nvSpPr>
        <p:spPr>
          <a:xfrm>
            <a:off x="799213" y="2477500"/>
            <a:ext cx="10755190" cy="1594026"/>
          </a:xfrm>
          <a:prstGeom prst="rect">
            <a:avLst/>
          </a:prstGeom>
        </p:spPr>
        <p:txBody>
          <a:bodyPr wrap="square">
            <a:spAutoFit/>
          </a:bodyPr>
          <a:lstStyle/>
          <a:p>
            <a:pPr algn="just">
              <a:lnSpc>
                <a:spcPct val="140000"/>
              </a:lnSpc>
              <a:spcAft>
                <a:spcPts val="800"/>
              </a:spcAft>
            </a:pPr>
            <a:r>
              <a:rPr lang="vi-VN" b="1" dirty="0">
                <a:solidFill>
                  <a:srgbClr val="00B0F0"/>
                </a:solidFill>
                <a:latin typeface="Tahoma" panose="020B0604030504040204" pitchFamily="34" charset="0"/>
                <a:ea typeface="Tahoma" panose="020B0604030504040204" pitchFamily="34" charset="0"/>
                <a:cs typeface="Tahoma" panose="020B0604030504040204" pitchFamily="34" charset="0"/>
              </a:rPr>
              <a:t>Tuy nhiên, phần lớn các Chương trình và SGK trên thế giới hiện nay coi phương trình pV = nRT là phương trình trạng thái của khí lí tưởng vì nó xác định mối quan hệ không chỉ giữa 3 thông số trạng thái của một lượng khí xác định với nhau mà còn xác định mối quan hệ của 3 thông số này với khối lượng (hoặc số mol) của lượng khí. </a:t>
            </a:r>
            <a:endParaRPr lang="en-US" b="1" dirty="0">
              <a:solidFill>
                <a:srgbClr val="00B0F0"/>
              </a:solidFill>
              <a:latin typeface="Tahoma" panose="020B0604030504040204" pitchFamily="34" charset="0"/>
              <a:ea typeface="Tahoma" panose="020B0604030504040204" pitchFamily="34" charset="0"/>
              <a:cs typeface="Tahoma" panose="020B0604030504040204" pitchFamily="34" charset="0"/>
            </a:endParaRPr>
          </a:p>
        </p:txBody>
      </p:sp>
      <p:sp>
        <p:nvSpPr>
          <p:cNvPr id="2" name="Rectangle 1">
            <a:extLst>
              <a:ext uri="{FF2B5EF4-FFF2-40B4-BE49-F238E27FC236}">
                <a16:creationId xmlns:a16="http://schemas.microsoft.com/office/drawing/2014/main" id="{28CA6DEB-303B-4623-D0C5-14C140B1FE09}"/>
              </a:ext>
            </a:extLst>
          </p:cNvPr>
          <p:cNvSpPr/>
          <p:nvPr/>
        </p:nvSpPr>
        <p:spPr>
          <a:xfrm>
            <a:off x="916894" y="808660"/>
            <a:ext cx="9523761" cy="523220"/>
          </a:xfrm>
          <a:prstGeom prst="rect">
            <a:avLst/>
          </a:prstGeom>
        </p:spPr>
        <p:txBody>
          <a:bodyPr wrap="none">
            <a:spAutoFit/>
          </a:bodyPr>
          <a:lstStyle/>
          <a:p>
            <a:pPr fontAlgn="ctr">
              <a:lnSpc>
                <a:spcPct val="100000"/>
              </a:lnSpc>
              <a:buNone/>
              <a:defRPr/>
            </a:pPr>
            <a:r>
              <a:rPr lang="en-US" altLang="en-US" sz="2800" b="1" dirty="0">
                <a:solidFill>
                  <a:srgbClr val="00B050"/>
                </a:solidFill>
                <a:latin typeface="Tahoma" panose="020B0604030504040204" pitchFamily="34" charset="0"/>
                <a:ea typeface="Tahoma" panose="020B0604030504040204" pitchFamily="34" charset="0"/>
                <a:cs typeface="Tahoma" panose="020B0604030504040204" pitchFamily="34" charset="0"/>
              </a:rPr>
              <a:t>VI. MỘT SỐ LƯU Ý ĐỐI VỚI SGK VÀ CĐHT VẬT LÍ 12</a:t>
            </a:r>
          </a:p>
        </p:txBody>
      </p:sp>
      <p:sp>
        <p:nvSpPr>
          <p:cNvPr id="6" name="Rectangle 5">
            <a:extLst>
              <a:ext uri="{FF2B5EF4-FFF2-40B4-BE49-F238E27FC236}">
                <a16:creationId xmlns:a16="http://schemas.microsoft.com/office/drawing/2014/main" id="{9C2525DD-3EB2-AAB9-9C5E-61B64CC52E7A}"/>
              </a:ext>
            </a:extLst>
          </p:cNvPr>
          <p:cNvSpPr/>
          <p:nvPr/>
        </p:nvSpPr>
        <p:spPr>
          <a:xfrm>
            <a:off x="799213" y="4226198"/>
            <a:ext cx="10755190" cy="1594026"/>
          </a:xfrm>
          <a:prstGeom prst="rect">
            <a:avLst/>
          </a:prstGeom>
        </p:spPr>
        <p:txBody>
          <a:bodyPr wrap="square">
            <a:spAutoFit/>
          </a:bodyPr>
          <a:lstStyle/>
          <a:p>
            <a:pPr algn="just">
              <a:lnSpc>
                <a:spcPct val="140000"/>
              </a:lnSpc>
              <a:spcAft>
                <a:spcPts val="800"/>
              </a:spcAft>
            </a:pPr>
            <a:r>
              <a:rPr lang="vi-VN" b="1" dirty="0">
                <a:solidFill>
                  <a:srgbClr val="00B0F0"/>
                </a:solidFill>
                <a:latin typeface="Tahoma" panose="020B0604030504040204" pitchFamily="34" charset="0"/>
                <a:ea typeface="Tahoma" panose="020B0604030504040204" pitchFamily="34" charset="0"/>
                <a:cs typeface="Tahoma" panose="020B0604030504040204" pitchFamily="34" charset="0"/>
              </a:rPr>
              <a:t>Chỉ có một số rất ít SGK tuy vẫn coi phương trình pV = nRT là phương trình mô tả sự biến đổi trạng thái của khí lí tưởng nhưng gọi phương trình này là phương trình Clapeyron hoặc phương trình Mendeleeb</a:t>
            </a:r>
            <a:r>
              <a:rPr lang="en-US" b="1" dirty="0">
                <a:solidFill>
                  <a:srgbClr val="00B0F0"/>
                </a:solidFill>
                <a:latin typeface="Tahoma" panose="020B0604030504040204" pitchFamily="34" charset="0"/>
                <a:ea typeface="Tahoma" panose="020B0604030504040204" pitchFamily="34" charset="0"/>
                <a:cs typeface="Tahoma" panose="020B0604030504040204" pitchFamily="34" charset="0"/>
              </a:rPr>
              <a:t>-</a:t>
            </a:r>
            <a:r>
              <a:rPr lang="vi-VN" b="1" dirty="0">
                <a:solidFill>
                  <a:srgbClr val="00B0F0"/>
                </a:solidFill>
                <a:latin typeface="Tahoma" panose="020B0604030504040204" pitchFamily="34" charset="0"/>
                <a:ea typeface="Tahoma" panose="020B0604030504040204" pitchFamily="34" charset="0"/>
                <a:cs typeface="Tahoma" panose="020B0604030504040204" pitchFamily="34" charset="0"/>
              </a:rPr>
              <a:t>Clapeyron để phân biệt với phương trình trạng thái của khí lí tưởng PV/T = hằng số. </a:t>
            </a:r>
            <a:endParaRPr lang="en-US" b="1" dirty="0">
              <a:solidFill>
                <a:srgbClr val="00B0F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057508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602958-D88B-5095-4F1F-C8D1E720F76C}"/>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6F280C37-132A-BBF9-0022-D88545F6B0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665" y="13860"/>
            <a:ext cx="12205665" cy="6858000"/>
          </a:xfrm>
          <a:prstGeom prst="rect">
            <a:avLst/>
          </a:prstGeom>
        </p:spPr>
      </p:pic>
      <p:pic>
        <p:nvPicPr>
          <p:cNvPr id="5" name="Picture 4">
            <a:extLst>
              <a:ext uri="{FF2B5EF4-FFF2-40B4-BE49-F238E27FC236}">
                <a16:creationId xmlns:a16="http://schemas.microsoft.com/office/drawing/2014/main" id="{C7E3A02F-E8AA-68C3-26DD-71520CACCEA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1596" y="357585"/>
            <a:ext cx="2273924" cy="420082"/>
          </a:xfrm>
          <a:prstGeom prst="rect">
            <a:avLst/>
          </a:prstGeom>
        </p:spPr>
      </p:pic>
      <p:sp>
        <p:nvSpPr>
          <p:cNvPr id="13" name="Rectangle 12">
            <a:extLst>
              <a:ext uri="{FF2B5EF4-FFF2-40B4-BE49-F238E27FC236}">
                <a16:creationId xmlns:a16="http://schemas.microsoft.com/office/drawing/2014/main" id="{8D4C7D3B-D16E-3763-5710-030D3744F33E}"/>
              </a:ext>
            </a:extLst>
          </p:cNvPr>
          <p:cNvSpPr/>
          <p:nvPr/>
        </p:nvSpPr>
        <p:spPr>
          <a:xfrm>
            <a:off x="799213" y="1519724"/>
            <a:ext cx="3171048" cy="400110"/>
          </a:xfrm>
          <a:prstGeom prst="rect">
            <a:avLst/>
          </a:prstGeom>
        </p:spPr>
        <p:txBody>
          <a:bodyPr wrap="square">
            <a:spAutoFit/>
          </a:bodyPr>
          <a:lstStyle/>
          <a:p>
            <a:pPr algn="just"/>
            <a:r>
              <a:rPr lang="en-US" sz="2000" b="1" dirty="0">
                <a:solidFill>
                  <a:srgbClr val="FF0000"/>
                </a:solidFill>
                <a:latin typeface="Tahoma" panose="020B0604030504040204" pitchFamily="34" charset="0"/>
                <a:ea typeface="Tahoma" panose="020B0604030504040204" pitchFamily="34" charset="0"/>
                <a:cs typeface="Tahoma" panose="020B0604030504040204" pitchFamily="34" charset="0"/>
              </a:rPr>
              <a:t>C2. KHÍ LÍ TƯỞNG</a:t>
            </a:r>
          </a:p>
        </p:txBody>
      </p:sp>
      <p:pic>
        <p:nvPicPr>
          <p:cNvPr id="3" name="Picture 2">
            <a:extLst>
              <a:ext uri="{FF2B5EF4-FFF2-40B4-BE49-F238E27FC236}">
                <a16:creationId xmlns:a16="http://schemas.microsoft.com/office/drawing/2014/main" id="{83D6A89D-360B-3B01-499B-D378403137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53692" y="229027"/>
            <a:ext cx="1326712" cy="1097280"/>
          </a:xfrm>
          <a:prstGeom prst="rect">
            <a:avLst/>
          </a:prstGeom>
        </p:spPr>
      </p:pic>
      <p:sp>
        <p:nvSpPr>
          <p:cNvPr id="8" name="Rectangle 7">
            <a:extLst>
              <a:ext uri="{FF2B5EF4-FFF2-40B4-BE49-F238E27FC236}">
                <a16:creationId xmlns:a16="http://schemas.microsoft.com/office/drawing/2014/main" id="{0CAD40C3-F6F2-2BB2-F128-D890DE7F4717}"/>
              </a:ext>
            </a:extLst>
          </p:cNvPr>
          <p:cNvSpPr/>
          <p:nvPr/>
        </p:nvSpPr>
        <p:spPr>
          <a:xfrm>
            <a:off x="799213" y="2040631"/>
            <a:ext cx="5026743" cy="374654"/>
          </a:xfrm>
          <a:prstGeom prst="rect">
            <a:avLst/>
          </a:prstGeom>
        </p:spPr>
        <p:txBody>
          <a:bodyPr wrap="square">
            <a:spAutoFit/>
          </a:bodyPr>
          <a:lstStyle/>
          <a:p>
            <a:pPr>
              <a:lnSpc>
                <a:spcPct val="110000"/>
              </a:lnSpc>
              <a:spcAft>
                <a:spcPts val="800"/>
              </a:spcAft>
            </a:pPr>
            <a:r>
              <a:rPr lang="vi-VN" b="1" i="1" dirty="0">
                <a:solidFill>
                  <a:srgbClr val="0070C0"/>
                </a:solidFill>
                <a:latin typeface="Tahoma" panose="020B0604030504040204" pitchFamily="34" charset="0"/>
                <a:ea typeface="Tahoma" panose="020B0604030504040204" pitchFamily="34" charset="0"/>
                <a:cs typeface="Tahoma" panose="020B0604030504040204" pitchFamily="34" charset="0"/>
              </a:rPr>
              <a:t>Phương trình trạng thái của khí lí tưởng</a:t>
            </a:r>
            <a:endParaRPr lang="en-US" b="1" i="1"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7" name="Rectangle 6">
            <a:extLst>
              <a:ext uri="{FF2B5EF4-FFF2-40B4-BE49-F238E27FC236}">
                <a16:creationId xmlns:a16="http://schemas.microsoft.com/office/drawing/2014/main" id="{2E2ED508-86E3-7353-45C1-8DAEC6539FDB}"/>
              </a:ext>
            </a:extLst>
          </p:cNvPr>
          <p:cNvSpPr/>
          <p:nvPr/>
        </p:nvSpPr>
        <p:spPr>
          <a:xfrm>
            <a:off x="799213" y="2477500"/>
            <a:ext cx="10755190" cy="1329916"/>
          </a:xfrm>
          <a:prstGeom prst="rect">
            <a:avLst/>
          </a:prstGeom>
        </p:spPr>
        <p:txBody>
          <a:bodyPr wrap="square">
            <a:spAutoFit/>
          </a:bodyPr>
          <a:lstStyle/>
          <a:p>
            <a:pPr algn="just">
              <a:lnSpc>
                <a:spcPct val="140000"/>
              </a:lnSpc>
              <a:spcAft>
                <a:spcPts val="800"/>
              </a:spcAft>
            </a:pPr>
            <a:r>
              <a:rPr lang="vi-VN" sz="2000" b="1" dirty="0">
                <a:solidFill>
                  <a:srgbClr val="00B0F0"/>
                </a:solidFill>
                <a:latin typeface="Tahoma" panose="020B0604030504040204" pitchFamily="34" charset="0"/>
                <a:ea typeface="Tahoma" panose="020B0604030504040204" pitchFamily="34" charset="0"/>
                <a:cs typeface="Tahoma" panose="020B0604030504040204" pitchFamily="34" charset="0"/>
              </a:rPr>
              <a:t>Trong Y</a:t>
            </a:r>
            <a:r>
              <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rPr>
              <a:t>CCĐ</a:t>
            </a:r>
            <a:r>
              <a:rPr lang="vi-VN" sz="2000" b="1" dirty="0">
                <a:solidFill>
                  <a:srgbClr val="00B0F0"/>
                </a:solidFill>
                <a:latin typeface="Tahoma" panose="020B0604030504040204" pitchFamily="34" charset="0"/>
                <a:ea typeface="Tahoma" panose="020B0604030504040204" pitchFamily="34" charset="0"/>
                <a:cs typeface="Tahoma" panose="020B0604030504040204" pitchFamily="34" charset="0"/>
              </a:rPr>
              <a:t> về Động năng phân tử và nhiệt độ có đề cập tới phương trình </a:t>
            </a:r>
            <a:r>
              <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vi-VN" sz="2000" b="1" dirty="0">
                <a:solidFill>
                  <a:srgbClr val="00B0F0"/>
                </a:solidFill>
                <a:latin typeface="Tahoma" panose="020B0604030504040204" pitchFamily="34" charset="0"/>
                <a:ea typeface="Tahoma" panose="020B0604030504040204" pitchFamily="34" charset="0"/>
                <a:cs typeface="Tahoma" panose="020B0604030504040204" pitchFamily="34" charset="0"/>
              </a:rPr>
              <a:t>pV = nRT nhưng không nêu tên của phương trình này. Điều này cho thấy việc xây dựng phương trình pV = nRT là một yêu cầu cần thiết của Chương trình.</a:t>
            </a:r>
            <a:endPar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endParaRPr>
          </a:p>
        </p:txBody>
      </p:sp>
      <p:sp>
        <p:nvSpPr>
          <p:cNvPr id="2" name="Rectangle 1">
            <a:extLst>
              <a:ext uri="{FF2B5EF4-FFF2-40B4-BE49-F238E27FC236}">
                <a16:creationId xmlns:a16="http://schemas.microsoft.com/office/drawing/2014/main" id="{B9469998-F53A-0ECB-CE78-D19AE052A858}"/>
              </a:ext>
            </a:extLst>
          </p:cNvPr>
          <p:cNvSpPr/>
          <p:nvPr/>
        </p:nvSpPr>
        <p:spPr>
          <a:xfrm>
            <a:off x="916894" y="808660"/>
            <a:ext cx="9523761" cy="523220"/>
          </a:xfrm>
          <a:prstGeom prst="rect">
            <a:avLst/>
          </a:prstGeom>
        </p:spPr>
        <p:txBody>
          <a:bodyPr wrap="none">
            <a:spAutoFit/>
          </a:bodyPr>
          <a:lstStyle/>
          <a:p>
            <a:pPr fontAlgn="ctr">
              <a:lnSpc>
                <a:spcPct val="100000"/>
              </a:lnSpc>
              <a:buNone/>
              <a:defRPr/>
            </a:pPr>
            <a:r>
              <a:rPr lang="en-US" altLang="en-US" sz="2800" b="1" dirty="0">
                <a:solidFill>
                  <a:srgbClr val="00B050"/>
                </a:solidFill>
                <a:latin typeface="Tahoma" panose="020B0604030504040204" pitchFamily="34" charset="0"/>
                <a:ea typeface="Tahoma" panose="020B0604030504040204" pitchFamily="34" charset="0"/>
                <a:cs typeface="Tahoma" panose="020B0604030504040204" pitchFamily="34" charset="0"/>
              </a:rPr>
              <a:t>VI. MỘT SỐ LƯU Ý ĐỐI VỚI SGK VÀ CĐHT VẬT LÍ 12</a:t>
            </a:r>
          </a:p>
        </p:txBody>
      </p:sp>
      <p:sp>
        <p:nvSpPr>
          <p:cNvPr id="6" name="Rectangle 5">
            <a:extLst>
              <a:ext uri="{FF2B5EF4-FFF2-40B4-BE49-F238E27FC236}">
                <a16:creationId xmlns:a16="http://schemas.microsoft.com/office/drawing/2014/main" id="{729A5662-26CA-395A-B941-1178BA8F664E}"/>
              </a:ext>
            </a:extLst>
          </p:cNvPr>
          <p:cNvSpPr/>
          <p:nvPr/>
        </p:nvSpPr>
        <p:spPr>
          <a:xfrm>
            <a:off x="799213" y="3851427"/>
            <a:ext cx="10755190" cy="2191690"/>
          </a:xfrm>
          <a:prstGeom prst="rect">
            <a:avLst/>
          </a:prstGeom>
        </p:spPr>
        <p:txBody>
          <a:bodyPr wrap="square">
            <a:spAutoFit/>
          </a:bodyPr>
          <a:lstStyle/>
          <a:p>
            <a:pPr algn="just">
              <a:lnSpc>
                <a:spcPct val="140000"/>
              </a:lnSpc>
              <a:spcAft>
                <a:spcPts val="800"/>
              </a:spcAft>
            </a:pPr>
            <a:r>
              <a:rPr lang="vi-VN" sz="2000" b="1" dirty="0">
                <a:solidFill>
                  <a:srgbClr val="00B0F0"/>
                </a:solidFill>
                <a:latin typeface="Tahoma" panose="020B0604030504040204" pitchFamily="34" charset="0"/>
                <a:ea typeface="Tahoma" panose="020B0604030504040204" pitchFamily="34" charset="0"/>
                <a:cs typeface="Tahoma" panose="020B0604030504040204" pitchFamily="34" charset="0"/>
              </a:rPr>
              <a:t>Do đó các tác giả SGK Vật lí lớp 12 đã chọn cách mà các tác giả SGK lớp 10 trước đây d</a:t>
            </a:r>
            <a:r>
              <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rPr>
              <a:t>ù</a:t>
            </a:r>
            <a:r>
              <a:rPr lang="vi-VN" sz="2000" b="1" dirty="0">
                <a:solidFill>
                  <a:srgbClr val="00B0F0"/>
                </a:solidFill>
                <a:latin typeface="Tahoma" panose="020B0604030504040204" pitchFamily="34" charset="0"/>
                <a:ea typeface="Tahoma" panose="020B0604030504040204" pitchFamily="34" charset="0"/>
                <a:cs typeface="Tahoma" panose="020B0604030504040204" pitchFamily="34" charset="0"/>
              </a:rPr>
              <a:t>ng</a:t>
            </a:r>
            <a:r>
              <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vi-VN" sz="2000" b="1" dirty="0">
                <a:solidFill>
                  <a:srgbClr val="00B0F0"/>
                </a:solidFill>
                <a:latin typeface="Tahoma" panose="020B0604030504040204" pitchFamily="34" charset="0"/>
                <a:ea typeface="Tahoma" panose="020B0604030504040204" pitchFamily="34" charset="0"/>
                <a:cs typeface="Tahoma" panose="020B0604030504040204" pitchFamily="34" charset="0"/>
              </a:rPr>
              <a:t>để gọi tên hai phương trình PV/T = hằng số và pV = nRT, có lưu ý HS là cả hai phương trình đều dùng để mô tả các quá trình biến đổi trạng thái của khí lí tưởng nên đều là phương trình trạng thái của khí lí tưởng, chúng có nội dung thống nhất, từ phương trình 2 có thể dễ dàng suy ra phương trình 1.</a:t>
            </a:r>
            <a:endPar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993132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602958-D88B-5095-4F1F-C8D1E720F76C}"/>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6F280C37-132A-BBF9-0022-D88545F6B0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665" y="13860"/>
            <a:ext cx="12205665" cy="6858000"/>
          </a:xfrm>
          <a:prstGeom prst="rect">
            <a:avLst/>
          </a:prstGeom>
        </p:spPr>
      </p:pic>
      <p:pic>
        <p:nvPicPr>
          <p:cNvPr id="5" name="Picture 4">
            <a:extLst>
              <a:ext uri="{FF2B5EF4-FFF2-40B4-BE49-F238E27FC236}">
                <a16:creationId xmlns:a16="http://schemas.microsoft.com/office/drawing/2014/main" id="{C7E3A02F-E8AA-68C3-26DD-71520CACCEA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1596" y="357585"/>
            <a:ext cx="2273924" cy="420082"/>
          </a:xfrm>
          <a:prstGeom prst="rect">
            <a:avLst/>
          </a:prstGeom>
        </p:spPr>
      </p:pic>
      <p:sp>
        <p:nvSpPr>
          <p:cNvPr id="13" name="Rectangle 12">
            <a:extLst>
              <a:ext uri="{FF2B5EF4-FFF2-40B4-BE49-F238E27FC236}">
                <a16:creationId xmlns:a16="http://schemas.microsoft.com/office/drawing/2014/main" id="{8D4C7D3B-D16E-3763-5710-030D3744F33E}"/>
              </a:ext>
            </a:extLst>
          </p:cNvPr>
          <p:cNvSpPr/>
          <p:nvPr/>
        </p:nvSpPr>
        <p:spPr>
          <a:xfrm>
            <a:off x="799213" y="1519724"/>
            <a:ext cx="3171048" cy="400110"/>
          </a:xfrm>
          <a:prstGeom prst="rect">
            <a:avLst/>
          </a:prstGeom>
        </p:spPr>
        <p:txBody>
          <a:bodyPr wrap="square">
            <a:spAutoFit/>
          </a:bodyPr>
          <a:lstStyle/>
          <a:p>
            <a:pPr algn="just"/>
            <a:r>
              <a:rPr lang="en-US" sz="2000" b="1" dirty="0">
                <a:solidFill>
                  <a:srgbClr val="FF0000"/>
                </a:solidFill>
                <a:latin typeface="Tahoma" panose="020B0604030504040204" pitchFamily="34" charset="0"/>
                <a:ea typeface="Tahoma" panose="020B0604030504040204" pitchFamily="34" charset="0"/>
                <a:cs typeface="Tahoma" panose="020B0604030504040204" pitchFamily="34" charset="0"/>
              </a:rPr>
              <a:t>C2. KHÍ LÍ TƯỞNG</a:t>
            </a:r>
          </a:p>
        </p:txBody>
      </p:sp>
      <p:pic>
        <p:nvPicPr>
          <p:cNvPr id="3" name="Picture 2">
            <a:extLst>
              <a:ext uri="{FF2B5EF4-FFF2-40B4-BE49-F238E27FC236}">
                <a16:creationId xmlns:a16="http://schemas.microsoft.com/office/drawing/2014/main" id="{83D6A89D-360B-3B01-499B-D378403137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53692" y="229027"/>
            <a:ext cx="1326712" cy="1097280"/>
          </a:xfrm>
          <a:prstGeom prst="rect">
            <a:avLst/>
          </a:prstGeom>
        </p:spPr>
      </p:pic>
      <p:sp>
        <p:nvSpPr>
          <p:cNvPr id="8" name="Rectangle 7">
            <a:extLst>
              <a:ext uri="{FF2B5EF4-FFF2-40B4-BE49-F238E27FC236}">
                <a16:creationId xmlns:a16="http://schemas.microsoft.com/office/drawing/2014/main" id="{0CAD40C3-F6F2-2BB2-F128-D890DE7F4717}"/>
              </a:ext>
            </a:extLst>
          </p:cNvPr>
          <p:cNvSpPr/>
          <p:nvPr/>
        </p:nvSpPr>
        <p:spPr>
          <a:xfrm>
            <a:off x="799213" y="2040631"/>
            <a:ext cx="8757163" cy="373692"/>
          </a:xfrm>
          <a:prstGeom prst="rect">
            <a:avLst/>
          </a:prstGeom>
        </p:spPr>
        <p:txBody>
          <a:bodyPr wrap="square">
            <a:spAutoFit/>
          </a:bodyPr>
          <a:lstStyle/>
          <a:p>
            <a:pPr>
              <a:lnSpc>
                <a:spcPct val="110000"/>
              </a:lnSpc>
              <a:spcAft>
                <a:spcPts val="800"/>
              </a:spcAft>
            </a:pPr>
            <a:r>
              <a:rPr lang="vi-VN" b="1" i="1" dirty="0">
                <a:solidFill>
                  <a:srgbClr val="0070C0"/>
                </a:solidFill>
                <a:latin typeface="Tahoma" panose="020B0604030504040204" pitchFamily="34" charset="0"/>
                <a:ea typeface="Tahoma" panose="020B0604030504040204" pitchFamily="34" charset="0"/>
                <a:cs typeface="Tahoma" panose="020B0604030504040204" pitchFamily="34" charset="0"/>
              </a:rPr>
              <a:t>Áp suất theo mô hình động học phân tử. Động năng phân tử và nhiệt độ</a:t>
            </a:r>
            <a:endParaRPr lang="en-US" b="1" i="1"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7" name="Rectangle 6">
            <a:extLst>
              <a:ext uri="{FF2B5EF4-FFF2-40B4-BE49-F238E27FC236}">
                <a16:creationId xmlns:a16="http://schemas.microsoft.com/office/drawing/2014/main" id="{2E2ED508-86E3-7353-45C1-8DAEC6539FDB}"/>
              </a:ext>
            </a:extLst>
          </p:cNvPr>
          <p:cNvSpPr/>
          <p:nvPr/>
        </p:nvSpPr>
        <p:spPr>
          <a:xfrm>
            <a:off x="799213" y="2477500"/>
            <a:ext cx="10755190" cy="1329916"/>
          </a:xfrm>
          <a:prstGeom prst="rect">
            <a:avLst/>
          </a:prstGeom>
        </p:spPr>
        <p:txBody>
          <a:bodyPr wrap="square">
            <a:spAutoFit/>
          </a:bodyPr>
          <a:lstStyle/>
          <a:p>
            <a:pPr algn="just">
              <a:lnSpc>
                <a:spcPct val="140000"/>
              </a:lnSpc>
              <a:spcAft>
                <a:spcPts val="800"/>
              </a:spcAft>
            </a:pPr>
            <a:r>
              <a:rPr lang="vi-VN" sz="2000" b="1" dirty="0">
                <a:solidFill>
                  <a:srgbClr val="00B0F0"/>
                </a:solidFill>
                <a:latin typeface="Tahoma" panose="020B0604030504040204" pitchFamily="34" charset="0"/>
                <a:ea typeface="Tahoma" panose="020B0604030504040204" pitchFamily="34" charset="0"/>
                <a:cs typeface="Tahoma" panose="020B0604030504040204" pitchFamily="34" charset="0"/>
              </a:rPr>
              <a:t>Dùng tốc độ hay vận tốc trong việc xác định mối quan hệ giữa áp suất chất khí và chuyển động của các phân tử khí? Trong chương trình Vật lí 2018, hai khái niêm tốc dộ và vận tốc là hai khái niệm hoàn toàn khác nhau. </a:t>
            </a:r>
            <a:endPar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endParaRPr>
          </a:p>
        </p:txBody>
      </p:sp>
      <p:sp>
        <p:nvSpPr>
          <p:cNvPr id="2" name="Rectangle 1">
            <a:extLst>
              <a:ext uri="{FF2B5EF4-FFF2-40B4-BE49-F238E27FC236}">
                <a16:creationId xmlns:a16="http://schemas.microsoft.com/office/drawing/2014/main" id="{CC98E7DF-6DDB-2776-57CD-3ABEB7DBF42F}"/>
              </a:ext>
            </a:extLst>
          </p:cNvPr>
          <p:cNvSpPr/>
          <p:nvPr/>
        </p:nvSpPr>
        <p:spPr>
          <a:xfrm>
            <a:off x="916894" y="808660"/>
            <a:ext cx="9523761" cy="523220"/>
          </a:xfrm>
          <a:prstGeom prst="rect">
            <a:avLst/>
          </a:prstGeom>
        </p:spPr>
        <p:txBody>
          <a:bodyPr wrap="none">
            <a:spAutoFit/>
          </a:bodyPr>
          <a:lstStyle/>
          <a:p>
            <a:pPr fontAlgn="ctr">
              <a:lnSpc>
                <a:spcPct val="100000"/>
              </a:lnSpc>
              <a:buNone/>
              <a:defRPr/>
            </a:pPr>
            <a:r>
              <a:rPr lang="en-US" altLang="en-US" sz="2800" b="1" dirty="0">
                <a:solidFill>
                  <a:srgbClr val="00B050"/>
                </a:solidFill>
                <a:latin typeface="Tahoma" panose="020B0604030504040204" pitchFamily="34" charset="0"/>
                <a:ea typeface="Tahoma" panose="020B0604030504040204" pitchFamily="34" charset="0"/>
                <a:cs typeface="Tahoma" panose="020B0604030504040204" pitchFamily="34" charset="0"/>
              </a:rPr>
              <a:t>VI. MỘT SỐ LƯU Ý ĐỐI VỚI SGK VÀ CĐHT VẬT LÍ 12</a:t>
            </a:r>
          </a:p>
        </p:txBody>
      </p:sp>
      <p:sp>
        <p:nvSpPr>
          <p:cNvPr id="6" name="Rectangle 5">
            <a:extLst>
              <a:ext uri="{FF2B5EF4-FFF2-40B4-BE49-F238E27FC236}">
                <a16:creationId xmlns:a16="http://schemas.microsoft.com/office/drawing/2014/main" id="{7BD8384E-702B-7E57-764B-4963D016656B}"/>
              </a:ext>
            </a:extLst>
          </p:cNvPr>
          <p:cNvSpPr/>
          <p:nvPr/>
        </p:nvSpPr>
        <p:spPr>
          <a:xfrm>
            <a:off x="799213" y="3997561"/>
            <a:ext cx="10755190" cy="1760803"/>
          </a:xfrm>
          <a:prstGeom prst="rect">
            <a:avLst/>
          </a:prstGeom>
        </p:spPr>
        <p:txBody>
          <a:bodyPr wrap="square">
            <a:spAutoFit/>
          </a:bodyPr>
          <a:lstStyle/>
          <a:p>
            <a:pPr algn="just">
              <a:lnSpc>
                <a:spcPct val="140000"/>
              </a:lnSpc>
              <a:spcAft>
                <a:spcPts val="800"/>
              </a:spcAft>
            </a:pPr>
            <a:r>
              <a:rPr lang="vi-VN" sz="2000" b="1" dirty="0">
                <a:solidFill>
                  <a:srgbClr val="00B0F0"/>
                </a:solidFill>
                <a:latin typeface="Tahoma" panose="020B0604030504040204" pitchFamily="34" charset="0"/>
                <a:ea typeface="Tahoma" panose="020B0604030504040204" pitchFamily="34" charset="0"/>
                <a:cs typeface="Tahoma" panose="020B0604030504040204" pitchFamily="34" charset="0"/>
              </a:rPr>
              <a:t>Chỉ có trong chuyển động thẳng đều không đổi hướng thì tốc độ và vận tốc của chuyển động mới có độ lớn bằng nhau, còn trong mọi chuyển động khác thì chỉ có tốc độ tức thời và vận tốc tức thời của chuyển động là có độ lớn bằng nhau. Còn nhìn chung thì hai đại lượng này có độ lớn khác nhau.</a:t>
            </a:r>
            <a:endPar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213364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602958-D88B-5095-4F1F-C8D1E720F76C}"/>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6F280C37-132A-BBF9-0022-D88545F6B0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665" y="11080"/>
            <a:ext cx="12205665" cy="6858000"/>
          </a:xfrm>
          <a:prstGeom prst="rect">
            <a:avLst/>
          </a:prstGeom>
        </p:spPr>
      </p:pic>
      <p:pic>
        <p:nvPicPr>
          <p:cNvPr id="5" name="Picture 4">
            <a:extLst>
              <a:ext uri="{FF2B5EF4-FFF2-40B4-BE49-F238E27FC236}">
                <a16:creationId xmlns:a16="http://schemas.microsoft.com/office/drawing/2014/main" id="{C7E3A02F-E8AA-68C3-26DD-71520CACCEA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1596" y="357585"/>
            <a:ext cx="2273924" cy="420082"/>
          </a:xfrm>
          <a:prstGeom prst="rect">
            <a:avLst/>
          </a:prstGeom>
        </p:spPr>
      </p:pic>
      <p:sp>
        <p:nvSpPr>
          <p:cNvPr id="13" name="Rectangle 12">
            <a:extLst>
              <a:ext uri="{FF2B5EF4-FFF2-40B4-BE49-F238E27FC236}">
                <a16:creationId xmlns:a16="http://schemas.microsoft.com/office/drawing/2014/main" id="{8D4C7D3B-D16E-3763-5710-030D3744F33E}"/>
              </a:ext>
            </a:extLst>
          </p:cNvPr>
          <p:cNvSpPr/>
          <p:nvPr/>
        </p:nvSpPr>
        <p:spPr>
          <a:xfrm>
            <a:off x="799213" y="1519724"/>
            <a:ext cx="3171048" cy="400110"/>
          </a:xfrm>
          <a:prstGeom prst="rect">
            <a:avLst/>
          </a:prstGeom>
        </p:spPr>
        <p:txBody>
          <a:bodyPr wrap="square">
            <a:spAutoFit/>
          </a:bodyPr>
          <a:lstStyle/>
          <a:p>
            <a:pPr algn="just"/>
            <a:r>
              <a:rPr lang="en-US" sz="2000" b="1" dirty="0">
                <a:solidFill>
                  <a:srgbClr val="FF0000"/>
                </a:solidFill>
                <a:latin typeface="Tahoma" panose="020B0604030504040204" pitchFamily="34" charset="0"/>
                <a:ea typeface="Tahoma" panose="020B0604030504040204" pitchFamily="34" charset="0"/>
                <a:cs typeface="Tahoma" panose="020B0604030504040204" pitchFamily="34" charset="0"/>
              </a:rPr>
              <a:t>C2. KHÍ LÍ TƯỞNG</a:t>
            </a:r>
          </a:p>
        </p:txBody>
      </p:sp>
      <p:pic>
        <p:nvPicPr>
          <p:cNvPr id="3" name="Picture 2">
            <a:extLst>
              <a:ext uri="{FF2B5EF4-FFF2-40B4-BE49-F238E27FC236}">
                <a16:creationId xmlns:a16="http://schemas.microsoft.com/office/drawing/2014/main" id="{83D6A89D-360B-3B01-499B-D378403137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53692" y="229027"/>
            <a:ext cx="1326712" cy="1097280"/>
          </a:xfrm>
          <a:prstGeom prst="rect">
            <a:avLst/>
          </a:prstGeom>
        </p:spPr>
      </p:pic>
      <p:sp>
        <p:nvSpPr>
          <p:cNvPr id="8" name="Rectangle 7">
            <a:extLst>
              <a:ext uri="{FF2B5EF4-FFF2-40B4-BE49-F238E27FC236}">
                <a16:creationId xmlns:a16="http://schemas.microsoft.com/office/drawing/2014/main" id="{0CAD40C3-F6F2-2BB2-F128-D890DE7F4717}"/>
              </a:ext>
            </a:extLst>
          </p:cNvPr>
          <p:cNvSpPr/>
          <p:nvPr/>
        </p:nvSpPr>
        <p:spPr>
          <a:xfrm>
            <a:off x="799213" y="2040631"/>
            <a:ext cx="8757163" cy="373692"/>
          </a:xfrm>
          <a:prstGeom prst="rect">
            <a:avLst/>
          </a:prstGeom>
        </p:spPr>
        <p:txBody>
          <a:bodyPr wrap="square">
            <a:spAutoFit/>
          </a:bodyPr>
          <a:lstStyle/>
          <a:p>
            <a:pPr>
              <a:lnSpc>
                <a:spcPct val="110000"/>
              </a:lnSpc>
              <a:spcAft>
                <a:spcPts val="800"/>
              </a:spcAft>
            </a:pPr>
            <a:r>
              <a:rPr lang="vi-VN" b="1" i="1" dirty="0">
                <a:solidFill>
                  <a:srgbClr val="0070C0"/>
                </a:solidFill>
                <a:latin typeface="Tahoma" panose="020B0604030504040204" pitchFamily="34" charset="0"/>
                <a:ea typeface="Tahoma" panose="020B0604030504040204" pitchFamily="34" charset="0"/>
                <a:cs typeface="Tahoma" panose="020B0604030504040204" pitchFamily="34" charset="0"/>
              </a:rPr>
              <a:t>Áp suất theo mô hình động học phân tử. Động năng phân tử và nhiệt độ</a:t>
            </a:r>
            <a:endParaRPr lang="en-US" b="1" i="1"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7" name="Rectangle 6">
            <a:extLst>
              <a:ext uri="{FF2B5EF4-FFF2-40B4-BE49-F238E27FC236}">
                <a16:creationId xmlns:a16="http://schemas.microsoft.com/office/drawing/2014/main" id="{2E2ED508-86E3-7353-45C1-8DAEC6539FDB}"/>
              </a:ext>
            </a:extLst>
          </p:cNvPr>
          <p:cNvSpPr/>
          <p:nvPr/>
        </p:nvSpPr>
        <p:spPr>
          <a:xfrm>
            <a:off x="799213" y="2477500"/>
            <a:ext cx="10755190" cy="1206228"/>
          </a:xfrm>
          <a:prstGeom prst="rect">
            <a:avLst/>
          </a:prstGeom>
        </p:spPr>
        <p:txBody>
          <a:bodyPr wrap="square">
            <a:spAutoFit/>
          </a:bodyPr>
          <a:lstStyle/>
          <a:p>
            <a:pPr algn="just">
              <a:lnSpc>
                <a:spcPct val="140000"/>
              </a:lnSpc>
              <a:spcAft>
                <a:spcPts val="800"/>
              </a:spcAft>
            </a:pPr>
            <a:r>
              <a:rPr lang="vi-VN" b="1" dirty="0">
                <a:solidFill>
                  <a:srgbClr val="00B0F0"/>
                </a:solidFill>
                <a:latin typeface="Tahoma" panose="020B0604030504040204" pitchFamily="34" charset="0"/>
                <a:ea typeface="Tahoma" panose="020B0604030504040204" pitchFamily="34" charset="0"/>
                <a:cs typeface="Tahoma" panose="020B0604030504040204" pitchFamily="34" charset="0"/>
              </a:rPr>
              <a:t>Mặt khác chuyển động của các phân tử là chuyển động hỗn loạn cả về độ lớn lẫn hướng nên không thể nói tới vận tốc trung bình theo nghĩa cơ học cũng như vận tốc trung bình theo nghĩa thống kê. </a:t>
            </a:r>
            <a:endParaRPr lang="en-US" b="1" dirty="0">
              <a:solidFill>
                <a:srgbClr val="00B0F0"/>
              </a:solidFill>
              <a:latin typeface="Tahoma" panose="020B0604030504040204" pitchFamily="34" charset="0"/>
              <a:ea typeface="Tahoma" panose="020B0604030504040204" pitchFamily="34" charset="0"/>
              <a:cs typeface="Tahoma" panose="020B0604030504040204" pitchFamily="34" charset="0"/>
            </a:endParaRPr>
          </a:p>
        </p:txBody>
      </p:sp>
      <p:sp>
        <p:nvSpPr>
          <p:cNvPr id="2" name="Rectangle 1">
            <a:extLst>
              <a:ext uri="{FF2B5EF4-FFF2-40B4-BE49-F238E27FC236}">
                <a16:creationId xmlns:a16="http://schemas.microsoft.com/office/drawing/2014/main" id="{264AD349-58F9-C63B-6027-67CB5F9A5AA6}"/>
              </a:ext>
            </a:extLst>
          </p:cNvPr>
          <p:cNvSpPr/>
          <p:nvPr/>
        </p:nvSpPr>
        <p:spPr>
          <a:xfrm>
            <a:off x="916894" y="808660"/>
            <a:ext cx="9523761" cy="523220"/>
          </a:xfrm>
          <a:prstGeom prst="rect">
            <a:avLst/>
          </a:prstGeom>
        </p:spPr>
        <p:txBody>
          <a:bodyPr wrap="none">
            <a:spAutoFit/>
          </a:bodyPr>
          <a:lstStyle/>
          <a:p>
            <a:pPr fontAlgn="ctr">
              <a:lnSpc>
                <a:spcPct val="100000"/>
              </a:lnSpc>
              <a:buNone/>
              <a:defRPr/>
            </a:pPr>
            <a:r>
              <a:rPr lang="en-US" altLang="en-US" sz="2800" b="1" dirty="0">
                <a:solidFill>
                  <a:srgbClr val="00B050"/>
                </a:solidFill>
                <a:latin typeface="Tahoma" panose="020B0604030504040204" pitchFamily="34" charset="0"/>
                <a:ea typeface="Tahoma" panose="020B0604030504040204" pitchFamily="34" charset="0"/>
                <a:cs typeface="Tahoma" panose="020B0604030504040204" pitchFamily="34" charset="0"/>
              </a:rPr>
              <a:t>VI. MỘT SỐ LƯU Ý ĐỐI VỚI SGK VÀ CĐHT VẬT LÍ 12</a:t>
            </a:r>
          </a:p>
        </p:txBody>
      </p:sp>
      <p:sp>
        <p:nvSpPr>
          <p:cNvPr id="6" name="Rectangle 5">
            <a:extLst>
              <a:ext uri="{FF2B5EF4-FFF2-40B4-BE49-F238E27FC236}">
                <a16:creationId xmlns:a16="http://schemas.microsoft.com/office/drawing/2014/main" id="{F3D0579D-5D4C-975D-5914-1428E06D086C}"/>
              </a:ext>
            </a:extLst>
          </p:cNvPr>
          <p:cNvSpPr/>
          <p:nvPr/>
        </p:nvSpPr>
        <p:spPr>
          <a:xfrm>
            <a:off x="799213" y="3704968"/>
            <a:ext cx="10755190" cy="1206228"/>
          </a:xfrm>
          <a:prstGeom prst="rect">
            <a:avLst/>
          </a:prstGeom>
        </p:spPr>
        <p:txBody>
          <a:bodyPr wrap="square">
            <a:spAutoFit/>
          </a:bodyPr>
          <a:lstStyle/>
          <a:p>
            <a:pPr algn="just">
              <a:lnSpc>
                <a:spcPct val="140000"/>
              </a:lnSpc>
              <a:spcAft>
                <a:spcPts val="800"/>
              </a:spcAft>
            </a:pPr>
            <a:r>
              <a:rPr lang="vi-VN" b="1" dirty="0">
                <a:solidFill>
                  <a:srgbClr val="00B0F0"/>
                </a:solidFill>
                <a:latin typeface="Tahoma" panose="020B0604030504040204" pitchFamily="34" charset="0"/>
                <a:ea typeface="Tahoma" panose="020B0604030504040204" pitchFamily="34" charset="0"/>
                <a:cs typeface="Tahoma" panose="020B0604030504040204" pitchFamily="34" charset="0"/>
              </a:rPr>
              <a:t>Do đó trong nhiệt học người ta dùng khái niệm tốc độ, không dùng khái niệm vận tốc để mô tả chuyển động của các phân tử. Tuy nhiên khí tính áp suất của một phân tử khí tác dụng lên thành bình thì phải dùng đến khái niệm động lượng và độ biên thiên động lượng. </a:t>
            </a:r>
            <a:endParaRPr lang="en-US" b="1" dirty="0">
              <a:solidFill>
                <a:srgbClr val="00B0F0"/>
              </a:solidFill>
              <a:latin typeface="Tahoma" panose="020B0604030504040204" pitchFamily="34" charset="0"/>
              <a:ea typeface="Tahoma" panose="020B0604030504040204" pitchFamily="34" charset="0"/>
              <a:cs typeface="Tahoma" panose="020B0604030504040204" pitchFamily="34" charset="0"/>
            </a:endParaRPr>
          </a:p>
        </p:txBody>
      </p:sp>
      <p:sp>
        <p:nvSpPr>
          <p:cNvPr id="9" name="Rectangle 8">
            <a:extLst>
              <a:ext uri="{FF2B5EF4-FFF2-40B4-BE49-F238E27FC236}">
                <a16:creationId xmlns:a16="http://schemas.microsoft.com/office/drawing/2014/main" id="{DB761A8B-803C-5CAB-1210-5A463276438B}"/>
              </a:ext>
            </a:extLst>
          </p:cNvPr>
          <p:cNvSpPr/>
          <p:nvPr/>
        </p:nvSpPr>
        <p:spPr>
          <a:xfrm>
            <a:off x="799213" y="4941140"/>
            <a:ext cx="10755190" cy="1206228"/>
          </a:xfrm>
          <a:prstGeom prst="rect">
            <a:avLst/>
          </a:prstGeom>
        </p:spPr>
        <p:txBody>
          <a:bodyPr wrap="square">
            <a:spAutoFit/>
          </a:bodyPr>
          <a:lstStyle/>
          <a:p>
            <a:pPr algn="just">
              <a:lnSpc>
                <a:spcPct val="140000"/>
              </a:lnSpc>
              <a:spcAft>
                <a:spcPts val="800"/>
              </a:spcAft>
            </a:pPr>
            <a:r>
              <a:rPr lang="vi-VN" b="1" dirty="0">
                <a:solidFill>
                  <a:srgbClr val="00B0F0"/>
                </a:solidFill>
                <a:latin typeface="Tahoma" panose="020B0604030504040204" pitchFamily="34" charset="0"/>
                <a:ea typeface="Tahoma" panose="020B0604030504040204" pitchFamily="34" charset="0"/>
                <a:cs typeface="Tahoma" panose="020B0604030504040204" pitchFamily="34" charset="0"/>
              </a:rPr>
              <a:t>Cả hai khái niệm này đều là các đại lượng vectơ có phương và chiều của vectơ vận tốc tức thời. Vậy có thể dùng tốc độ để xác định độ biến thiên động lượng của phân tử khi va chạm không?</a:t>
            </a:r>
            <a:endParaRPr lang="en-US" b="1" dirty="0">
              <a:solidFill>
                <a:srgbClr val="00B0F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613622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p:bldP spid="9"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602958-D88B-5095-4F1F-C8D1E720F76C}"/>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6F280C37-132A-BBF9-0022-D88545F6B0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665" y="13860"/>
            <a:ext cx="12205665" cy="6858000"/>
          </a:xfrm>
          <a:prstGeom prst="rect">
            <a:avLst/>
          </a:prstGeom>
        </p:spPr>
      </p:pic>
      <p:pic>
        <p:nvPicPr>
          <p:cNvPr id="5" name="Picture 4">
            <a:extLst>
              <a:ext uri="{FF2B5EF4-FFF2-40B4-BE49-F238E27FC236}">
                <a16:creationId xmlns:a16="http://schemas.microsoft.com/office/drawing/2014/main" id="{C7E3A02F-E8AA-68C3-26DD-71520CACCEA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1596" y="357585"/>
            <a:ext cx="2273924" cy="420082"/>
          </a:xfrm>
          <a:prstGeom prst="rect">
            <a:avLst/>
          </a:prstGeom>
        </p:spPr>
      </p:pic>
      <p:sp>
        <p:nvSpPr>
          <p:cNvPr id="13" name="Rectangle 12">
            <a:extLst>
              <a:ext uri="{FF2B5EF4-FFF2-40B4-BE49-F238E27FC236}">
                <a16:creationId xmlns:a16="http://schemas.microsoft.com/office/drawing/2014/main" id="{8D4C7D3B-D16E-3763-5710-030D3744F33E}"/>
              </a:ext>
            </a:extLst>
          </p:cNvPr>
          <p:cNvSpPr/>
          <p:nvPr/>
        </p:nvSpPr>
        <p:spPr>
          <a:xfrm>
            <a:off x="799213" y="1519724"/>
            <a:ext cx="3171048" cy="400110"/>
          </a:xfrm>
          <a:prstGeom prst="rect">
            <a:avLst/>
          </a:prstGeom>
        </p:spPr>
        <p:txBody>
          <a:bodyPr wrap="square">
            <a:spAutoFit/>
          </a:bodyPr>
          <a:lstStyle/>
          <a:p>
            <a:pPr algn="just"/>
            <a:r>
              <a:rPr lang="en-US" sz="2000" b="1" dirty="0">
                <a:solidFill>
                  <a:srgbClr val="FF0000"/>
                </a:solidFill>
                <a:latin typeface="Tahoma" panose="020B0604030504040204" pitchFamily="34" charset="0"/>
                <a:ea typeface="Tahoma" panose="020B0604030504040204" pitchFamily="34" charset="0"/>
                <a:cs typeface="Tahoma" panose="020B0604030504040204" pitchFamily="34" charset="0"/>
              </a:rPr>
              <a:t>C2. KHÍ LÍ TƯỞNG</a:t>
            </a:r>
          </a:p>
        </p:txBody>
      </p:sp>
      <p:pic>
        <p:nvPicPr>
          <p:cNvPr id="3" name="Picture 2">
            <a:extLst>
              <a:ext uri="{FF2B5EF4-FFF2-40B4-BE49-F238E27FC236}">
                <a16:creationId xmlns:a16="http://schemas.microsoft.com/office/drawing/2014/main" id="{83D6A89D-360B-3B01-499B-D378403137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53692" y="229027"/>
            <a:ext cx="1326712" cy="1097280"/>
          </a:xfrm>
          <a:prstGeom prst="rect">
            <a:avLst/>
          </a:prstGeom>
        </p:spPr>
      </p:pic>
      <p:sp>
        <p:nvSpPr>
          <p:cNvPr id="8" name="Rectangle 7">
            <a:extLst>
              <a:ext uri="{FF2B5EF4-FFF2-40B4-BE49-F238E27FC236}">
                <a16:creationId xmlns:a16="http://schemas.microsoft.com/office/drawing/2014/main" id="{0CAD40C3-F6F2-2BB2-F128-D890DE7F4717}"/>
              </a:ext>
            </a:extLst>
          </p:cNvPr>
          <p:cNvSpPr/>
          <p:nvPr/>
        </p:nvSpPr>
        <p:spPr>
          <a:xfrm>
            <a:off x="799213" y="2040631"/>
            <a:ext cx="8757163" cy="373692"/>
          </a:xfrm>
          <a:prstGeom prst="rect">
            <a:avLst/>
          </a:prstGeom>
        </p:spPr>
        <p:txBody>
          <a:bodyPr wrap="square">
            <a:spAutoFit/>
          </a:bodyPr>
          <a:lstStyle/>
          <a:p>
            <a:pPr>
              <a:lnSpc>
                <a:spcPct val="110000"/>
              </a:lnSpc>
              <a:spcAft>
                <a:spcPts val="800"/>
              </a:spcAft>
            </a:pPr>
            <a:r>
              <a:rPr lang="vi-VN" b="1" i="1" dirty="0">
                <a:solidFill>
                  <a:srgbClr val="0070C0"/>
                </a:solidFill>
                <a:latin typeface="Tahoma" panose="020B0604030504040204" pitchFamily="34" charset="0"/>
                <a:ea typeface="Tahoma" panose="020B0604030504040204" pitchFamily="34" charset="0"/>
                <a:cs typeface="Tahoma" panose="020B0604030504040204" pitchFamily="34" charset="0"/>
              </a:rPr>
              <a:t>Áp suất theo mô hình động học phân tử. Động năng phân tử và nhiệt độ</a:t>
            </a:r>
            <a:endParaRPr lang="en-US" b="1" i="1"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7" name="Rectangle 6">
            <a:extLst>
              <a:ext uri="{FF2B5EF4-FFF2-40B4-BE49-F238E27FC236}">
                <a16:creationId xmlns:a16="http://schemas.microsoft.com/office/drawing/2014/main" id="{2E2ED508-86E3-7353-45C1-8DAEC6539FDB}"/>
              </a:ext>
            </a:extLst>
          </p:cNvPr>
          <p:cNvSpPr/>
          <p:nvPr/>
        </p:nvSpPr>
        <p:spPr>
          <a:xfrm>
            <a:off x="799213" y="2477500"/>
            <a:ext cx="10755190" cy="1329916"/>
          </a:xfrm>
          <a:prstGeom prst="rect">
            <a:avLst/>
          </a:prstGeom>
        </p:spPr>
        <p:txBody>
          <a:bodyPr wrap="square">
            <a:spAutoFit/>
          </a:bodyPr>
          <a:lstStyle/>
          <a:p>
            <a:pPr algn="just">
              <a:lnSpc>
                <a:spcPct val="140000"/>
              </a:lnSpc>
              <a:spcAft>
                <a:spcPts val="800"/>
              </a:spcAft>
            </a:pPr>
            <a:r>
              <a:rPr lang="vi-VN" sz="2000" b="1" dirty="0">
                <a:solidFill>
                  <a:srgbClr val="00B0F0"/>
                </a:solidFill>
                <a:latin typeface="Tahoma" panose="020B0604030504040204" pitchFamily="34" charset="0"/>
                <a:ea typeface="Tahoma" panose="020B0604030504040204" pitchFamily="34" charset="0"/>
                <a:cs typeface="Tahoma" panose="020B0604030504040204" pitchFamily="34" charset="0"/>
              </a:rPr>
              <a:t>Vì các phân tử khí lí tưởng chỉ tương tác khi va chạm nên giữa hai va chạm chúng chuyển động thẳng đều, do đó vận tốc tức thời và tốc độ tức thời của phân tử khí lí tưởng có độ lớn bằng nhau và bằng tốc độ trung bình giữa hai va chạm. </a:t>
            </a:r>
            <a:endPar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endParaRPr>
          </a:p>
        </p:txBody>
      </p:sp>
      <p:sp>
        <p:nvSpPr>
          <p:cNvPr id="2" name="Rectangle 1">
            <a:extLst>
              <a:ext uri="{FF2B5EF4-FFF2-40B4-BE49-F238E27FC236}">
                <a16:creationId xmlns:a16="http://schemas.microsoft.com/office/drawing/2014/main" id="{1775F97F-22BA-60CD-BBC3-60B617FC2C34}"/>
              </a:ext>
            </a:extLst>
          </p:cNvPr>
          <p:cNvSpPr/>
          <p:nvPr/>
        </p:nvSpPr>
        <p:spPr>
          <a:xfrm>
            <a:off x="916894" y="808660"/>
            <a:ext cx="9523761" cy="523220"/>
          </a:xfrm>
          <a:prstGeom prst="rect">
            <a:avLst/>
          </a:prstGeom>
        </p:spPr>
        <p:txBody>
          <a:bodyPr wrap="none">
            <a:spAutoFit/>
          </a:bodyPr>
          <a:lstStyle/>
          <a:p>
            <a:pPr fontAlgn="ctr">
              <a:lnSpc>
                <a:spcPct val="100000"/>
              </a:lnSpc>
              <a:buNone/>
              <a:defRPr/>
            </a:pPr>
            <a:r>
              <a:rPr lang="en-US" altLang="en-US" sz="2800" b="1" dirty="0">
                <a:solidFill>
                  <a:srgbClr val="00B050"/>
                </a:solidFill>
                <a:latin typeface="Tahoma" panose="020B0604030504040204" pitchFamily="34" charset="0"/>
                <a:ea typeface="Tahoma" panose="020B0604030504040204" pitchFamily="34" charset="0"/>
                <a:cs typeface="Tahoma" panose="020B0604030504040204" pitchFamily="34" charset="0"/>
              </a:rPr>
              <a:t>VI. MỘT SỐ LƯU Ý ĐỐI VỚI SGK VÀ CĐHT VẬT LÍ 12</a:t>
            </a:r>
          </a:p>
        </p:txBody>
      </p:sp>
      <p:sp>
        <p:nvSpPr>
          <p:cNvPr id="6" name="Rectangle 5">
            <a:extLst>
              <a:ext uri="{FF2B5EF4-FFF2-40B4-BE49-F238E27FC236}">
                <a16:creationId xmlns:a16="http://schemas.microsoft.com/office/drawing/2014/main" id="{A033CCB9-DA89-7340-65FD-499E742CDC72}"/>
              </a:ext>
            </a:extLst>
          </p:cNvPr>
          <p:cNvSpPr/>
          <p:nvPr/>
        </p:nvSpPr>
        <p:spPr>
          <a:xfrm>
            <a:off x="799213" y="3997561"/>
            <a:ext cx="10755190" cy="1760803"/>
          </a:xfrm>
          <a:prstGeom prst="rect">
            <a:avLst/>
          </a:prstGeom>
        </p:spPr>
        <p:txBody>
          <a:bodyPr wrap="square">
            <a:spAutoFit/>
          </a:bodyPr>
          <a:lstStyle/>
          <a:p>
            <a:pPr algn="just">
              <a:lnSpc>
                <a:spcPct val="140000"/>
              </a:lnSpc>
              <a:spcAft>
                <a:spcPts val="800"/>
              </a:spcAft>
            </a:pPr>
            <a:r>
              <a:rPr lang="vi-VN" sz="2000" b="1" dirty="0">
                <a:solidFill>
                  <a:srgbClr val="00B0F0"/>
                </a:solidFill>
                <a:latin typeface="Tahoma" panose="020B0604030504040204" pitchFamily="34" charset="0"/>
                <a:ea typeface="Tahoma" panose="020B0604030504040204" pitchFamily="34" charset="0"/>
                <a:cs typeface="Tahoma" panose="020B0604030504040204" pitchFamily="34" charset="0"/>
              </a:rPr>
              <a:t>Do đó dùng tốc độ vẫn có thể xác định được giá trị của độ biến thiên động lượng của phân tử giữa hai lần va chạm liên tiếp với thành bình. Đây chí là cách mà SGK dùng để xác định độ biến thiên động lượng của phân tử trong mục “Tác dụng của một phân tử khí lên thành bình". </a:t>
            </a:r>
            <a:endPar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759963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602958-D88B-5095-4F1F-C8D1E720F76C}"/>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6F280C37-132A-BBF9-0022-D88545F6B0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665" y="13860"/>
            <a:ext cx="12205665" cy="6858000"/>
          </a:xfrm>
          <a:prstGeom prst="rect">
            <a:avLst/>
          </a:prstGeom>
        </p:spPr>
      </p:pic>
      <p:pic>
        <p:nvPicPr>
          <p:cNvPr id="5" name="Picture 4">
            <a:extLst>
              <a:ext uri="{FF2B5EF4-FFF2-40B4-BE49-F238E27FC236}">
                <a16:creationId xmlns:a16="http://schemas.microsoft.com/office/drawing/2014/main" id="{C7E3A02F-E8AA-68C3-26DD-71520CACCEA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1596" y="357585"/>
            <a:ext cx="2273924" cy="420082"/>
          </a:xfrm>
          <a:prstGeom prst="rect">
            <a:avLst/>
          </a:prstGeom>
        </p:spPr>
      </p:pic>
      <p:sp>
        <p:nvSpPr>
          <p:cNvPr id="13" name="Rectangle 12">
            <a:extLst>
              <a:ext uri="{FF2B5EF4-FFF2-40B4-BE49-F238E27FC236}">
                <a16:creationId xmlns:a16="http://schemas.microsoft.com/office/drawing/2014/main" id="{8D4C7D3B-D16E-3763-5710-030D3744F33E}"/>
              </a:ext>
            </a:extLst>
          </p:cNvPr>
          <p:cNvSpPr/>
          <p:nvPr/>
        </p:nvSpPr>
        <p:spPr>
          <a:xfrm>
            <a:off x="799213" y="1519724"/>
            <a:ext cx="3171048" cy="400110"/>
          </a:xfrm>
          <a:prstGeom prst="rect">
            <a:avLst/>
          </a:prstGeom>
        </p:spPr>
        <p:txBody>
          <a:bodyPr wrap="square">
            <a:spAutoFit/>
          </a:bodyPr>
          <a:lstStyle/>
          <a:p>
            <a:pPr algn="just"/>
            <a:r>
              <a:rPr lang="en-US" sz="2000" b="1" dirty="0">
                <a:solidFill>
                  <a:srgbClr val="FF0000"/>
                </a:solidFill>
                <a:latin typeface="Tahoma" panose="020B0604030504040204" pitchFamily="34" charset="0"/>
                <a:ea typeface="Tahoma" panose="020B0604030504040204" pitchFamily="34" charset="0"/>
                <a:cs typeface="Tahoma" panose="020B0604030504040204" pitchFamily="34" charset="0"/>
              </a:rPr>
              <a:t>C3. TỪ TRƯỜNG</a:t>
            </a:r>
          </a:p>
        </p:txBody>
      </p:sp>
      <p:pic>
        <p:nvPicPr>
          <p:cNvPr id="3" name="Picture 2">
            <a:extLst>
              <a:ext uri="{FF2B5EF4-FFF2-40B4-BE49-F238E27FC236}">
                <a16:creationId xmlns:a16="http://schemas.microsoft.com/office/drawing/2014/main" id="{83D6A89D-360B-3B01-499B-D378403137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53692" y="229027"/>
            <a:ext cx="1326712" cy="1097280"/>
          </a:xfrm>
          <a:prstGeom prst="rect">
            <a:avLst/>
          </a:prstGeom>
        </p:spPr>
      </p:pic>
      <p:sp>
        <p:nvSpPr>
          <p:cNvPr id="8" name="Rectangle 7">
            <a:extLst>
              <a:ext uri="{FF2B5EF4-FFF2-40B4-BE49-F238E27FC236}">
                <a16:creationId xmlns:a16="http://schemas.microsoft.com/office/drawing/2014/main" id="{0CAD40C3-F6F2-2BB2-F128-D890DE7F4717}"/>
              </a:ext>
            </a:extLst>
          </p:cNvPr>
          <p:cNvSpPr/>
          <p:nvPr/>
        </p:nvSpPr>
        <p:spPr>
          <a:xfrm>
            <a:off x="799213" y="2040631"/>
            <a:ext cx="8757163" cy="373692"/>
          </a:xfrm>
          <a:prstGeom prst="rect">
            <a:avLst/>
          </a:prstGeom>
        </p:spPr>
        <p:txBody>
          <a:bodyPr wrap="square">
            <a:spAutoFit/>
          </a:bodyPr>
          <a:lstStyle/>
          <a:p>
            <a:pPr>
              <a:lnSpc>
                <a:spcPct val="110000"/>
              </a:lnSpc>
              <a:spcAft>
                <a:spcPts val="800"/>
              </a:spcAft>
            </a:pPr>
            <a:r>
              <a:rPr lang="vi-VN" b="1" i="1" dirty="0">
                <a:solidFill>
                  <a:srgbClr val="0070C0"/>
                </a:solidFill>
                <a:latin typeface="Tahoma" panose="020B0604030504040204" pitchFamily="34" charset="0"/>
                <a:ea typeface="Tahoma" panose="020B0604030504040204" pitchFamily="34" charset="0"/>
                <a:cs typeface="Tahoma" panose="020B0604030504040204" pitchFamily="34" charset="0"/>
              </a:rPr>
              <a:t>Từ trường</a:t>
            </a:r>
            <a:endParaRPr lang="en-US" b="1" i="1"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7" name="Rectangle 6">
            <a:extLst>
              <a:ext uri="{FF2B5EF4-FFF2-40B4-BE49-F238E27FC236}">
                <a16:creationId xmlns:a16="http://schemas.microsoft.com/office/drawing/2014/main" id="{2E2ED508-86E3-7353-45C1-8DAEC6539FDB}"/>
              </a:ext>
            </a:extLst>
          </p:cNvPr>
          <p:cNvSpPr/>
          <p:nvPr/>
        </p:nvSpPr>
        <p:spPr>
          <a:xfrm>
            <a:off x="799213" y="2477500"/>
            <a:ext cx="10755190" cy="1529971"/>
          </a:xfrm>
          <a:prstGeom prst="rect">
            <a:avLst/>
          </a:prstGeom>
        </p:spPr>
        <p:txBody>
          <a:bodyPr wrap="square">
            <a:spAutoFit/>
          </a:bodyPr>
          <a:lstStyle/>
          <a:p>
            <a:pPr marL="7938" indent="-7938" algn="just">
              <a:lnSpc>
                <a:spcPct val="120000"/>
              </a:lnSpc>
              <a:spcBef>
                <a:spcPts val="300"/>
              </a:spcBef>
              <a:spcAft>
                <a:spcPts val="300"/>
              </a:spcAft>
            </a:pPr>
            <a:r>
              <a:rPr lang="vi-VN" sz="2000" b="1" dirty="0">
                <a:solidFill>
                  <a:srgbClr val="00B0F0"/>
                </a:solidFill>
                <a:latin typeface="Tahoma" panose="020B0604030504040204" pitchFamily="34" charset="0"/>
                <a:ea typeface="Tahoma" panose="020B0604030504040204" pitchFamily="34" charset="0"/>
                <a:cs typeface="Tahoma" panose="020B0604030504040204" pitchFamily="34" charset="0"/>
              </a:rPr>
              <a:t>Giảng dạy về tương tác từ và từ trường gặp nhiều khó khăn hơn khi giảng dạy về tương tác điện và điện trường. Tương tác điện là tương tác giữa hai điện tích. Nhưng nói về tương tác từ, GV phải làm cho HS hiểu đó là tương tác giữa hai nam châm, hoặc giữa nam châm và dòng điện, hoặc giữa hai dòng điện.</a:t>
            </a:r>
            <a:endPar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endParaRPr>
          </a:p>
        </p:txBody>
      </p:sp>
      <p:sp>
        <p:nvSpPr>
          <p:cNvPr id="2" name="Rectangle 1">
            <a:extLst>
              <a:ext uri="{FF2B5EF4-FFF2-40B4-BE49-F238E27FC236}">
                <a16:creationId xmlns:a16="http://schemas.microsoft.com/office/drawing/2014/main" id="{58F73554-F9CC-9DD8-C50E-66EF69F6F901}"/>
              </a:ext>
            </a:extLst>
          </p:cNvPr>
          <p:cNvSpPr/>
          <p:nvPr/>
        </p:nvSpPr>
        <p:spPr>
          <a:xfrm>
            <a:off x="916894" y="808660"/>
            <a:ext cx="9523761" cy="523220"/>
          </a:xfrm>
          <a:prstGeom prst="rect">
            <a:avLst/>
          </a:prstGeom>
        </p:spPr>
        <p:txBody>
          <a:bodyPr wrap="none">
            <a:spAutoFit/>
          </a:bodyPr>
          <a:lstStyle/>
          <a:p>
            <a:pPr fontAlgn="ctr">
              <a:lnSpc>
                <a:spcPct val="100000"/>
              </a:lnSpc>
              <a:buNone/>
              <a:defRPr/>
            </a:pPr>
            <a:r>
              <a:rPr lang="en-US" altLang="en-US" sz="2800" b="1" dirty="0">
                <a:solidFill>
                  <a:srgbClr val="00B050"/>
                </a:solidFill>
                <a:latin typeface="Tahoma" panose="020B0604030504040204" pitchFamily="34" charset="0"/>
                <a:ea typeface="Tahoma" panose="020B0604030504040204" pitchFamily="34" charset="0"/>
                <a:cs typeface="Tahoma" panose="020B0604030504040204" pitchFamily="34" charset="0"/>
              </a:rPr>
              <a:t>VI. MỘT SỐ LƯU Ý ĐỐI VỚI SGK VÀ CĐHT VẬT LÍ 12</a:t>
            </a:r>
          </a:p>
        </p:txBody>
      </p:sp>
      <p:sp>
        <p:nvSpPr>
          <p:cNvPr id="6" name="Rectangle 5">
            <a:extLst>
              <a:ext uri="{FF2B5EF4-FFF2-40B4-BE49-F238E27FC236}">
                <a16:creationId xmlns:a16="http://schemas.microsoft.com/office/drawing/2014/main" id="{0C8B921C-D0AF-F668-D732-25DE50B1D1AD}"/>
              </a:ext>
            </a:extLst>
          </p:cNvPr>
          <p:cNvSpPr/>
          <p:nvPr/>
        </p:nvSpPr>
        <p:spPr>
          <a:xfrm>
            <a:off x="799213" y="4073093"/>
            <a:ext cx="10755190" cy="1899302"/>
          </a:xfrm>
          <a:prstGeom prst="rect">
            <a:avLst/>
          </a:prstGeom>
        </p:spPr>
        <p:txBody>
          <a:bodyPr wrap="square">
            <a:spAutoFit/>
          </a:bodyPr>
          <a:lstStyle/>
          <a:p>
            <a:pPr marL="7938" indent="-7938" algn="just">
              <a:lnSpc>
                <a:spcPct val="120000"/>
              </a:lnSpc>
              <a:spcBef>
                <a:spcPts val="300"/>
              </a:spcBef>
              <a:spcAft>
                <a:spcPts val="300"/>
              </a:spcAft>
            </a:pPr>
            <a:r>
              <a:rPr lang="vi-VN" sz="2000" b="1" dirty="0">
                <a:solidFill>
                  <a:srgbClr val="00B0F0"/>
                </a:solidFill>
                <a:latin typeface="Tahoma" panose="020B0604030504040204" pitchFamily="34" charset="0"/>
                <a:ea typeface="Tahoma" panose="020B0604030504040204" pitchFamily="34" charset="0"/>
                <a:cs typeface="Tahoma" panose="020B0604030504040204" pitchFamily="34" charset="0"/>
              </a:rPr>
              <a:t>Khi trình bày khái niệm từ trường, GV cũng gặp những khó khăn tương tự.</a:t>
            </a:r>
            <a:r>
              <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vi-VN" sz="2000" b="1" dirty="0">
                <a:solidFill>
                  <a:srgbClr val="00B0F0"/>
                </a:solidFill>
                <a:latin typeface="Tahoma" panose="020B0604030504040204" pitchFamily="34" charset="0"/>
                <a:ea typeface="Tahoma" panose="020B0604030504040204" pitchFamily="34" charset="0"/>
                <a:cs typeface="Tahoma" panose="020B0604030504040204" pitchFamily="34" charset="0"/>
              </a:rPr>
              <a:t>HS đã biết rằng điện trường tồn tại xung quanh điện tích, nhưng đối với từ trường, GV phải làm cho HS hiểu rằng từ trường tồn tại cả xung quanh nam châm, xung quanh dòng điện, xung quanh hạt mang điện chuyển động và không có "đơn cực từ" hay "từ tích".</a:t>
            </a:r>
            <a:endPar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200489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602958-D88B-5095-4F1F-C8D1E720F76C}"/>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6F280C37-132A-BBF9-0022-D88545F6B0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665" y="13860"/>
            <a:ext cx="12205665" cy="6858000"/>
          </a:xfrm>
          <a:prstGeom prst="rect">
            <a:avLst/>
          </a:prstGeom>
        </p:spPr>
      </p:pic>
      <p:pic>
        <p:nvPicPr>
          <p:cNvPr id="5" name="Picture 4">
            <a:extLst>
              <a:ext uri="{FF2B5EF4-FFF2-40B4-BE49-F238E27FC236}">
                <a16:creationId xmlns:a16="http://schemas.microsoft.com/office/drawing/2014/main" id="{C7E3A02F-E8AA-68C3-26DD-71520CACCEA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1596" y="357585"/>
            <a:ext cx="2273924" cy="420082"/>
          </a:xfrm>
          <a:prstGeom prst="rect">
            <a:avLst/>
          </a:prstGeom>
        </p:spPr>
      </p:pic>
      <p:sp>
        <p:nvSpPr>
          <p:cNvPr id="13" name="Rectangle 12">
            <a:extLst>
              <a:ext uri="{FF2B5EF4-FFF2-40B4-BE49-F238E27FC236}">
                <a16:creationId xmlns:a16="http://schemas.microsoft.com/office/drawing/2014/main" id="{8D4C7D3B-D16E-3763-5710-030D3744F33E}"/>
              </a:ext>
            </a:extLst>
          </p:cNvPr>
          <p:cNvSpPr/>
          <p:nvPr/>
        </p:nvSpPr>
        <p:spPr>
          <a:xfrm>
            <a:off x="799213" y="1362873"/>
            <a:ext cx="3171048" cy="400110"/>
          </a:xfrm>
          <a:prstGeom prst="rect">
            <a:avLst/>
          </a:prstGeom>
        </p:spPr>
        <p:txBody>
          <a:bodyPr wrap="square">
            <a:spAutoFit/>
          </a:bodyPr>
          <a:lstStyle/>
          <a:p>
            <a:pPr algn="just"/>
            <a:r>
              <a:rPr lang="en-US" sz="2000" b="1" dirty="0">
                <a:solidFill>
                  <a:srgbClr val="FF0000"/>
                </a:solidFill>
                <a:latin typeface="Tahoma" panose="020B0604030504040204" pitchFamily="34" charset="0"/>
                <a:ea typeface="Tahoma" panose="020B0604030504040204" pitchFamily="34" charset="0"/>
                <a:cs typeface="Tahoma" panose="020B0604030504040204" pitchFamily="34" charset="0"/>
              </a:rPr>
              <a:t>C3. TỪ TRƯỜNG</a:t>
            </a:r>
          </a:p>
        </p:txBody>
      </p:sp>
      <p:pic>
        <p:nvPicPr>
          <p:cNvPr id="3" name="Picture 2">
            <a:extLst>
              <a:ext uri="{FF2B5EF4-FFF2-40B4-BE49-F238E27FC236}">
                <a16:creationId xmlns:a16="http://schemas.microsoft.com/office/drawing/2014/main" id="{83D6A89D-360B-3B01-499B-D378403137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53692" y="229027"/>
            <a:ext cx="1326712" cy="1097280"/>
          </a:xfrm>
          <a:prstGeom prst="rect">
            <a:avLst/>
          </a:prstGeom>
        </p:spPr>
      </p:pic>
      <p:sp>
        <p:nvSpPr>
          <p:cNvPr id="8" name="Rectangle 7">
            <a:extLst>
              <a:ext uri="{FF2B5EF4-FFF2-40B4-BE49-F238E27FC236}">
                <a16:creationId xmlns:a16="http://schemas.microsoft.com/office/drawing/2014/main" id="{0CAD40C3-F6F2-2BB2-F128-D890DE7F4717}"/>
              </a:ext>
            </a:extLst>
          </p:cNvPr>
          <p:cNvSpPr/>
          <p:nvPr/>
        </p:nvSpPr>
        <p:spPr>
          <a:xfrm>
            <a:off x="799213" y="1939834"/>
            <a:ext cx="8757163" cy="373692"/>
          </a:xfrm>
          <a:prstGeom prst="rect">
            <a:avLst/>
          </a:prstGeom>
        </p:spPr>
        <p:txBody>
          <a:bodyPr wrap="square">
            <a:spAutoFit/>
          </a:bodyPr>
          <a:lstStyle/>
          <a:p>
            <a:pPr>
              <a:lnSpc>
                <a:spcPct val="110000"/>
              </a:lnSpc>
              <a:spcAft>
                <a:spcPts val="800"/>
              </a:spcAft>
            </a:pPr>
            <a:r>
              <a:rPr lang="vi-VN" b="1" i="1" dirty="0">
                <a:solidFill>
                  <a:srgbClr val="0070C0"/>
                </a:solidFill>
                <a:latin typeface="Tahoma" panose="020B0604030504040204" pitchFamily="34" charset="0"/>
                <a:ea typeface="Tahoma" panose="020B0604030504040204" pitchFamily="34" charset="0"/>
                <a:cs typeface="Tahoma" panose="020B0604030504040204" pitchFamily="34" charset="0"/>
              </a:rPr>
              <a:t>Từ trường</a:t>
            </a:r>
            <a:endParaRPr lang="en-US" b="1" i="1"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7" name="Rectangle 6">
            <a:extLst>
              <a:ext uri="{FF2B5EF4-FFF2-40B4-BE49-F238E27FC236}">
                <a16:creationId xmlns:a16="http://schemas.microsoft.com/office/drawing/2014/main" id="{2E2ED508-86E3-7353-45C1-8DAEC6539FDB}"/>
              </a:ext>
            </a:extLst>
          </p:cNvPr>
          <p:cNvSpPr/>
          <p:nvPr/>
        </p:nvSpPr>
        <p:spPr>
          <a:xfrm>
            <a:off x="799213" y="2406804"/>
            <a:ext cx="10755190" cy="1053878"/>
          </a:xfrm>
          <a:prstGeom prst="rect">
            <a:avLst/>
          </a:prstGeom>
        </p:spPr>
        <p:txBody>
          <a:bodyPr wrap="square">
            <a:spAutoFit/>
          </a:bodyPr>
          <a:lstStyle/>
          <a:p>
            <a:pPr marL="7938" indent="-7938" algn="just">
              <a:lnSpc>
                <a:spcPct val="120000"/>
              </a:lnSpc>
              <a:spcBef>
                <a:spcPts val="300"/>
              </a:spcBef>
              <a:spcAft>
                <a:spcPts val="300"/>
              </a:spcAft>
            </a:pPr>
            <a:r>
              <a:rPr lang="vi-VN" b="1" dirty="0">
                <a:solidFill>
                  <a:srgbClr val="00B0F0"/>
                </a:solidFill>
                <a:latin typeface="Tahoma" panose="020B0604030504040204" pitchFamily="34" charset="0"/>
                <a:ea typeface="Tahoma" panose="020B0604030504040204" pitchFamily="34" charset="0"/>
                <a:cs typeface="Tahoma" panose="020B0604030504040204" pitchFamily="34" charset="0"/>
              </a:rPr>
              <a:t>Để giúp cho HS hiểu được những điều nói trên, đầu tiên, GV dùng nam châm để đưa ra khái niệm tương tác từ và từ trường. Sau đó bằng thí nghiệm, GV hướng dẫn HS tiếp cận dần dần và từng bước đi đến khái niệm từ trường.</a:t>
            </a:r>
            <a:endParaRPr lang="en-US" b="1" dirty="0">
              <a:solidFill>
                <a:srgbClr val="00B0F0"/>
              </a:solidFill>
              <a:latin typeface="Tahoma" panose="020B0604030504040204" pitchFamily="34" charset="0"/>
              <a:ea typeface="Tahoma" panose="020B0604030504040204" pitchFamily="34" charset="0"/>
              <a:cs typeface="Tahoma" panose="020B0604030504040204" pitchFamily="34" charset="0"/>
            </a:endParaRPr>
          </a:p>
        </p:txBody>
      </p:sp>
      <p:sp>
        <p:nvSpPr>
          <p:cNvPr id="2" name="Rectangle 1">
            <a:extLst>
              <a:ext uri="{FF2B5EF4-FFF2-40B4-BE49-F238E27FC236}">
                <a16:creationId xmlns:a16="http://schemas.microsoft.com/office/drawing/2014/main" id="{8325BFCA-2087-E22E-E3D7-C82F60C9C839}"/>
              </a:ext>
            </a:extLst>
          </p:cNvPr>
          <p:cNvSpPr/>
          <p:nvPr/>
        </p:nvSpPr>
        <p:spPr>
          <a:xfrm>
            <a:off x="916894" y="808660"/>
            <a:ext cx="9523761" cy="523220"/>
          </a:xfrm>
          <a:prstGeom prst="rect">
            <a:avLst/>
          </a:prstGeom>
        </p:spPr>
        <p:txBody>
          <a:bodyPr wrap="none">
            <a:spAutoFit/>
          </a:bodyPr>
          <a:lstStyle/>
          <a:p>
            <a:pPr fontAlgn="ctr">
              <a:lnSpc>
                <a:spcPct val="100000"/>
              </a:lnSpc>
              <a:buNone/>
              <a:defRPr/>
            </a:pPr>
            <a:r>
              <a:rPr lang="en-US" altLang="en-US" sz="2800" b="1" dirty="0">
                <a:solidFill>
                  <a:srgbClr val="00B050"/>
                </a:solidFill>
                <a:latin typeface="Tahoma" panose="020B0604030504040204" pitchFamily="34" charset="0"/>
                <a:ea typeface="Tahoma" panose="020B0604030504040204" pitchFamily="34" charset="0"/>
                <a:cs typeface="Tahoma" panose="020B0604030504040204" pitchFamily="34" charset="0"/>
              </a:rPr>
              <a:t>VI. MỘT SỐ LƯU Ý ĐỐI VỚI SGK VÀ CĐHT VẬT LÍ 12</a:t>
            </a:r>
          </a:p>
        </p:txBody>
      </p:sp>
      <p:sp>
        <p:nvSpPr>
          <p:cNvPr id="6" name="Rectangle 5">
            <a:extLst>
              <a:ext uri="{FF2B5EF4-FFF2-40B4-BE49-F238E27FC236}">
                <a16:creationId xmlns:a16="http://schemas.microsoft.com/office/drawing/2014/main" id="{AF437395-4AB2-A2E0-A234-B107B8B4AC94}"/>
              </a:ext>
            </a:extLst>
          </p:cNvPr>
          <p:cNvSpPr/>
          <p:nvPr/>
        </p:nvSpPr>
        <p:spPr>
          <a:xfrm>
            <a:off x="799213" y="3429000"/>
            <a:ext cx="10755190" cy="1386277"/>
          </a:xfrm>
          <a:prstGeom prst="rect">
            <a:avLst/>
          </a:prstGeom>
        </p:spPr>
        <p:txBody>
          <a:bodyPr wrap="square">
            <a:spAutoFit/>
          </a:bodyPr>
          <a:lstStyle/>
          <a:p>
            <a:pPr marL="7938" indent="-7938" algn="just">
              <a:lnSpc>
                <a:spcPct val="120000"/>
              </a:lnSpc>
              <a:spcBef>
                <a:spcPts val="300"/>
              </a:spcBef>
              <a:spcAft>
                <a:spcPts val="300"/>
              </a:spcAft>
            </a:pPr>
            <a:r>
              <a:rPr lang="vi-VN" b="1" dirty="0">
                <a:solidFill>
                  <a:srgbClr val="00B0F0"/>
                </a:solidFill>
                <a:latin typeface="Tahoma" panose="020B0604030504040204" pitchFamily="34" charset="0"/>
                <a:ea typeface="Tahoma" panose="020B0604030504040204" pitchFamily="34" charset="0"/>
                <a:cs typeface="Tahoma" panose="020B0604030504040204" pitchFamily="34" charset="0"/>
              </a:rPr>
              <a:t>Thực ra đó cũng là con đường mà lịch sử đã đi qua. Đầu tiên, con người tiếp xúc với các hiện tượng từ qua các nam châm tự nhiên được phát hiện ra một cách tình cờ. Sau đó bằng những quan sát trong tự nhiên, bằng những thí nghiệm người ta mới dần dần đi đến những hiểu biết như hiện nay.</a:t>
            </a:r>
          </a:p>
        </p:txBody>
      </p:sp>
      <p:sp>
        <p:nvSpPr>
          <p:cNvPr id="9" name="Rectangle 8">
            <a:extLst>
              <a:ext uri="{FF2B5EF4-FFF2-40B4-BE49-F238E27FC236}">
                <a16:creationId xmlns:a16="http://schemas.microsoft.com/office/drawing/2014/main" id="{C6DE5001-A629-DE2E-897E-07825A23B0C1}"/>
              </a:ext>
            </a:extLst>
          </p:cNvPr>
          <p:cNvSpPr/>
          <p:nvPr/>
        </p:nvSpPr>
        <p:spPr>
          <a:xfrm>
            <a:off x="799213" y="4812670"/>
            <a:ext cx="10755190" cy="1053878"/>
          </a:xfrm>
          <a:prstGeom prst="rect">
            <a:avLst/>
          </a:prstGeom>
        </p:spPr>
        <p:txBody>
          <a:bodyPr wrap="square">
            <a:spAutoFit/>
          </a:bodyPr>
          <a:lstStyle/>
          <a:p>
            <a:pPr algn="just">
              <a:lnSpc>
                <a:spcPct val="120000"/>
              </a:lnSpc>
            </a:pPr>
            <a:r>
              <a:rPr lang="vi-VN" b="1" dirty="0">
                <a:solidFill>
                  <a:srgbClr val="00B0F0"/>
                </a:solidFill>
                <a:latin typeface="Tahoma" panose="020B0604030504040204" pitchFamily="34" charset="0"/>
                <a:ea typeface="Tahoma" panose="020B0604030504040204" pitchFamily="34" charset="0"/>
                <a:cs typeface="Tahoma" panose="020B0604030504040204" pitchFamily="34" charset="0"/>
              </a:rPr>
              <a:t>Trong đời sống hằng ngày không HS nào không biết đến nam châm, vì vậy một cách hoàn toàn tự nhiên họ hiểu hiện tượng từ là những hiện tượng gắn với nam châm. Do đó, dựa trên những hiểu biết đã có của HS đế mở đầu việc giảng dạy hiện tượng từ là điều nên làm".</a:t>
            </a:r>
            <a:endParaRPr lang="en-US" b="1" dirty="0">
              <a:solidFill>
                <a:srgbClr val="00B0F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215819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p:bldP spid="9"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602958-D88B-5095-4F1F-C8D1E720F76C}"/>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6F280C37-132A-BBF9-0022-D88545F6B0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665" y="13860"/>
            <a:ext cx="12205665" cy="6858000"/>
          </a:xfrm>
          <a:prstGeom prst="rect">
            <a:avLst/>
          </a:prstGeom>
        </p:spPr>
      </p:pic>
      <p:pic>
        <p:nvPicPr>
          <p:cNvPr id="5" name="Picture 4">
            <a:extLst>
              <a:ext uri="{FF2B5EF4-FFF2-40B4-BE49-F238E27FC236}">
                <a16:creationId xmlns:a16="http://schemas.microsoft.com/office/drawing/2014/main" id="{C7E3A02F-E8AA-68C3-26DD-71520CACCEA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1596" y="357585"/>
            <a:ext cx="2273924" cy="420082"/>
          </a:xfrm>
          <a:prstGeom prst="rect">
            <a:avLst/>
          </a:prstGeom>
        </p:spPr>
      </p:pic>
      <p:sp>
        <p:nvSpPr>
          <p:cNvPr id="13" name="Rectangle 12">
            <a:extLst>
              <a:ext uri="{FF2B5EF4-FFF2-40B4-BE49-F238E27FC236}">
                <a16:creationId xmlns:a16="http://schemas.microsoft.com/office/drawing/2014/main" id="{8D4C7D3B-D16E-3763-5710-030D3744F33E}"/>
              </a:ext>
            </a:extLst>
          </p:cNvPr>
          <p:cNvSpPr/>
          <p:nvPr/>
        </p:nvSpPr>
        <p:spPr>
          <a:xfrm>
            <a:off x="799213" y="1362873"/>
            <a:ext cx="3171048" cy="400110"/>
          </a:xfrm>
          <a:prstGeom prst="rect">
            <a:avLst/>
          </a:prstGeom>
        </p:spPr>
        <p:txBody>
          <a:bodyPr wrap="square">
            <a:spAutoFit/>
          </a:bodyPr>
          <a:lstStyle/>
          <a:p>
            <a:pPr algn="just"/>
            <a:r>
              <a:rPr lang="en-US" sz="2000" b="1" dirty="0">
                <a:solidFill>
                  <a:srgbClr val="FF0000"/>
                </a:solidFill>
                <a:latin typeface="Tahoma" panose="020B0604030504040204" pitchFamily="34" charset="0"/>
                <a:ea typeface="Tahoma" panose="020B0604030504040204" pitchFamily="34" charset="0"/>
                <a:cs typeface="Tahoma" panose="020B0604030504040204" pitchFamily="34" charset="0"/>
              </a:rPr>
              <a:t>C3. TỪ TRƯỜNG</a:t>
            </a:r>
          </a:p>
        </p:txBody>
      </p:sp>
      <p:pic>
        <p:nvPicPr>
          <p:cNvPr id="3" name="Picture 2">
            <a:extLst>
              <a:ext uri="{FF2B5EF4-FFF2-40B4-BE49-F238E27FC236}">
                <a16:creationId xmlns:a16="http://schemas.microsoft.com/office/drawing/2014/main" id="{83D6A89D-360B-3B01-499B-D378403137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53692" y="229027"/>
            <a:ext cx="1326712" cy="1097280"/>
          </a:xfrm>
          <a:prstGeom prst="rect">
            <a:avLst/>
          </a:prstGeom>
        </p:spPr>
      </p:pic>
      <p:sp>
        <p:nvSpPr>
          <p:cNvPr id="8" name="Rectangle 7">
            <a:extLst>
              <a:ext uri="{FF2B5EF4-FFF2-40B4-BE49-F238E27FC236}">
                <a16:creationId xmlns:a16="http://schemas.microsoft.com/office/drawing/2014/main" id="{0CAD40C3-F6F2-2BB2-F128-D890DE7F4717}"/>
              </a:ext>
            </a:extLst>
          </p:cNvPr>
          <p:cNvSpPr/>
          <p:nvPr/>
        </p:nvSpPr>
        <p:spPr>
          <a:xfrm>
            <a:off x="799213" y="1874244"/>
            <a:ext cx="8757163" cy="373692"/>
          </a:xfrm>
          <a:prstGeom prst="rect">
            <a:avLst/>
          </a:prstGeom>
        </p:spPr>
        <p:txBody>
          <a:bodyPr wrap="square">
            <a:spAutoFit/>
          </a:bodyPr>
          <a:lstStyle/>
          <a:p>
            <a:pPr>
              <a:lnSpc>
                <a:spcPct val="110000"/>
              </a:lnSpc>
              <a:spcAft>
                <a:spcPts val="800"/>
              </a:spcAft>
            </a:pPr>
            <a:r>
              <a:rPr lang="vi-VN" b="1" i="1" dirty="0">
                <a:solidFill>
                  <a:srgbClr val="0070C0"/>
                </a:solidFill>
                <a:latin typeface="Tahoma" panose="020B0604030504040204" pitchFamily="34" charset="0"/>
                <a:ea typeface="Tahoma" panose="020B0604030504040204" pitchFamily="34" charset="0"/>
                <a:cs typeface="Tahoma" panose="020B0604030504040204" pitchFamily="34" charset="0"/>
              </a:rPr>
              <a:t>Từ trường</a:t>
            </a:r>
            <a:endParaRPr lang="en-US" b="1" i="1"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7" name="Rectangle 6">
            <a:extLst>
              <a:ext uri="{FF2B5EF4-FFF2-40B4-BE49-F238E27FC236}">
                <a16:creationId xmlns:a16="http://schemas.microsoft.com/office/drawing/2014/main" id="{2E2ED508-86E3-7353-45C1-8DAEC6539FDB}"/>
              </a:ext>
            </a:extLst>
          </p:cNvPr>
          <p:cNvSpPr/>
          <p:nvPr/>
        </p:nvSpPr>
        <p:spPr>
          <a:xfrm>
            <a:off x="799213" y="2359198"/>
            <a:ext cx="10755190" cy="1899302"/>
          </a:xfrm>
          <a:prstGeom prst="rect">
            <a:avLst/>
          </a:prstGeom>
        </p:spPr>
        <p:txBody>
          <a:bodyPr wrap="square">
            <a:spAutoFit/>
          </a:bodyPr>
          <a:lstStyle/>
          <a:p>
            <a:pPr marL="7938" indent="-7938" algn="just">
              <a:lnSpc>
                <a:spcPct val="120000"/>
              </a:lnSpc>
              <a:spcBef>
                <a:spcPts val="300"/>
              </a:spcBef>
              <a:spcAft>
                <a:spcPts val="300"/>
              </a:spcAft>
            </a:pPr>
            <a:r>
              <a:rPr lang="vi-VN" sz="2000" b="1" dirty="0">
                <a:solidFill>
                  <a:srgbClr val="00B0F0"/>
                </a:solidFill>
                <a:latin typeface="Tahoma" panose="020B0604030504040204" pitchFamily="34" charset="0"/>
                <a:ea typeface="Tahoma" panose="020B0604030504040204" pitchFamily="34" charset="0"/>
                <a:cs typeface="Tahoma" panose="020B0604030504040204" pitchFamily="34" charset="0"/>
              </a:rPr>
              <a:t>Mặt khác, đã quen với khái niệm cường độ điện trường và việc biếu diễn lực điện qua cường độ điện trường. Vì vậy, ở đây chắc chắn HS cũng chờ đợi việc biểu diễn lực từ qua một đại lượng nào đó tương tự như cường độ điện trường. Tuy nhiên, mối quan hệ giữa lực từ và đại lượng mà HS chờ đợi lại không đơn giản như trường hợp điện trường.</a:t>
            </a:r>
            <a:endPar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endParaRPr>
          </a:p>
        </p:txBody>
      </p:sp>
      <p:sp>
        <p:nvSpPr>
          <p:cNvPr id="2" name="Rectangle 1">
            <a:extLst>
              <a:ext uri="{FF2B5EF4-FFF2-40B4-BE49-F238E27FC236}">
                <a16:creationId xmlns:a16="http://schemas.microsoft.com/office/drawing/2014/main" id="{FA373CF4-7BE0-2FAD-3ACC-CA0DE4BD0FF0}"/>
              </a:ext>
            </a:extLst>
          </p:cNvPr>
          <p:cNvSpPr/>
          <p:nvPr/>
        </p:nvSpPr>
        <p:spPr>
          <a:xfrm>
            <a:off x="916894" y="808660"/>
            <a:ext cx="9523761" cy="523220"/>
          </a:xfrm>
          <a:prstGeom prst="rect">
            <a:avLst/>
          </a:prstGeom>
        </p:spPr>
        <p:txBody>
          <a:bodyPr wrap="none">
            <a:spAutoFit/>
          </a:bodyPr>
          <a:lstStyle/>
          <a:p>
            <a:pPr fontAlgn="ctr">
              <a:lnSpc>
                <a:spcPct val="100000"/>
              </a:lnSpc>
              <a:buNone/>
              <a:defRPr/>
            </a:pPr>
            <a:r>
              <a:rPr lang="en-US" altLang="en-US" sz="2800" b="1" dirty="0">
                <a:solidFill>
                  <a:srgbClr val="00B050"/>
                </a:solidFill>
                <a:latin typeface="Tahoma" panose="020B0604030504040204" pitchFamily="34" charset="0"/>
                <a:ea typeface="Tahoma" panose="020B0604030504040204" pitchFamily="34" charset="0"/>
                <a:cs typeface="Tahoma" panose="020B0604030504040204" pitchFamily="34" charset="0"/>
              </a:rPr>
              <a:t>VI. MỘT SỐ LƯU Ý ĐỐI VỚI SGK VÀ CĐHT VẬT LÍ 12</a:t>
            </a:r>
          </a:p>
        </p:txBody>
      </p:sp>
      <p:sp>
        <p:nvSpPr>
          <p:cNvPr id="6" name="Rectangle 5">
            <a:extLst>
              <a:ext uri="{FF2B5EF4-FFF2-40B4-BE49-F238E27FC236}">
                <a16:creationId xmlns:a16="http://schemas.microsoft.com/office/drawing/2014/main" id="{903ADC95-8CEB-E865-16EC-955D7F064489}"/>
              </a:ext>
            </a:extLst>
          </p:cNvPr>
          <p:cNvSpPr/>
          <p:nvPr/>
        </p:nvSpPr>
        <p:spPr>
          <a:xfrm>
            <a:off x="799213" y="4259960"/>
            <a:ext cx="10755190" cy="1899302"/>
          </a:xfrm>
          <a:prstGeom prst="rect">
            <a:avLst/>
          </a:prstGeom>
        </p:spPr>
        <p:txBody>
          <a:bodyPr wrap="square">
            <a:spAutoFit/>
          </a:bodyPr>
          <a:lstStyle/>
          <a:p>
            <a:pPr marL="7938" indent="-7938" algn="just">
              <a:lnSpc>
                <a:spcPct val="120000"/>
              </a:lnSpc>
              <a:spcBef>
                <a:spcPts val="300"/>
              </a:spcBef>
              <a:spcAft>
                <a:spcPts val="300"/>
              </a:spcAft>
            </a:pPr>
            <a:r>
              <a:rPr lang="vi-VN" sz="2000" b="1" dirty="0">
                <a:solidFill>
                  <a:srgbClr val="00B0F0"/>
                </a:solidFill>
                <a:latin typeface="Tahoma" panose="020B0604030504040204" pitchFamily="34" charset="0"/>
                <a:ea typeface="Tahoma" panose="020B0604030504040204" pitchFamily="34" charset="0"/>
                <a:cs typeface="Tahoma" panose="020B0604030504040204" pitchFamily="34" charset="0"/>
              </a:rPr>
              <a:t>Đại lượng đặc trưng cho từ trường về mặt lực từ không gọi là cường độ từ trường mà gọi là cảm ứng từ, đó là vấn đề có tính lịch sử mà ta phải chấp nhận. Điều này cũng gây cho HS đôi chút rắc rối nhưng không phải là khó khăn. Khó khăn đáng nói là lực điện tác dụng lên điện tích điểm bao giờ cũng cùng phương với cường độ điện trường; còn lực từ thì khác, phức tạp hơn nhiều.</a:t>
            </a:r>
            <a:endPar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204417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602958-D88B-5095-4F1F-C8D1E720F76C}"/>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6F280C37-132A-BBF9-0022-D88545F6B0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665" y="13860"/>
            <a:ext cx="12205665" cy="6858000"/>
          </a:xfrm>
          <a:prstGeom prst="rect">
            <a:avLst/>
          </a:prstGeom>
        </p:spPr>
      </p:pic>
      <p:pic>
        <p:nvPicPr>
          <p:cNvPr id="5" name="Picture 4">
            <a:extLst>
              <a:ext uri="{FF2B5EF4-FFF2-40B4-BE49-F238E27FC236}">
                <a16:creationId xmlns:a16="http://schemas.microsoft.com/office/drawing/2014/main" id="{C7E3A02F-E8AA-68C3-26DD-71520CACCEA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1596" y="357585"/>
            <a:ext cx="2273924" cy="420082"/>
          </a:xfrm>
          <a:prstGeom prst="rect">
            <a:avLst/>
          </a:prstGeom>
        </p:spPr>
      </p:pic>
      <p:sp>
        <p:nvSpPr>
          <p:cNvPr id="13" name="Rectangle 12">
            <a:extLst>
              <a:ext uri="{FF2B5EF4-FFF2-40B4-BE49-F238E27FC236}">
                <a16:creationId xmlns:a16="http://schemas.microsoft.com/office/drawing/2014/main" id="{8D4C7D3B-D16E-3763-5710-030D3744F33E}"/>
              </a:ext>
            </a:extLst>
          </p:cNvPr>
          <p:cNvSpPr/>
          <p:nvPr/>
        </p:nvSpPr>
        <p:spPr>
          <a:xfrm>
            <a:off x="799213" y="1362873"/>
            <a:ext cx="3171048" cy="400110"/>
          </a:xfrm>
          <a:prstGeom prst="rect">
            <a:avLst/>
          </a:prstGeom>
        </p:spPr>
        <p:txBody>
          <a:bodyPr wrap="square">
            <a:spAutoFit/>
          </a:bodyPr>
          <a:lstStyle/>
          <a:p>
            <a:pPr algn="just"/>
            <a:r>
              <a:rPr lang="en-US" sz="2000" b="1" dirty="0">
                <a:solidFill>
                  <a:srgbClr val="FF0000"/>
                </a:solidFill>
                <a:latin typeface="Tahoma" panose="020B0604030504040204" pitchFamily="34" charset="0"/>
                <a:ea typeface="Tahoma" panose="020B0604030504040204" pitchFamily="34" charset="0"/>
                <a:cs typeface="Tahoma" panose="020B0604030504040204" pitchFamily="34" charset="0"/>
              </a:rPr>
              <a:t>C3. TỪ TRƯỜNG</a:t>
            </a:r>
          </a:p>
        </p:txBody>
      </p:sp>
      <p:pic>
        <p:nvPicPr>
          <p:cNvPr id="3" name="Picture 2">
            <a:extLst>
              <a:ext uri="{FF2B5EF4-FFF2-40B4-BE49-F238E27FC236}">
                <a16:creationId xmlns:a16="http://schemas.microsoft.com/office/drawing/2014/main" id="{83D6A89D-360B-3B01-499B-D378403137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53692" y="229027"/>
            <a:ext cx="1326712" cy="1097280"/>
          </a:xfrm>
          <a:prstGeom prst="rect">
            <a:avLst/>
          </a:prstGeom>
        </p:spPr>
      </p:pic>
      <p:sp>
        <p:nvSpPr>
          <p:cNvPr id="8" name="Rectangle 7">
            <a:extLst>
              <a:ext uri="{FF2B5EF4-FFF2-40B4-BE49-F238E27FC236}">
                <a16:creationId xmlns:a16="http://schemas.microsoft.com/office/drawing/2014/main" id="{0CAD40C3-F6F2-2BB2-F128-D890DE7F4717}"/>
              </a:ext>
            </a:extLst>
          </p:cNvPr>
          <p:cNvSpPr/>
          <p:nvPr/>
        </p:nvSpPr>
        <p:spPr>
          <a:xfrm>
            <a:off x="799213" y="1874244"/>
            <a:ext cx="8757163" cy="373692"/>
          </a:xfrm>
          <a:prstGeom prst="rect">
            <a:avLst/>
          </a:prstGeom>
        </p:spPr>
        <p:txBody>
          <a:bodyPr wrap="square">
            <a:spAutoFit/>
          </a:bodyPr>
          <a:lstStyle/>
          <a:p>
            <a:pPr>
              <a:lnSpc>
                <a:spcPct val="110000"/>
              </a:lnSpc>
              <a:spcAft>
                <a:spcPts val="800"/>
              </a:spcAft>
            </a:pPr>
            <a:r>
              <a:rPr lang="vi-VN" b="1" i="1" dirty="0">
                <a:solidFill>
                  <a:srgbClr val="0070C0"/>
                </a:solidFill>
                <a:latin typeface="Tahoma" panose="020B0604030504040204" pitchFamily="34" charset="0"/>
                <a:ea typeface="Tahoma" panose="020B0604030504040204" pitchFamily="34" charset="0"/>
                <a:cs typeface="Tahoma" panose="020B0604030504040204" pitchFamily="34" charset="0"/>
              </a:rPr>
              <a:t>Từ trường</a:t>
            </a:r>
            <a:endParaRPr lang="en-US" b="1" i="1"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7" name="Rectangle 6">
            <a:extLst>
              <a:ext uri="{FF2B5EF4-FFF2-40B4-BE49-F238E27FC236}">
                <a16:creationId xmlns:a16="http://schemas.microsoft.com/office/drawing/2014/main" id="{2E2ED508-86E3-7353-45C1-8DAEC6539FDB}"/>
              </a:ext>
            </a:extLst>
          </p:cNvPr>
          <p:cNvSpPr/>
          <p:nvPr/>
        </p:nvSpPr>
        <p:spPr>
          <a:xfrm>
            <a:off x="799213" y="2359198"/>
            <a:ext cx="10755190" cy="1899302"/>
          </a:xfrm>
          <a:prstGeom prst="rect">
            <a:avLst/>
          </a:prstGeom>
        </p:spPr>
        <p:txBody>
          <a:bodyPr wrap="square">
            <a:spAutoFit/>
          </a:bodyPr>
          <a:lstStyle/>
          <a:p>
            <a:pPr marL="7938" indent="-7938" algn="just">
              <a:lnSpc>
                <a:spcPct val="120000"/>
              </a:lnSpc>
              <a:spcBef>
                <a:spcPts val="300"/>
              </a:spcBef>
              <a:spcAft>
                <a:spcPts val="300"/>
              </a:spcAft>
            </a:pPr>
            <a:r>
              <a:rPr lang="vi-VN" sz="2000" b="1" dirty="0">
                <a:solidFill>
                  <a:srgbClr val="00B0F0"/>
                </a:solidFill>
                <a:latin typeface="Tahoma" panose="020B0604030504040204" pitchFamily="34" charset="0"/>
                <a:ea typeface="Tahoma" panose="020B0604030504040204" pitchFamily="34" charset="0"/>
                <a:cs typeface="Tahoma" panose="020B0604030504040204" pitchFamily="34" charset="0"/>
              </a:rPr>
              <a:t>Đối với một kim nam châm quay tự do nằm cân bằng trong từ trường đều thì phương của hai lực từ tác dụng lên hai cực của kim nam châm cùng phương với cảm ứng từ của từ trường đều, nhưng lực từ tác dụng lên dòng điện hoặc điện tích chuyển động thì lại không cùng phương với v</a:t>
            </a:r>
            <a:r>
              <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rPr>
              <a:t>e</a:t>
            </a:r>
            <a:r>
              <a:rPr lang="vi-VN" sz="2000" b="1" dirty="0">
                <a:solidFill>
                  <a:srgbClr val="00B0F0"/>
                </a:solidFill>
                <a:latin typeface="Tahoma" panose="020B0604030504040204" pitchFamily="34" charset="0"/>
                <a:ea typeface="Tahoma" panose="020B0604030504040204" pitchFamily="34" charset="0"/>
                <a:cs typeface="Tahoma" panose="020B0604030504040204" pitchFamily="34" charset="0"/>
              </a:rPr>
              <a:t>ctơ cảm ứng từ. Để tìm hiểu phương chiều lực từ thì phải có những bước đi tuần tự như trong </a:t>
            </a:r>
            <a:r>
              <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rPr>
              <a:t>SGK.</a:t>
            </a:r>
          </a:p>
        </p:txBody>
      </p:sp>
      <p:sp>
        <p:nvSpPr>
          <p:cNvPr id="2" name="Rectangle 1">
            <a:extLst>
              <a:ext uri="{FF2B5EF4-FFF2-40B4-BE49-F238E27FC236}">
                <a16:creationId xmlns:a16="http://schemas.microsoft.com/office/drawing/2014/main" id="{DE3907BB-C803-3C54-36B5-E737F6EEC2F4}"/>
              </a:ext>
            </a:extLst>
          </p:cNvPr>
          <p:cNvSpPr/>
          <p:nvPr/>
        </p:nvSpPr>
        <p:spPr>
          <a:xfrm>
            <a:off x="916894" y="808660"/>
            <a:ext cx="9523761" cy="523220"/>
          </a:xfrm>
          <a:prstGeom prst="rect">
            <a:avLst/>
          </a:prstGeom>
        </p:spPr>
        <p:txBody>
          <a:bodyPr wrap="none">
            <a:spAutoFit/>
          </a:bodyPr>
          <a:lstStyle/>
          <a:p>
            <a:pPr fontAlgn="ctr">
              <a:lnSpc>
                <a:spcPct val="100000"/>
              </a:lnSpc>
              <a:buNone/>
              <a:defRPr/>
            </a:pPr>
            <a:r>
              <a:rPr lang="en-US" altLang="en-US" sz="2800" b="1" dirty="0">
                <a:solidFill>
                  <a:srgbClr val="00B050"/>
                </a:solidFill>
                <a:latin typeface="Tahoma" panose="020B0604030504040204" pitchFamily="34" charset="0"/>
                <a:ea typeface="Tahoma" panose="020B0604030504040204" pitchFamily="34" charset="0"/>
                <a:cs typeface="Tahoma" panose="020B0604030504040204" pitchFamily="34" charset="0"/>
              </a:rPr>
              <a:t>VI. MỘT SỐ LƯU Ý ĐỐI VỚI SGK VÀ CĐHT VẬT LÍ 12</a:t>
            </a:r>
          </a:p>
        </p:txBody>
      </p:sp>
    </p:spTree>
    <p:extLst>
      <p:ext uri="{BB962C8B-B14F-4D97-AF65-F5344CB8AC3E}">
        <p14:creationId xmlns:p14="http://schemas.microsoft.com/office/powerpoint/2010/main" val="3661722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574131-D809-FDB4-43F2-B3DB528C22B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205665" cy="6858000"/>
          </a:xfrm>
          <a:prstGeom prst="rect">
            <a:avLst/>
          </a:prstGeom>
        </p:spPr>
      </p:pic>
      <p:grpSp>
        <p:nvGrpSpPr>
          <p:cNvPr id="12" name="Group 11"/>
          <p:cNvGrpSpPr/>
          <p:nvPr/>
        </p:nvGrpSpPr>
        <p:grpSpPr>
          <a:xfrm>
            <a:off x="978408" y="1692209"/>
            <a:ext cx="10524743" cy="1224181"/>
            <a:chOff x="978408" y="1692209"/>
            <a:chExt cx="10524743" cy="1224181"/>
          </a:xfrm>
        </p:grpSpPr>
        <p:sp>
          <p:nvSpPr>
            <p:cNvPr id="13" name="Rectangle 12"/>
            <p:cNvSpPr/>
            <p:nvPr/>
          </p:nvSpPr>
          <p:spPr>
            <a:xfrm>
              <a:off x="1316736" y="1692209"/>
              <a:ext cx="10186415" cy="1224181"/>
            </a:xfrm>
            <a:prstGeom prst="rect">
              <a:avLst/>
            </a:prstGeom>
          </p:spPr>
          <p:txBody>
            <a:bodyPr wrap="square">
              <a:spAutoFit/>
            </a:bodyPr>
            <a:lstStyle/>
            <a:p>
              <a:pPr marL="173038" indent="-173038" algn="just">
                <a:lnSpc>
                  <a:spcPct val="150000"/>
                </a:lnSpc>
              </a:pPr>
              <a:r>
                <a:rPr lang="en-US" sz="2800" dirty="0">
                  <a:latin typeface="Arial" panose="020B0604020202020204" pitchFamily="34" charset="0"/>
                  <a:ea typeface="Arial" panose="020B0604020202020204" pitchFamily="34" charset="0"/>
                  <a:cs typeface="Arial" panose="020B0604020202020204" pitchFamily="34" charset="0"/>
                </a:rPr>
                <a:t> </a:t>
              </a:r>
              <a:r>
                <a:rPr lang="vi-VN" sz="2800" dirty="0">
                  <a:latin typeface="Arial" panose="020B0604020202020204" pitchFamily="34" charset="0"/>
                  <a:ea typeface="Arial" panose="020B0604020202020204" pitchFamily="34" charset="0"/>
                  <a:cs typeface="Arial" panose="020B060402020202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Trong</a:t>
              </a:r>
              <a:r>
                <a:rPr lang="en-US" sz="2400" b="1" dirty="0">
                  <a:latin typeface="Tahoma" panose="020B0604030504040204" pitchFamily="34" charset="0"/>
                  <a:ea typeface="Tahoma" panose="020B0604030504040204" pitchFamily="34" charset="0"/>
                  <a:cs typeface="Tahoma" panose="020B0604030504040204" pitchFamily="34" charset="0"/>
                </a:rPr>
                <a:t> </a:t>
              </a:r>
              <a:r>
                <a:rPr lang="vi-VN" sz="2400" b="1" dirty="0">
                  <a:latin typeface="Tahoma" panose="020B0604030504040204" pitchFamily="34" charset="0"/>
                  <a:ea typeface="Tahoma" panose="020B0604030504040204" pitchFamily="34" charset="0"/>
                  <a:cs typeface="Tahoma" panose="020B0604030504040204" pitchFamily="34" charset="0"/>
                </a:rPr>
                <a:t>chương trình Vật lí</a:t>
              </a:r>
              <a:r>
                <a:rPr lang="en-US" sz="2400" b="1" dirty="0">
                  <a:latin typeface="Tahoma" panose="020B0604030504040204" pitchFamily="34" charset="0"/>
                  <a:ea typeface="Tahoma" panose="020B0604030504040204" pitchFamily="34" charset="0"/>
                  <a:cs typeface="Tahoma" panose="020B0604030504040204" pitchFamily="34" charset="0"/>
                </a:rPr>
                <a:t> 12 </a:t>
              </a:r>
              <a:r>
                <a:rPr lang="en-US" sz="2400" b="1" dirty="0" err="1">
                  <a:latin typeface="Tahoma" panose="020B0604030504040204" pitchFamily="34" charset="0"/>
                  <a:ea typeface="Tahoma" panose="020B0604030504040204" pitchFamily="34" charset="0"/>
                  <a:cs typeface="Tahoma" panose="020B0604030504040204" pitchFamily="34" charset="0"/>
                </a:rPr>
                <a:t>đưa</a:t>
              </a:r>
              <a:r>
                <a:rPr lang="en-US" sz="2400" b="1" dirty="0">
                  <a:latin typeface="Tahoma" panose="020B0604030504040204" pitchFamily="34" charset="0"/>
                  <a:ea typeface="Tahoma" panose="020B0604030504040204" pitchFamily="34" charset="0"/>
                  <a:cs typeface="Tahoma" panose="020B0604030504040204" pitchFamily="34" charset="0"/>
                </a:rPr>
                <a:t> 01 </a:t>
              </a:r>
              <a:r>
                <a:rPr lang="en-US" sz="2400" b="1" dirty="0" err="1">
                  <a:latin typeface="Tahoma" panose="020B0604030504040204" pitchFamily="34" charset="0"/>
                  <a:ea typeface="Tahoma" panose="020B0604030504040204" pitchFamily="34" charset="0"/>
                  <a:cs typeface="Tahoma" panose="020B0604030504040204" pitchFamily="34" charset="0"/>
                </a:rPr>
                <a:t>nội</a:t>
              </a:r>
              <a:r>
                <a:rPr lang="en-US" sz="2400" b="1" dirty="0">
                  <a:latin typeface="Tahoma" panose="020B0604030504040204" pitchFamily="34" charset="0"/>
                  <a:ea typeface="Tahoma" panose="020B0604030504040204" pitchFamily="34" charset="0"/>
                  <a:cs typeface="Tahoma" panose="020B0604030504040204" pitchFamily="34" charset="0"/>
                </a:rPr>
                <a:t> dung </a:t>
              </a:r>
              <a:r>
                <a:rPr lang="en-US" sz="2400" b="1" dirty="0" err="1">
                  <a:latin typeface="Tahoma" panose="020B0604030504040204" pitchFamily="34" charset="0"/>
                  <a:ea typeface="Tahoma" panose="020B0604030504040204" pitchFamily="34" charset="0"/>
                  <a:cs typeface="Tahoma" panose="020B0604030504040204" pitchFamily="34" charset="0"/>
                </a:rPr>
                <a:t>mới</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trong</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Chuyên</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đề</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học</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tập</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0000FF"/>
                  </a:solidFill>
                  <a:latin typeface="Tahoma" panose="020B0604030504040204" pitchFamily="34" charset="0"/>
                  <a:ea typeface="Tahoma" panose="020B0604030504040204" pitchFamily="34" charset="0"/>
                  <a:cs typeface="Tahoma" panose="020B0604030504040204" pitchFamily="34" charset="0"/>
                </a:rPr>
                <a:t>Một</a:t>
              </a:r>
              <a:r>
                <a:rPr lang="en-US" sz="2400" b="1" dirty="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0000FF"/>
                  </a:solidFill>
                  <a:latin typeface="Tahoma" panose="020B0604030504040204" pitchFamily="34" charset="0"/>
                  <a:ea typeface="Tahoma" panose="020B0604030504040204" pitchFamily="34" charset="0"/>
                  <a:cs typeface="Tahoma" panose="020B0604030504040204" pitchFamily="34" charset="0"/>
                </a:rPr>
                <a:t>số</a:t>
              </a:r>
              <a:r>
                <a:rPr lang="en-US" sz="2400" b="1" dirty="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0000FF"/>
                  </a:solidFill>
                  <a:latin typeface="Tahoma" panose="020B0604030504040204" pitchFamily="34" charset="0"/>
                  <a:ea typeface="Tahoma" panose="020B0604030504040204" pitchFamily="34" charset="0"/>
                  <a:cs typeface="Tahoma" panose="020B0604030504040204" pitchFamily="34" charset="0"/>
                </a:rPr>
                <a:t>ứng</a:t>
              </a:r>
              <a:r>
                <a:rPr lang="en-US" sz="2400" b="1" dirty="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0000FF"/>
                  </a:solidFill>
                  <a:latin typeface="Tahoma" panose="020B0604030504040204" pitchFamily="34" charset="0"/>
                  <a:ea typeface="Tahoma" panose="020B0604030504040204" pitchFamily="34" charset="0"/>
                  <a:cs typeface="Tahoma" panose="020B0604030504040204" pitchFamily="34" charset="0"/>
                </a:rPr>
                <a:t>dụng</a:t>
              </a:r>
              <a:r>
                <a:rPr lang="en-US" sz="2400" b="1" dirty="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0000FF"/>
                  </a:solidFill>
                  <a:latin typeface="Tahoma" panose="020B0604030504040204" pitchFamily="34" charset="0"/>
                  <a:ea typeface="Tahoma" panose="020B0604030504040204" pitchFamily="34" charset="0"/>
                  <a:cs typeface="Tahoma" panose="020B0604030504040204" pitchFamily="34" charset="0"/>
                </a:rPr>
                <a:t>vật</a:t>
              </a:r>
              <a:r>
                <a:rPr lang="en-US" sz="2400" b="1" dirty="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0000FF"/>
                  </a:solidFill>
                  <a:latin typeface="Tahoma" panose="020B0604030504040204" pitchFamily="34" charset="0"/>
                  <a:ea typeface="Tahoma" panose="020B0604030504040204" pitchFamily="34" charset="0"/>
                  <a:cs typeface="Tahoma" panose="020B0604030504040204" pitchFamily="34" charset="0"/>
                </a:rPr>
                <a:t>lí</a:t>
              </a:r>
              <a:r>
                <a:rPr lang="en-US" sz="2400" b="1" dirty="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0000FF"/>
                  </a:solidFill>
                  <a:latin typeface="Tahoma" panose="020B0604030504040204" pitchFamily="34" charset="0"/>
                  <a:ea typeface="Tahoma" panose="020B0604030504040204" pitchFamily="34" charset="0"/>
                  <a:cs typeface="Tahoma" panose="020B0604030504040204" pitchFamily="34" charset="0"/>
                </a:rPr>
                <a:t>trong</a:t>
              </a:r>
              <a:r>
                <a:rPr lang="en-US" sz="2400" b="1" dirty="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0000FF"/>
                  </a:solidFill>
                  <a:latin typeface="Tahoma" panose="020B0604030504040204" pitchFamily="34" charset="0"/>
                  <a:ea typeface="Tahoma" panose="020B0604030504040204" pitchFamily="34" charset="0"/>
                  <a:cs typeface="Tahoma" panose="020B0604030504040204" pitchFamily="34" charset="0"/>
                </a:rPr>
                <a:t>chẩn</a:t>
              </a:r>
              <a:r>
                <a:rPr lang="en-US" sz="2400" b="1" dirty="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0000FF"/>
                  </a:solidFill>
                  <a:latin typeface="Tahoma" panose="020B0604030504040204" pitchFamily="34" charset="0"/>
                  <a:ea typeface="Tahoma" panose="020B0604030504040204" pitchFamily="34" charset="0"/>
                  <a:cs typeface="Tahoma" panose="020B0604030504040204" pitchFamily="34" charset="0"/>
                </a:rPr>
                <a:t>đoán</a:t>
              </a:r>
              <a:r>
                <a:rPr lang="en-US" sz="2400" b="1" dirty="0">
                  <a:solidFill>
                    <a:srgbClr val="0000FF"/>
                  </a:solidFill>
                  <a:latin typeface="Tahoma" panose="020B0604030504040204" pitchFamily="34" charset="0"/>
                  <a:ea typeface="Tahoma" panose="020B0604030504040204" pitchFamily="34" charset="0"/>
                  <a:cs typeface="Tahoma" panose="020B0604030504040204" pitchFamily="34" charset="0"/>
                </a:rPr>
                <a:t> y </a:t>
              </a:r>
              <a:r>
                <a:rPr lang="en-US" sz="2400" b="1" dirty="0" err="1">
                  <a:solidFill>
                    <a:srgbClr val="0000FF"/>
                  </a:solidFill>
                  <a:latin typeface="Tahoma" panose="020B0604030504040204" pitchFamily="34" charset="0"/>
                  <a:ea typeface="Tahoma" panose="020B0604030504040204" pitchFamily="34" charset="0"/>
                  <a:cs typeface="Tahoma" panose="020B0604030504040204" pitchFamily="34" charset="0"/>
                </a:rPr>
                <a:t>học</a:t>
              </a:r>
              <a:r>
                <a:rPr lang="en-US" sz="2400" b="1" dirty="0">
                  <a:solidFill>
                    <a:srgbClr val="0000FF"/>
                  </a:solidFill>
                  <a:latin typeface="Tahoma" panose="020B0604030504040204" pitchFamily="34" charset="0"/>
                  <a:ea typeface="Tahoma" panose="020B0604030504040204" pitchFamily="34" charset="0"/>
                  <a:cs typeface="Tahoma" panose="020B0604030504040204" pitchFamily="34" charset="0"/>
                </a:rPr>
                <a:t>.</a:t>
              </a:r>
            </a:p>
          </p:txBody>
        </p:sp>
        <p:sp>
          <p:nvSpPr>
            <p:cNvPr id="14" name="Snip Diagonal Corner Rectangle 13"/>
            <p:cNvSpPr/>
            <p:nvPr/>
          </p:nvSpPr>
          <p:spPr>
            <a:xfrm>
              <a:off x="978408" y="1965960"/>
              <a:ext cx="420624" cy="329184"/>
            </a:xfrm>
            <a:prstGeom prst="snip2Diag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Tahoma" panose="020B0604030504040204" pitchFamily="34" charset="0"/>
                  <a:ea typeface="Tahoma" panose="020B0604030504040204" pitchFamily="34" charset="0"/>
                  <a:cs typeface="Tahoma" panose="020B0604030504040204" pitchFamily="34" charset="0"/>
                </a:rPr>
                <a:t>2</a:t>
              </a:r>
            </a:p>
          </p:txBody>
        </p:sp>
      </p:grpSp>
      <p:sp>
        <p:nvSpPr>
          <p:cNvPr id="9" name="Rectangle 8"/>
          <p:cNvSpPr/>
          <p:nvPr/>
        </p:nvSpPr>
        <p:spPr>
          <a:xfrm>
            <a:off x="1370404" y="3189883"/>
            <a:ext cx="9976103" cy="1217321"/>
          </a:xfrm>
          <a:prstGeom prst="rect">
            <a:avLst/>
          </a:prstGeom>
        </p:spPr>
        <p:txBody>
          <a:bodyPr wrap="square">
            <a:spAutoFit/>
          </a:bodyPr>
          <a:lstStyle/>
          <a:p>
            <a:pPr marL="119063" indent="-119063" algn="just">
              <a:lnSpc>
                <a:spcPct val="150000"/>
              </a:lnSpc>
            </a:pPr>
            <a:r>
              <a:rPr lang="en-US" sz="2800" dirty="0">
                <a:latin typeface="Arial" panose="020B0604020202020204" pitchFamily="34" charset="0"/>
                <a:ea typeface="Arial" panose="020B0604020202020204" pitchFamily="34" charset="0"/>
                <a:cs typeface="Arial" panose="020B0604020202020204" pitchFamily="34" charset="0"/>
              </a:rPr>
              <a:t> </a:t>
            </a:r>
            <a:r>
              <a:rPr lang="vi-VN" sz="2400" b="1" dirty="0">
                <a:latin typeface="Tahoma" panose="020B0604030504040204" pitchFamily="34" charset="0"/>
                <a:ea typeface="Tahoma" panose="020B0604030504040204" pitchFamily="34" charset="0"/>
                <a:cs typeface="Tahoma" panose="020B0604030504040204" pitchFamily="34" charset="0"/>
              </a:rPr>
              <a:t>Mạch nội dung về phần </a:t>
            </a:r>
            <a:r>
              <a:rPr lang="en-US" sz="2400" b="1" dirty="0" err="1">
                <a:latin typeface="Tahoma" panose="020B0604030504040204" pitchFamily="34" charset="0"/>
                <a:ea typeface="Tahoma" panose="020B0604030504040204" pitchFamily="34" charset="0"/>
                <a:cs typeface="Tahoma" panose="020B0604030504040204" pitchFamily="34" charset="0"/>
              </a:rPr>
              <a:t>vật</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lí</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hạt</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nhân</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và</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phóng</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xạ</a:t>
            </a:r>
            <a:r>
              <a:rPr lang="vi-VN"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đưa</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thêm</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nội</a:t>
            </a:r>
            <a:r>
              <a:rPr lang="en-US" sz="2400" b="1" dirty="0">
                <a:latin typeface="Tahoma" panose="020B0604030504040204" pitchFamily="34" charset="0"/>
                <a:ea typeface="Tahoma" panose="020B0604030504040204" pitchFamily="34" charset="0"/>
                <a:cs typeface="Tahoma" panose="020B0604030504040204" pitchFamily="34" charset="0"/>
              </a:rPr>
              <a:t> dung </a:t>
            </a:r>
            <a:r>
              <a:rPr lang="en-US" sz="2400" b="1" dirty="0" err="1">
                <a:solidFill>
                  <a:srgbClr val="0000FF"/>
                </a:solidFill>
                <a:latin typeface="Tahoma" panose="020B0604030504040204" pitchFamily="34" charset="0"/>
                <a:ea typeface="Tahoma" panose="020B0604030504040204" pitchFamily="34" charset="0"/>
                <a:cs typeface="Tahoma" panose="020B0604030504040204" pitchFamily="34" charset="0"/>
              </a:rPr>
              <a:t>Công</a:t>
            </a:r>
            <a:r>
              <a:rPr lang="en-US" sz="2400" b="1" dirty="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0000FF"/>
                </a:solidFill>
                <a:latin typeface="Tahoma" panose="020B0604030504040204" pitchFamily="34" charset="0"/>
                <a:ea typeface="Tahoma" panose="020B0604030504040204" pitchFamily="34" charset="0"/>
                <a:cs typeface="Tahoma" panose="020B0604030504040204" pitchFamily="34" charset="0"/>
              </a:rPr>
              <a:t>nghệ</a:t>
            </a:r>
            <a:r>
              <a:rPr lang="en-US" sz="2400" b="1" dirty="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0000FF"/>
                </a:solidFill>
                <a:latin typeface="Tahoma" panose="020B0604030504040204" pitchFamily="34" charset="0"/>
                <a:ea typeface="Tahoma" panose="020B0604030504040204" pitchFamily="34" charset="0"/>
                <a:cs typeface="Tahoma" panose="020B0604030504040204" pitchFamily="34" charset="0"/>
              </a:rPr>
              <a:t>hạt</a:t>
            </a:r>
            <a:r>
              <a:rPr lang="en-US" sz="2400" b="1" dirty="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0000FF"/>
                </a:solidFill>
                <a:latin typeface="Tahoma" panose="020B0604030504040204" pitchFamily="34" charset="0"/>
                <a:ea typeface="Tahoma" panose="020B0604030504040204" pitchFamily="34" charset="0"/>
                <a:cs typeface="Tahoma" panose="020B0604030504040204" pitchFamily="34" charset="0"/>
              </a:rPr>
              <a:t>nhân</a:t>
            </a:r>
            <a:r>
              <a:rPr lang="vi-VN" sz="2400" b="1" dirty="0">
                <a:solidFill>
                  <a:srgbClr val="0000FF"/>
                </a:solidFill>
                <a:latin typeface="Tahoma" panose="020B0604030504040204" pitchFamily="34" charset="0"/>
                <a:ea typeface="Tahoma" panose="020B0604030504040204" pitchFamily="34" charset="0"/>
                <a:cs typeface="Tahoma" panose="020B0604030504040204" pitchFamily="34" charset="0"/>
              </a:rPr>
              <a:t>.</a:t>
            </a:r>
            <a:endParaRPr lang="en-US" sz="2400" b="1" dirty="0">
              <a:solidFill>
                <a:srgbClr val="0000FF"/>
              </a:solidFill>
              <a:latin typeface="Tahoma" panose="020B0604030504040204" pitchFamily="34" charset="0"/>
              <a:ea typeface="Tahoma" panose="020B0604030504040204" pitchFamily="34" charset="0"/>
              <a:cs typeface="Tahoma" panose="020B0604030504040204" pitchFamily="34" charset="0"/>
            </a:endParaRPr>
          </a:p>
        </p:txBody>
      </p:sp>
      <p:sp>
        <p:nvSpPr>
          <p:cNvPr id="15" name="Snip Diagonal Corner Rectangle 14"/>
          <p:cNvSpPr/>
          <p:nvPr/>
        </p:nvSpPr>
        <p:spPr>
          <a:xfrm>
            <a:off x="959522" y="3464234"/>
            <a:ext cx="420624" cy="329184"/>
          </a:xfrm>
          <a:prstGeom prst="snip2Diag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Tahoma" panose="020B0604030504040204" pitchFamily="34" charset="0"/>
                <a:ea typeface="Tahoma" panose="020B0604030504040204" pitchFamily="34" charset="0"/>
                <a:cs typeface="Tahoma" panose="020B0604030504040204" pitchFamily="34" charset="0"/>
              </a:rPr>
              <a:t>3</a:t>
            </a:r>
          </a:p>
        </p:txBody>
      </p:sp>
      <p:pic>
        <p:nvPicPr>
          <p:cNvPr id="4" name="Picture 3">
            <a:extLst>
              <a:ext uri="{FF2B5EF4-FFF2-40B4-BE49-F238E27FC236}">
                <a16:creationId xmlns:a16="http://schemas.microsoft.com/office/drawing/2014/main" id="{634D3C83-4D5D-88E6-ABAF-237C594E8D6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1596" y="357585"/>
            <a:ext cx="2273924" cy="420082"/>
          </a:xfrm>
          <a:prstGeom prst="rect">
            <a:avLst/>
          </a:prstGeom>
        </p:spPr>
      </p:pic>
      <p:sp>
        <p:nvSpPr>
          <p:cNvPr id="2" name="Rectangle 1">
            <a:extLst>
              <a:ext uri="{FF2B5EF4-FFF2-40B4-BE49-F238E27FC236}">
                <a16:creationId xmlns:a16="http://schemas.microsoft.com/office/drawing/2014/main" id="{D4316E37-3AC8-EF3A-F328-5CEB92ADB052}"/>
              </a:ext>
            </a:extLst>
          </p:cNvPr>
          <p:cNvSpPr/>
          <p:nvPr/>
        </p:nvSpPr>
        <p:spPr>
          <a:xfrm>
            <a:off x="899160" y="940555"/>
            <a:ext cx="9488424" cy="523220"/>
          </a:xfrm>
          <a:prstGeom prst="rect">
            <a:avLst/>
          </a:prstGeom>
        </p:spPr>
        <p:txBody>
          <a:bodyPr wrap="square">
            <a:spAutoFit/>
          </a:bodyPr>
          <a:lstStyle/>
          <a:p>
            <a:pPr fontAlgn="ctr">
              <a:lnSpc>
                <a:spcPct val="100000"/>
              </a:lnSpc>
              <a:defRPr/>
            </a:pPr>
            <a:r>
              <a:rPr lang="vi-VN" altLang="en-US" sz="2800" b="1" dirty="0">
                <a:solidFill>
                  <a:srgbClr val="00B050"/>
                </a:solidFill>
                <a:latin typeface="Tahoma" panose="020B0604030504040204" pitchFamily="34" charset="0"/>
                <a:ea typeface="Tahoma" panose="020B0604030504040204" pitchFamily="34" charset="0"/>
                <a:cs typeface="Tahoma" panose="020B0604030504040204" pitchFamily="34" charset="0"/>
              </a:rPr>
              <a:t>I</a:t>
            </a:r>
            <a:r>
              <a:rPr lang="en-US" altLang="en-US" sz="2800" b="1" dirty="0">
                <a:solidFill>
                  <a:srgbClr val="00B050"/>
                </a:solidFill>
                <a:latin typeface="Tahoma" panose="020B0604030504040204" pitchFamily="34" charset="0"/>
                <a:ea typeface="Tahoma" panose="020B0604030504040204" pitchFamily="34" charset="0"/>
                <a:cs typeface="Tahoma" panose="020B0604030504040204" pitchFamily="34" charset="0"/>
              </a:rPr>
              <a:t>. NHỮNG ĐIỂM MỚI TRONG CT VẬT LÍ 12</a:t>
            </a:r>
          </a:p>
        </p:txBody>
      </p:sp>
      <p:pic>
        <p:nvPicPr>
          <p:cNvPr id="5" name="Picture 4">
            <a:extLst>
              <a:ext uri="{FF2B5EF4-FFF2-40B4-BE49-F238E27FC236}">
                <a16:creationId xmlns:a16="http://schemas.microsoft.com/office/drawing/2014/main" id="{77C86632-8047-14A6-A35C-E5BA4AF9052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53692" y="229027"/>
            <a:ext cx="1326712" cy="1097280"/>
          </a:xfrm>
          <a:prstGeom prst="rect">
            <a:avLst/>
          </a:prstGeom>
        </p:spPr>
      </p:pic>
    </p:spTree>
    <p:extLst>
      <p:ext uri="{BB962C8B-B14F-4D97-AF65-F5344CB8AC3E}">
        <p14:creationId xmlns:p14="http://schemas.microsoft.com/office/powerpoint/2010/main" val="763958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5"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602958-D88B-5095-4F1F-C8D1E720F76C}"/>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6F280C37-132A-BBF9-0022-D88545F6B0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665" y="13860"/>
            <a:ext cx="12205665" cy="6858000"/>
          </a:xfrm>
          <a:prstGeom prst="rect">
            <a:avLst/>
          </a:prstGeom>
        </p:spPr>
      </p:pic>
      <p:pic>
        <p:nvPicPr>
          <p:cNvPr id="5" name="Picture 4">
            <a:extLst>
              <a:ext uri="{FF2B5EF4-FFF2-40B4-BE49-F238E27FC236}">
                <a16:creationId xmlns:a16="http://schemas.microsoft.com/office/drawing/2014/main" id="{C7E3A02F-E8AA-68C3-26DD-71520CACCEA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1596" y="357585"/>
            <a:ext cx="2273924" cy="420082"/>
          </a:xfrm>
          <a:prstGeom prst="rect">
            <a:avLst/>
          </a:prstGeom>
        </p:spPr>
      </p:pic>
      <p:sp>
        <p:nvSpPr>
          <p:cNvPr id="13" name="Rectangle 12">
            <a:extLst>
              <a:ext uri="{FF2B5EF4-FFF2-40B4-BE49-F238E27FC236}">
                <a16:creationId xmlns:a16="http://schemas.microsoft.com/office/drawing/2014/main" id="{8D4C7D3B-D16E-3763-5710-030D3744F33E}"/>
              </a:ext>
            </a:extLst>
          </p:cNvPr>
          <p:cNvSpPr/>
          <p:nvPr/>
        </p:nvSpPr>
        <p:spPr>
          <a:xfrm>
            <a:off x="799213" y="1362873"/>
            <a:ext cx="3171048" cy="400110"/>
          </a:xfrm>
          <a:prstGeom prst="rect">
            <a:avLst/>
          </a:prstGeom>
        </p:spPr>
        <p:txBody>
          <a:bodyPr wrap="square">
            <a:spAutoFit/>
          </a:bodyPr>
          <a:lstStyle/>
          <a:p>
            <a:pPr algn="just"/>
            <a:r>
              <a:rPr lang="en-US" sz="2000" b="1" dirty="0">
                <a:solidFill>
                  <a:srgbClr val="FF0000"/>
                </a:solidFill>
                <a:latin typeface="Tahoma" panose="020B0604030504040204" pitchFamily="34" charset="0"/>
                <a:ea typeface="Tahoma" panose="020B0604030504040204" pitchFamily="34" charset="0"/>
                <a:cs typeface="Tahoma" panose="020B0604030504040204" pitchFamily="34" charset="0"/>
              </a:rPr>
              <a:t>C3. TỪ TRƯỜNG</a:t>
            </a:r>
          </a:p>
        </p:txBody>
      </p:sp>
      <p:pic>
        <p:nvPicPr>
          <p:cNvPr id="3" name="Picture 2">
            <a:extLst>
              <a:ext uri="{FF2B5EF4-FFF2-40B4-BE49-F238E27FC236}">
                <a16:creationId xmlns:a16="http://schemas.microsoft.com/office/drawing/2014/main" id="{83D6A89D-360B-3B01-499B-D378403137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53692" y="229027"/>
            <a:ext cx="1326712" cy="1097280"/>
          </a:xfrm>
          <a:prstGeom prst="rect">
            <a:avLst/>
          </a:prstGeom>
        </p:spPr>
      </p:pic>
      <p:sp>
        <p:nvSpPr>
          <p:cNvPr id="8" name="Rectangle 7">
            <a:extLst>
              <a:ext uri="{FF2B5EF4-FFF2-40B4-BE49-F238E27FC236}">
                <a16:creationId xmlns:a16="http://schemas.microsoft.com/office/drawing/2014/main" id="{0CAD40C3-F6F2-2BB2-F128-D890DE7F4717}"/>
              </a:ext>
            </a:extLst>
          </p:cNvPr>
          <p:cNvSpPr/>
          <p:nvPr/>
        </p:nvSpPr>
        <p:spPr>
          <a:xfrm>
            <a:off x="799213" y="1874244"/>
            <a:ext cx="8757163" cy="373692"/>
          </a:xfrm>
          <a:prstGeom prst="rect">
            <a:avLst/>
          </a:prstGeom>
        </p:spPr>
        <p:txBody>
          <a:bodyPr wrap="square">
            <a:spAutoFit/>
          </a:bodyPr>
          <a:lstStyle/>
          <a:p>
            <a:pPr>
              <a:lnSpc>
                <a:spcPct val="110000"/>
              </a:lnSpc>
              <a:spcAft>
                <a:spcPts val="800"/>
              </a:spcAft>
            </a:pPr>
            <a:r>
              <a:rPr lang="vi-VN" b="1" i="1" dirty="0">
                <a:solidFill>
                  <a:srgbClr val="0070C0"/>
                </a:solidFill>
                <a:latin typeface="Tahoma" panose="020B0604030504040204" pitchFamily="34" charset="0"/>
                <a:ea typeface="Tahoma" panose="020B0604030504040204" pitchFamily="34" charset="0"/>
                <a:cs typeface="Tahoma" panose="020B0604030504040204" pitchFamily="34" charset="0"/>
              </a:rPr>
              <a:t>Lực từ tác dụng lên dây dẫn mang dòng điện. Cảm ứng từ</a:t>
            </a:r>
            <a:endParaRPr lang="en-US" b="1" i="1"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7" name="Rectangle 6">
            <a:extLst>
              <a:ext uri="{FF2B5EF4-FFF2-40B4-BE49-F238E27FC236}">
                <a16:creationId xmlns:a16="http://schemas.microsoft.com/office/drawing/2014/main" id="{2E2ED508-86E3-7353-45C1-8DAEC6539FDB}"/>
              </a:ext>
            </a:extLst>
          </p:cNvPr>
          <p:cNvSpPr/>
          <p:nvPr/>
        </p:nvSpPr>
        <p:spPr>
          <a:xfrm>
            <a:off x="799213" y="2359198"/>
            <a:ext cx="10755190" cy="1529971"/>
          </a:xfrm>
          <a:prstGeom prst="rect">
            <a:avLst/>
          </a:prstGeom>
        </p:spPr>
        <p:txBody>
          <a:bodyPr wrap="square">
            <a:spAutoFit/>
          </a:bodyPr>
          <a:lstStyle/>
          <a:p>
            <a:pPr marL="7938" indent="-7938" algn="just">
              <a:lnSpc>
                <a:spcPct val="120000"/>
              </a:lnSpc>
              <a:spcBef>
                <a:spcPts val="300"/>
              </a:spcBef>
              <a:spcAft>
                <a:spcPts val="300"/>
              </a:spcAft>
            </a:pPr>
            <a:r>
              <a:rPr lang="vi-VN" sz="2000" b="1" dirty="0">
                <a:solidFill>
                  <a:srgbClr val="00B0F0"/>
                </a:solidFill>
                <a:latin typeface="Tahoma" panose="020B0604030504040204" pitchFamily="34" charset="0"/>
                <a:ea typeface="Tahoma" panose="020B0604030504040204" pitchFamily="34" charset="0"/>
                <a:cs typeface="Tahoma" panose="020B0604030504040204" pitchFamily="34" charset="0"/>
              </a:rPr>
              <a:t>Trong bài ta đã nói để đặc trưng cho từ trường về mặt tác dụng lực từ ta đưa ra đại lượng cảm ứng từ. Nhưng do khó khăn về mặt thực nghiệm, nên không thể định nghĩa cảm ứng từ qua độ lớn của lực từ tác dụng lên kim nam châm thử mà định nghĩa qua độ lớn của lực từ tác dụng lên một đoạn dòng điện. </a:t>
            </a:r>
            <a:endPar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endParaRPr>
          </a:p>
        </p:txBody>
      </p:sp>
      <p:sp>
        <p:nvSpPr>
          <p:cNvPr id="2" name="Rectangle 1">
            <a:extLst>
              <a:ext uri="{FF2B5EF4-FFF2-40B4-BE49-F238E27FC236}">
                <a16:creationId xmlns:a16="http://schemas.microsoft.com/office/drawing/2014/main" id="{9C496B89-9370-76FE-5E22-1A057E120B90}"/>
              </a:ext>
            </a:extLst>
          </p:cNvPr>
          <p:cNvSpPr/>
          <p:nvPr/>
        </p:nvSpPr>
        <p:spPr>
          <a:xfrm>
            <a:off x="916894" y="808660"/>
            <a:ext cx="9523761" cy="523220"/>
          </a:xfrm>
          <a:prstGeom prst="rect">
            <a:avLst/>
          </a:prstGeom>
        </p:spPr>
        <p:txBody>
          <a:bodyPr wrap="none">
            <a:spAutoFit/>
          </a:bodyPr>
          <a:lstStyle/>
          <a:p>
            <a:pPr fontAlgn="ctr">
              <a:lnSpc>
                <a:spcPct val="100000"/>
              </a:lnSpc>
              <a:buNone/>
              <a:defRPr/>
            </a:pPr>
            <a:r>
              <a:rPr lang="en-US" altLang="en-US" sz="2800" b="1" dirty="0">
                <a:solidFill>
                  <a:srgbClr val="00B050"/>
                </a:solidFill>
                <a:latin typeface="Tahoma" panose="020B0604030504040204" pitchFamily="34" charset="0"/>
                <a:ea typeface="Tahoma" panose="020B0604030504040204" pitchFamily="34" charset="0"/>
                <a:cs typeface="Tahoma" panose="020B0604030504040204" pitchFamily="34" charset="0"/>
              </a:rPr>
              <a:t>VI. MỘT SỐ LƯU Ý ĐỐI VỚI SGK VÀ CĐHT VẬT LÍ 12</a:t>
            </a:r>
          </a:p>
        </p:txBody>
      </p:sp>
      <p:sp>
        <p:nvSpPr>
          <p:cNvPr id="6" name="Rectangle 5">
            <a:extLst>
              <a:ext uri="{FF2B5EF4-FFF2-40B4-BE49-F238E27FC236}">
                <a16:creationId xmlns:a16="http://schemas.microsoft.com/office/drawing/2014/main" id="{2F86627E-DEA5-3C9A-C237-512EA699693B}"/>
              </a:ext>
            </a:extLst>
          </p:cNvPr>
          <p:cNvSpPr/>
          <p:nvPr/>
        </p:nvSpPr>
        <p:spPr>
          <a:xfrm>
            <a:off x="799213" y="3987317"/>
            <a:ext cx="10755190" cy="1160639"/>
          </a:xfrm>
          <a:prstGeom prst="rect">
            <a:avLst/>
          </a:prstGeom>
        </p:spPr>
        <p:txBody>
          <a:bodyPr wrap="square">
            <a:spAutoFit/>
          </a:bodyPr>
          <a:lstStyle/>
          <a:p>
            <a:pPr marL="7938" indent="-7938" algn="just">
              <a:lnSpc>
                <a:spcPct val="120000"/>
              </a:lnSpc>
              <a:spcBef>
                <a:spcPts val="300"/>
              </a:spcBef>
              <a:spcAft>
                <a:spcPts val="300"/>
              </a:spcAft>
            </a:pPr>
            <a:r>
              <a:rPr lang="vi-VN" sz="2000" b="1" dirty="0">
                <a:solidFill>
                  <a:srgbClr val="00B0F0"/>
                </a:solidFill>
                <a:latin typeface="Tahoma" panose="020B0604030504040204" pitchFamily="34" charset="0"/>
                <a:ea typeface="Tahoma" panose="020B0604030504040204" pitchFamily="34" charset="0"/>
                <a:cs typeface="Tahoma" panose="020B0604030504040204" pitchFamily="34" charset="0"/>
              </a:rPr>
              <a:t>Vì lí do đó nên việc đưa ra định nghĩa độ lớn của cảm ứng từ phải gắn liền với việc xét độ lớn của lực từ tác dụng lên một đoạn dòng điện. Trong bài này ta sẽ xét độ lớn của lực từ để từ đó đưa ra định nghĩa về độ lớn của cảm ứng từ</a:t>
            </a:r>
            <a:r>
              <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rPr>
              <a:t>.</a:t>
            </a:r>
          </a:p>
        </p:txBody>
      </p:sp>
    </p:spTree>
    <p:extLst>
      <p:ext uri="{BB962C8B-B14F-4D97-AF65-F5344CB8AC3E}">
        <p14:creationId xmlns:p14="http://schemas.microsoft.com/office/powerpoint/2010/main" val="2304369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602958-D88B-5095-4F1F-C8D1E720F76C}"/>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6F280C37-132A-BBF9-0022-D88545F6B0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665" y="13860"/>
            <a:ext cx="12205665" cy="6858000"/>
          </a:xfrm>
          <a:prstGeom prst="rect">
            <a:avLst/>
          </a:prstGeom>
        </p:spPr>
      </p:pic>
      <p:pic>
        <p:nvPicPr>
          <p:cNvPr id="5" name="Picture 4">
            <a:extLst>
              <a:ext uri="{FF2B5EF4-FFF2-40B4-BE49-F238E27FC236}">
                <a16:creationId xmlns:a16="http://schemas.microsoft.com/office/drawing/2014/main" id="{C7E3A02F-E8AA-68C3-26DD-71520CACCEA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1596" y="357585"/>
            <a:ext cx="2273924" cy="420082"/>
          </a:xfrm>
          <a:prstGeom prst="rect">
            <a:avLst/>
          </a:prstGeom>
        </p:spPr>
      </p:pic>
      <p:sp>
        <p:nvSpPr>
          <p:cNvPr id="13" name="Rectangle 12">
            <a:extLst>
              <a:ext uri="{FF2B5EF4-FFF2-40B4-BE49-F238E27FC236}">
                <a16:creationId xmlns:a16="http://schemas.microsoft.com/office/drawing/2014/main" id="{8D4C7D3B-D16E-3763-5710-030D3744F33E}"/>
              </a:ext>
            </a:extLst>
          </p:cNvPr>
          <p:cNvSpPr/>
          <p:nvPr/>
        </p:nvSpPr>
        <p:spPr>
          <a:xfrm>
            <a:off x="799213" y="1362873"/>
            <a:ext cx="3171048" cy="400110"/>
          </a:xfrm>
          <a:prstGeom prst="rect">
            <a:avLst/>
          </a:prstGeom>
        </p:spPr>
        <p:txBody>
          <a:bodyPr wrap="square">
            <a:spAutoFit/>
          </a:bodyPr>
          <a:lstStyle/>
          <a:p>
            <a:pPr algn="just"/>
            <a:r>
              <a:rPr lang="en-US" sz="2000" b="1" dirty="0">
                <a:solidFill>
                  <a:srgbClr val="FF0000"/>
                </a:solidFill>
                <a:latin typeface="Tahoma" panose="020B0604030504040204" pitchFamily="34" charset="0"/>
                <a:ea typeface="Tahoma" panose="020B0604030504040204" pitchFamily="34" charset="0"/>
                <a:cs typeface="Tahoma" panose="020B0604030504040204" pitchFamily="34" charset="0"/>
              </a:rPr>
              <a:t>C3. TỪ TRƯỜNG</a:t>
            </a:r>
          </a:p>
        </p:txBody>
      </p:sp>
      <p:pic>
        <p:nvPicPr>
          <p:cNvPr id="3" name="Picture 2">
            <a:extLst>
              <a:ext uri="{FF2B5EF4-FFF2-40B4-BE49-F238E27FC236}">
                <a16:creationId xmlns:a16="http://schemas.microsoft.com/office/drawing/2014/main" id="{83D6A89D-360B-3B01-499B-D378403137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53692" y="229027"/>
            <a:ext cx="1326712" cy="1097280"/>
          </a:xfrm>
          <a:prstGeom prst="rect">
            <a:avLst/>
          </a:prstGeom>
        </p:spPr>
      </p:pic>
      <p:sp>
        <p:nvSpPr>
          <p:cNvPr id="8" name="Rectangle 7">
            <a:extLst>
              <a:ext uri="{FF2B5EF4-FFF2-40B4-BE49-F238E27FC236}">
                <a16:creationId xmlns:a16="http://schemas.microsoft.com/office/drawing/2014/main" id="{0CAD40C3-F6F2-2BB2-F128-D890DE7F4717}"/>
              </a:ext>
            </a:extLst>
          </p:cNvPr>
          <p:cNvSpPr/>
          <p:nvPr/>
        </p:nvSpPr>
        <p:spPr>
          <a:xfrm>
            <a:off x="799213" y="1874244"/>
            <a:ext cx="8757163" cy="373692"/>
          </a:xfrm>
          <a:prstGeom prst="rect">
            <a:avLst/>
          </a:prstGeom>
        </p:spPr>
        <p:txBody>
          <a:bodyPr wrap="square">
            <a:spAutoFit/>
          </a:bodyPr>
          <a:lstStyle/>
          <a:p>
            <a:pPr>
              <a:lnSpc>
                <a:spcPct val="110000"/>
              </a:lnSpc>
              <a:spcAft>
                <a:spcPts val="800"/>
              </a:spcAft>
            </a:pPr>
            <a:r>
              <a:rPr lang="vi-VN" b="1" i="1" dirty="0">
                <a:solidFill>
                  <a:srgbClr val="0070C0"/>
                </a:solidFill>
                <a:latin typeface="Tahoma" panose="020B0604030504040204" pitchFamily="34" charset="0"/>
                <a:ea typeface="Tahoma" panose="020B0604030504040204" pitchFamily="34" charset="0"/>
                <a:cs typeface="Tahoma" panose="020B0604030504040204" pitchFamily="34" charset="0"/>
              </a:rPr>
              <a:t>Lực từ tác dụng lên dây dẫn mang dòng điện. Cảm ứng từ</a:t>
            </a:r>
            <a:endParaRPr lang="en-US" b="1" i="1"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7" name="Rectangle 6">
            <a:extLst>
              <a:ext uri="{FF2B5EF4-FFF2-40B4-BE49-F238E27FC236}">
                <a16:creationId xmlns:a16="http://schemas.microsoft.com/office/drawing/2014/main" id="{2E2ED508-86E3-7353-45C1-8DAEC6539FDB}"/>
              </a:ext>
            </a:extLst>
          </p:cNvPr>
          <p:cNvSpPr/>
          <p:nvPr/>
        </p:nvSpPr>
        <p:spPr>
          <a:xfrm>
            <a:off x="799213" y="2359198"/>
            <a:ext cx="10755190" cy="2051074"/>
          </a:xfrm>
          <a:prstGeom prst="rect">
            <a:avLst/>
          </a:prstGeom>
        </p:spPr>
        <p:txBody>
          <a:bodyPr wrap="square">
            <a:spAutoFit/>
          </a:bodyPr>
          <a:lstStyle/>
          <a:p>
            <a:pPr marL="7938" indent="-7938" algn="just">
              <a:lnSpc>
                <a:spcPct val="120000"/>
              </a:lnSpc>
              <a:spcBef>
                <a:spcPts val="300"/>
              </a:spcBef>
              <a:spcAft>
                <a:spcPts val="300"/>
              </a:spcAft>
            </a:pPr>
            <a:r>
              <a:rPr lang="vi-VN" b="1" dirty="0">
                <a:solidFill>
                  <a:srgbClr val="00B0F0"/>
                </a:solidFill>
                <a:latin typeface="Tahoma" panose="020B0604030504040204" pitchFamily="34" charset="0"/>
                <a:ea typeface="Tahoma" panose="020B0604030504040204" pitchFamily="34" charset="0"/>
                <a:cs typeface="Tahoma" panose="020B0604030504040204" pitchFamily="34" charset="0"/>
              </a:rPr>
              <a:t>Về mặt lịch sử, thí nghiệm Ơ-xtét về tác dụng của dòng điện lên nam châm có sức lôi cuốn mạnh mẽ các nhà khoa học đương thời, trong số đó có Am-pe, ông cho rằng dòng điện tác dụng lên nam châm thì nam châm cũng tác dụng lên dòng điện. Ông đã bắt tay ngay vào việc thí nghiệm để xác định độ lớn của lực từ tác dụng lên dòng điện. Và chỉ sau Ơ-xtét một thời gian ngắn Am-pe đã công bố các kết quả nghiên cứu về lực từ tác dụng lên dòng điện mà ngày nay ta gọi là định luật Am-pe. </a:t>
            </a:r>
            <a:endParaRPr lang="en-US" b="1" dirty="0">
              <a:solidFill>
                <a:srgbClr val="00B0F0"/>
              </a:solidFill>
              <a:latin typeface="Tahoma" panose="020B0604030504040204" pitchFamily="34" charset="0"/>
              <a:ea typeface="Tahoma" panose="020B0604030504040204" pitchFamily="34" charset="0"/>
              <a:cs typeface="Tahoma" panose="020B0604030504040204" pitchFamily="34" charset="0"/>
            </a:endParaRPr>
          </a:p>
        </p:txBody>
      </p:sp>
      <p:sp>
        <p:nvSpPr>
          <p:cNvPr id="2" name="Rectangle 1">
            <a:extLst>
              <a:ext uri="{FF2B5EF4-FFF2-40B4-BE49-F238E27FC236}">
                <a16:creationId xmlns:a16="http://schemas.microsoft.com/office/drawing/2014/main" id="{3D019A73-9897-3D07-347D-DEDF617BF28B}"/>
              </a:ext>
            </a:extLst>
          </p:cNvPr>
          <p:cNvSpPr/>
          <p:nvPr/>
        </p:nvSpPr>
        <p:spPr>
          <a:xfrm>
            <a:off x="916894" y="808660"/>
            <a:ext cx="9523761" cy="523220"/>
          </a:xfrm>
          <a:prstGeom prst="rect">
            <a:avLst/>
          </a:prstGeom>
        </p:spPr>
        <p:txBody>
          <a:bodyPr wrap="none">
            <a:spAutoFit/>
          </a:bodyPr>
          <a:lstStyle/>
          <a:p>
            <a:pPr fontAlgn="ctr">
              <a:lnSpc>
                <a:spcPct val="100000"/>
              </a:lnSpc>
              <a:buNone/>
              <a:defRPr/>
            </a:pPr>
            <a:r>
              <a:rPr lang="en-US" altLang="en-US" sz="2800" b="1" dirty="0">
                <a:solidFill>
                  <a:srgbClr val="00B050"/>
                </a:solidFill>
                <a:latin typeface="Tahoma" panose="020B0604030504040204" pitchFamily="34" charset="0"/>
                <a:ea typeface="Tahoma" panose="020B0604030504040204" pitchFamily="34" charset="0"/>
                <a:cs typeface="Tahoma" panose="020B0604030504040204" pitchFamily="34" charset="0"/>
              </a:rPr>
              <a:t>VI. MỘT SỐ LƯU Ý ĐỐI VỚI SGK VÀ CĐHT VẬT LÍ 12</a:t>
            </a:r>
          </a:p>
        </p:txBody>
      </p:sp>
      <p:sp>
        <p:nvSpPr>
          <p:cNvPr id="6" name="Rectangle 5">
            <a:extLst>
              <a:ext uri="{FF2B5EF4-FFF2-40B4-BE49-F238E27FC236}">
                <a16:creationId xmlns:a16="http://schemas.microsoft.com/office/drawing/2014/main" id="{F2D89860-C5FE-5864-776B-019029CD28D3}"/>
              </a:ext>
            </a:extLst>
          </p:cNvPr>
          <p:cNvSpPr/>
          <p:nvPr/>
        </p:nvSpPr>
        <p:spPr>
          <a:xfrm>
            <a:off x="799213" y="4424074"/>
            <a:ext cx="10755190" cy="1718676"/>
          </a:xfrm>
          <a:prstGeom prst="rect">
            <a:avLst/>
          </a:prstGeom>
        </p:spPr>
        <p:txBody>
          <a:bodyPr wrap="square">
            <a:spAutoFit/>
          </a:bodyPr>
          <a:lstStyle/>
          <a:p>
            <a:pPr marL="7938" indent="-7938" algn="just">
              <a:lnSpc>
                <a:spcPct val="120000"/>
              </a:lnSpc>
              <a:spcBef>
                <a:spcPts val="300"/>
              </a:spcBef>
              <a:spcAft>
                <a:spcPts val="300"/>
              </a:spcAft>
            </a:pPr>
            <a:r>
              <a:rPr lang="vi-VN" b="1" dirty="0">
                <a:solidFill>
                  <a:srgbClr val="00B0F0"/>
                </a:solidFill>
                <a:latin typeface="Tahoma" panose="020B0604030504040204" pitchFamily="34" charset="0"/>
                <a:ea typeface="Tahoma" panose="020B0604030504040204" pitchFamily="34" charset="0"/>
                <a:cs typeface="Tahoma" panose="020B0604030504040204" pitchFamily="34" charset="0"/>
              </a:rPr>
              <a:t>Vì lí do đó nên lực từ tác dụng lên dòng điện cũng được gọi là lực Am-pe. Thực ra trước Am-pe thì Bi-ô và Xa-va đã thành lập công thức xác định lực tương tác giữa hai dòng điện. Sau đó La-plát-xơ viết lại công thức của Bi-ô và Xa-va dưới dạng chính xác hơn, đó là dạng tương tác giữa hai phần tử dòng điện (SGK gọi là hai đoạn dòng điện). Do đó, đôi khi người ta gọi định luật về lực từ tác dụng lên dòng điện là định luật La-plát-xơ.</a:t>
            </a:r>
            <a:endParaRPr lang="en-US" b="1" dirty="0">
              <a:solidFill>
                <a:srgbClr val="00B0F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961687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602958-D88B-5095-4F1F-C8D1E720F76C}"/>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6F280C37-132A-BBF9-0022-D88545F6B0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665" y="13860"/>
            <a:ext cx="12205665" cy="6858000"/>
          </a:xfrm>
          <a:prstGeom prst="rect">
            <a:avLst/>
          </a:prstGeom>
        </p:spPr>
      </p:pic>
      <p:pic>
        <p:nvPicPr>
          <p:cNvPr id="5" name="Picture 4">
            <a:extLst>
              <a:ext uri="{FF2B5EF4-FFF2-40B4-BE49-F238E27FC236}">
                <a16:creationId xmlns:a16="http://schemas.microsoft.com/office/drawing/2014/main" id="{C7E3A02F-E8AA-68C3-26DD-71520CACCEA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1596" y="357585"/>
            <a:ext cx="2273924" cy="420082"/>
          </a:xfrm>
          <a:prstGeom prst="rect">
            <a:avLst/>
          </a:prstGeom>
        </p:spPr>
      </p:pic>
      <p:sp>
        <p:nvSpPr>
          <p:cNvPr id="13" name="Rectangle 12">
            <a:extLst>
              <a:ext uri="{FF2B5EF4-FFF2-40B4-BE49-F238E27FC236}">
                <a16:creationId xmlns:a16="http://schemas.microsoft.com/office/drawing/2014/main" id="{8D4C7D3B-D16E-3763-5710-030D3744F33E}"/>
              </a:ext>
            </a:extLst>
          </p:cNvPr>
          <p:cNvSpPr/>
          <p:nvPr/>
        </p:nvSpPr>
        <p:spPr>
          <a:xfrm>
            <a:off x="799213" y="1362873"/>
            <a:ext cx="3171048" cy="400110"/>
          </a:xfrm>
          <a:prstGeom prst="rect">
            <a:avLst/>
          </a:prstGeom>
        </p:spPr>
        <p:txBody>
          <a:bodyPr wrap="square">
            <a:spAutoFit/>
          </a:bodyPr>
          <a:lstStyle/>
          <a:p>
            <a:pPr algn="just"/>
            <a:r>
              <a:rPr lang="en-US" sz="2000" b="1" dirty="0">
                <a:solidFill>
                  <a:srgbClr val="FF0000"/>
                </a:solidFill>
                <a:latin typeface="Tahoma" panose="020B0604030504040204" pitchFamily="34" charset="0"/>
                <a:ea typeface="Tahoma" panose="020B0604030504040204" pitchFamily="34" charset="0"/>
                <a:cs typeface="Tahoma" panose="020B0604030504040204" pitchFamily="34" charset="0"/>
              </a:rPr>
              <a:t>C3. TỪ TRƯỜNG</a:t>
            </a:r>
          </a:p>
        </p:txBody>
      </p:sp>
      <p:pic>
        <p:nvPicPr>
          <p:cNvPr id="3" name="Picture 2">
            <a:extLst>
              <a:ext uri="{FF2B5EF4-FFF2-40B4-BE49-F238E27FC236}">
                <a16:creationId xmlns:a16="http://schemas.microsoft.com/office/drawing/2014/main" id="{83D6A89D-360B-3B01-499B-D378403137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53692" y="229027"/>
            <a:ext cx="1326712" cy="1097280"/>
          </a:xfrm>
          <a:prstGeom prst="rect">
            <a:avLst/>
          </a:prstGeom>
        </p:spPr>
      </p:pic>
      <p:sp>
        <p:nvSpPr>
          <p:cNvPr id="8" name="Rectangle 7">
            <a:extLst>
              <a:ext uri="{FF2B5EF4-FFF2-40B4-BE49-F238E27FC236}">
                <a16:creationId xmlns:a16="http://schemas.microsoft.com/office/drawing/2014/main" id="{0CAD40C3-F6F2-2BB2-F128-D890DE7F4717}"/>
              </a:ext>
            </a:extLst>
          </p:cNvPr>
          <p:cNvSpPr/>
          <p:nvPr/>
        </p:nvSpPr>
        <p:spPr>
          <a:xfrm>
            <a:off x="799213" y="1874244"/>
            <a:ext cx="8757163" cy="373692"/>
          </a:xfrm>
          <a:prstGeom prst="rect">
            <a:avLst/>
          </a:prstGeom>
        </p:spPr>
        <p:txBody>
          <a:bodyPr wrap="square">
            <a:spAutoFit/>
          </a:bodyPr>
          <a:lstStyle/>
          <a:p>
            <a:pPr>
              <a:lnSpc>
                <a:spcPct val="110000"/>
              </a:lnSpc>
              <a:spcAft>
                <a:spcPts val="800"/>
              </a:spcAft>
            </a:pPr>
            <a:r>
              <a:rPr lang="vi-VN" b="1" i="1" dirty="0">
                <a:solidFill>
                  <a:srgbClr val="0070C0"/>
                </a:solidFill>
                <a:latin typeface="Tahoma" panose="020B0604030504040204" pitchFamily="34" charset="0"/>
                <a:ea typeface="Tahoma" panose="020B0604030504040204" pitchFamily="34" charset="0"/>
                <a:cs typeface="Tahoma" panose="020B0604030504040204" pitchFamily="34" charset="0"/>
              </a:rPr>
              <a:t>Từ thông. Hiện tượng cảm ứng</a:t>
            </a:r>
            <a:endParaRPr lang="en-US" b="1" i="1"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7" name="Rectangle 6">
            <a:extLst>
              <a:ext uri="{FF2B5EF4-FFF2-40B4-BE49-F238E27FC236}">
                <a16:creationId xmlns:a16="http://schemas.microsoft.com/office/drawing/2014/main" id="{2E2ED508-86E3-7353-45C1-8DAEC6539FDB}"/>
              </a:ext>
            </a:extLst>
          </p:cNvPr>
          <p:cNvSpPr/>
          <p:nvPr/>
        </p:nvSpPr>
        <p:spPr>
          <a:xfrm>
            <a:off x="799213" y="2359198"/>
            <a:ext cx="10755190" cy="1899302"/>
          </a:xfrm>
          <a:prstGeom prst="rect">
            <a:avLst/>
          </a:prstGeom>
        </p:spPr>
        <p:txBody>
          <a:bodyPr wrap="square">
            <a:spAutoFit/>
          </a:bodyPr>
          <a:lstStyle/>
          <a:p>
            <a:pPr marL="7938" indent="-7938" algn="just">
              <a:lnSpc>
                <a:spcPct val="120000"/>
              </a:lnSpc>
              <a:spcBef>
                <a:spcPts val="300"/>
              </a:spcBef>
              <a:spcAft>
                <a:spcPts val="300"/>
              </a:spcAft>
            </a:pPr>
            <a:r>
              <a:rPr lang="vi-VN" sz="2000" b="1" dirty="0">
                <a:solidFill>
                  <a:srgbClr val="00B0F0"/>
                </a:solidFill>
                <a:latin typeface="Tahoma" panose="020B0604030504040204" pitchFamily="34" charset="0"/>
                <a:ea typeface="Tahoma" panose="020B0604030504040204" pitchFamily="34" charset="0"/>
                <a:cs typeface="Tahoma" panose="020B0604030504040204" pitchFamily="34" charset="0"/>
              </a:rPr>
              <a:t>Về cấu trúc của bài này cần chú ý: Đầu tiên SGK trình bày thí nghiệm để giới thiệu mở đầu về hiện tượng cảm ứng điện từ. Mục tiếp theo chưa nói về cảm ứng điện từ mà trình bày về khái niệm từ thông. Sau đó, mới quay trở lại nói về hiện tượng cảm ứng điện từ. Sở dĩ như vậy là vì trong SGK, hiện tượng cảm ứng điện từ được định nghĩa qua khái niệm từ thông. </a:t>
            </a:r>
            <a:endPar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endParaRPr>
          </a:p>
        </p:txBody>
      </p:sp>
      <p:sp>
        <p:nvSpPr>
          <p:cNvPr id="2" name="Rectangle 1">
            <a:extLst>
              <a:ext uri="{FF2B5EF4-FFF2-40B4-BE49-F238E27FC236}">
                <a16:creationId xmlns:a16="http://schemas.microsoft.com/office/drawing/2014/main" id="{3D3DD7B2-832F-E1A0-8E11-25E07169FEFB}"/>
              </a:ext>
            </a:extLst>
          </p:cNvPr>
          <p:cNvSpPr/>
          <p:nvPr/>
        </p:nvSpPr>
        <p:spPr>
          <a:xfrm>
            <a:off x="916894" y="808660"/>
            <a:ext cx="9523761" cy="523220"/>
          </a:xfrm>
          <a:prstGeom prst="rect">
            <a:avLst/>
          </a:prstGeom>
        </p:spPr>
        <p:txBody>
          <a:bodyPr wrap="none">
            <a:spAutoFit/>
          </a:bodyPr>
          <a:lstStyle/>
          <a:p>
            <a:pPr fontAlgn="ctr">
              <a:lnSpc>
                <a:spcPct val="100000"/>
              </a:lnSpc>
              <a:buNone/>
              <a:defRPr/>
            </a:pPr>
            <a:r>
              <a:rPr lang="en-US" altLang="en-US" sz="2800" b="1" dirty="0">
                <a:solidFill>
                  <a:srgbClr val="00B050"/>
                </a:solidFill>
                <a:latin typeface="Tahoma" panose="020B0604030504040204" pitchFamily="34" charset="0"/>
                <a:ea typeface="Tahoma" panose="020B0604030504040204" pitchFamily="34" charset="0"/>
                <a:cs typeface="Tahoma" panose="020B0604030504040204" pitchFamily="34" charset="0"/>
              </a:rPr>
              <a:t>VI. MỘT SỐ LƯU Ý ĐỐI VỚI SGK VÀ CĐHT VẬT LÍ 12</a:t>
            </a:r>
          </a:p>
        </p:txBody>
      </p:sp>
      <p:sp>
        <p:nvSpPr>
          <p:cNvPr id="6" name="Rectangle 5">
            <a:extLst>
              <a:ext uri="{FF2B5EF4-FFF2-40B4-BE49-F238E27FC236}">
                <a16:creationId xmlns:a16="http://schemas.microsoft.com/office/drawing/2014/main" id="{3D4D13DE-5BE9-AE2E-5190-EBE485436B85}"/>
              </a:ext>
            </a:extLst>
          </p:cNvPr>
          <p:cNvSpPr/>
          <p:nvPr/>
        </p:nvSpPr>
        <p:spPr>
          <a:xfrm>
            <a:off x="799213" y="4369762"/>
            <a:ext cx="10755190" cy="1529971"/>
          </a:xfrm>
          <a:prstGeom prst="rect">
            <a:avLst/>
          </a:prstGeom>
        </p:spPr>
        <p:txBody>
          <a:bodyPr wrap="square">
            <a:spAutoFit/>
          </a:bodyPr>
          <a:lstStyle/>
          <a:p>
            <a:pPr marL="7938" indent="-7938" algn="just">
              <a:lnSpc>
                <a:spcPct val="120000"/>
              </a:lnSpc>
              <a:spcBef>
                <a:spcPts val="300"/>
              </a:spcBef>
              <a:spcAft>
                <a:spcPts val="300"/>
              </a:spcAft>
            </a:pPr>
            <a:r>
              <a:rPr lang="vi-VN" sz="2000" b="1" dirty="0">
                <a:solidFill>
                  <a:srgbClr val="00B0F0"/>
                </a:solidFill>
                <a:latin typeface="Tahoma" panose="020B0604030504040204" pitchFamily="34" charset="0"/>
                <a:ea typeface="Tahoma" panose="020B0604030504040204" pitchFamily="34" charset="0"/>
                <a:cs typeface="Tahoma" panose="020B0604030504040204" pitchFamily="34" charset="0"/>
              </a:rPr>
              <a:t>Vì vậy, phải đưa ra khái niệm từ thông trước khi đưa ra khái niệm cảm ứng điện từ. Mặt khác hiện tượng này cũng đã được đề cập ở bậc THCS, chỉ khác hiện tượng cảm ứng điện từ ở bậc THCS được trình bày dựa trên khái niệm số đường sức từ xuyên qua một khung dây chứ không dùng khái niệm từ thông.</a:t>
            </a:r>
            <a:endPar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689991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602958-D88B-5095-4F1F-C8D1E720F76C}"/>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6F280C37-132A-BBF9-0022-D88545F6B0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665" y="13860"/>
            <a:ext cx="12205665" cy="6858000"/>
          </a:xfrm>
          <a:prstGeom prst="rect">
            <a:avLst/>
          </a:prstGeom>
        </p:spPr>
      </p:pic>
      <p:pic>
        <p:nvPicPr>
          <p:cNvPr id="5" name="Picture 4">
            <a:extLst>
              <a:ext uri="{FF2B5EF4-FFF2-40B4-BE49-F238E27FC236}">
                <a16:creationId xmlns:a16="http://schemas.microsoft.com/office/drawing/2014/main" id="{C7E3A02F-E8AA-68C3-26DD-71520CACCEA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1596" y="357585"/>
            <a:ext cx="2273924" cy="420082"/>
          </a:xfrm>
          <a:prstGeom prst="rect">
            <a:avLst/>
          </a:prstGeom>
        </p:spPr>
      </p:pic>
      <p:sp>
        <p:nvSpPr>
          <p:cNvPr id="13" name="Rectangle 12">
            <a:extLst>
              <a:ext uri="{FF2B5EF4-FFF2-40B4-BE49-F238E27FC236}">
                <a16:creationId xmlns:a16="http://schemas.microsoft.com/office/drawing/2014/main" id="{8D4C7D3B-D16E-3763-5710-030D3744F33E}"/>
              </a:ext>
            </a:extLst>
          </p:cNvPr>
          <p:cNvSpPr/>
          <p:nvPr/>
        </p:nvSpPr>
        <p:spPr>
          <a:xfrm>
            <a:off x="799213" y="1362873"/>
            <a:ext cx="3171048" cy="400110"/>
          </a:xfrm>
          <a:prstGeom prst="rect">
            <a:avLst/>
          </a:prstGeom>
        </p:spPr>
        <p:txBody>
          <a:bodyPr wrap="square">
            <a:spAutoFit/>
          </a:bodyPr>
          <a:lstStyle/>
          <a:p>
            <a:pPr algn="just"/>
            <a:r>
              <a:rPr lang="en-US" sz="2000" b="1" dirty="0">
                <a:solidFill>
                  <a:srgbClr val="FF0000"/>
                </a:solidFill>
                <a:latin typeface="Tahoma" panose="020B0604030504040204" pitchFamily="34" charset="0"/>
                <a:ea typeface="Tahoma" panose="020B0604030504040204" pitchFamily="34" charset="0"/>
                <a:cs typeface="Tahoma" panose="020B0604030504040204" pitchFamily="34" charset="0"/>
              </a:rPr>
              <a:t>C3. TỪ TRƯỜNG</a:t>
            </a:r>
          </a:p>
        </p:txBody>
      </p:sp>
      <p:pic>
        <p:nvPicPr>
          <p:cNvPr id="3" name="Picture 2">
            <a:extLst>
              <a:ext uri="{FF2B5EF4-FFF2-40B4-BE49-F238E27FC236}">
                <a16:creationId xmlns:a16="http://schemas.microsoft.com/office/drawing/2014/main" id="{83D6A89D-360B-3B01-499B-D378403137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53692" y="229027"/>
            <a:ext cx="1326712" cy="1097280"/>
          </a:xfrm>
          <a:prstGeom prst="rect">
            <a:avLst/>
          </a:prstGeom>
        </p:spPr>
      </p:pic>
      <p:sp>
        <p:nvSpPr>
          <p:cNvPr id="8" name="Rectangle 7">
            <a:extLst>
              <a:ext uri="{FF2B5EF4-FFF2-40B4-BE49-F238E27FC236}">
                <a16:creationId xmlns:a16="http://schemas.microsoft.com/office/drawing/2014/main" id="{0CAD40C3-F6F2-2BB2-F128-D890DE7F4717}"/>
              </a:ext>
            </a:extLst>
          </p:cNvPr>
          <p:cNvSpPr/>
          <p:nvPr/>
        </p:nvSpPr>
        <p:spPr>
          <a:xfrm>
            <a:off x="799213" y="1874244"/>
            <a:ext cx="8757163" cy="373692"/>
          </a:xfrm>
          <a:prstGeom prst="rect">
            <a:avLst/>
          </a:prstGeom>
        </p:spPr>
        <p:txBody>
          <a:bodyPr wrap="square">
            <a:spAutoFit/>
          </a:bodyPr>
          <a:lstStyle/>
          <a:p>
            <a:pPr>
              <a:lnSpc>
                <a:spcPct val="110000"/>
              </a:lnSpc>
              <a:spcAft>
                <a:spcPts val="800"/>
              </a:spcAft>
            </a:pPr>
            <a:r>
              <a:rPr lang="vi-VN" b="1" i="1" dirty="0">
                <a:solidFill>
                  <a:srgbClr val="0070C0"/>
                </a:solidFill>
                <a:latin typeface="Tahoma" panose="020B0604030504040204" pitchFamily="34" charset="0"/>
                <a:ea typeface="Tahoma" panose="020B0604030504040204" pitchFamily="34" charset="0"/>
                <a:cs typeface="Tahoma" panose="020B0604030504040204" pitchFamily="34" charset="0"/>
              </a:rPr>
              <a:t>Từ thông. Hiện tượng cảm ứng</a:t>
            </a:r>
            <a:endParaRPr lang="en-US" b="1" i="1"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7" name="Rectangle 6">
            <a:extLst>
              <a:ext uri="{FF2B5EF4-FFF2-40B4-BE49-F238E27FC236}">
                <a16:creationId xmlns:a16="http://schemas.microsoft.com/office/drawing/2014/main" id="{2E2ED508-86E3-7353-45C1-8DAEC6539FDB}"/>
              </a:ext>
            </a:extLst>
          </p:cNvPr>
          <p:cNvSpPr/>
          <p:nvPr/>
        </p:nvSpPr>
        <p:spPr>
          <a:xfrm>
            <a:off x="799213" y="2359198"/>
            <a:ext cx="10755190" cy="1899302"/>
          </a:xfrm>
          <a:prstGeom prst="rect">
            <a:avLst/>
          </a:prstGeom>
        </p:spPr>
        <p:txBody>
          <a:bodyPr wrap="square">
            <a:spAutoFit/>
          </a:bodyPr>
          <a:lstStyle/>
          <a:p>
            <a:pPr marL="7938" indent="-7938" algn="just">
              <a:lnSpc>
                <a:spcPct val="120000"/>
              </a:lnSpc>
              <a:spcBef>
                <a:spcPts val="300"/>
              </a:spcBef>
              <a:spcAft>
                <a:spcPts val="300"/>
              </a:spcAft>
            </a:pPr>
            <a:r>
              <a:rPr lang="vi-VN" sz="2000" b="1" dirty="0">
                <a:solidFill>
                  <a:srgbClr val="00B0F0"/>
                </a:solidFill>
                <a:latin typeface="Tahoma" panose="020B0604030504040204" pitchFamily="34" charset="0"/>
                <a:ea typeface="Tahoma" panose="020B0604030504040204" pitchFamily="34" charset="0"/>
                <a:cs typeface="Tahoma" panose="020B0604030504040204" pitchFamily="34" charset="0"/>
              </a:rPr>
              <a:t>Về thí nghiệm, SGK vẫn nêu lên hai thí nghiệm có tính chất kinh điển về hiện tượng cảm ứng điện từ, trong thí nghiệm thứ nhất có sự chuyển động tương đối giữa nam châm và ống dây điện, còn trong thí nghiệm thứ hai thì không có sự chuyển động tương đối giữa nam châm và ổng dây, nhưng từ trường trong phạm vi không gian đặt mạch điện biển đối theo thời gian.</a:t>
            </a:r>
            <a:endPar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endParaRPr>
          </a:p>
        </p:txBody>
      </p:sp>
      <p:sp>
        <p:nvSpPr>
          <p:cNvPr id="2" name="Rectangle 1">
            <a:extLst>
              <a:ext uri="{FF2B5EF4-FFF2-40B4-BE49-F238E27FC236}">
                <a16:creationId xmlns:a16="http://schemas.microsoft.com/office/drawing/2014/main" id="{A8699181-31E6-DA81-214C-0B61C75D1B3B}"/>
              </a:ext>
            </a:extLst>
          </p:cNvPr>
          <p:cNvSpPr/>
          <p:nvPr/>
        </p:nvSpPr>
        <p:spPr>
          <a:xfrm>
            <a:off x="916894" y="808660"/>
            <a:ext cx="9523761" cy="523220"/>
          </a:xfrm>
          <a:prstGeom prst="rect">
            <a:avLst/>
          </a:prstGeom>
        </p:spPr>
        <p:txBody>
          <a:bodyPr wrap="none">
            <a:spAutoFit/>
          </a:bodyPr>
          <a:lstStyle/>
          <a:p>
            <a:pPr fontAlgn="ctr">
              <a:lnSpc>
                <a:spcPct val="100000"/>
              </a:lnSpc>
              <a:buNone/>
              <a:defRPr/>
            </a:pPr>
            <a:r>
              <a:rPr lang="en-US" altLang="en-US" sz="2800" b="1" dirty="0">
                <a:solidFill>
                  <a:srgbClr val="00B050"/>
                </a:solidFill>
                <a:latin typeface="Tahoma" panose="020B0604030504040204" pitchFamily="34" charset="0"/>
                <a:ea typeface="Tahoma" panose="020B0604030504040204" pitchFamily="34" charset="0"/>
                <a:cs typeface="Tahoma" panose="020B0604030504040204" pitchFamily="34" charset="0"/>
              </a:rPr>
              <a:t>VI. MỘT SỐ LƯU Ý ĐỐI VỚI SGK VÀ CĐHT VẬT LÍ 12</a:t>
            </a:r>
          </a:p>
        </p:txBody>
      </p:sp>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989D8165-8077-8CD0-FB85-BF5061E0D0CA}"/>
                  </a:ext>
                </a:extLst>
              </p:cNvPr>
              <p:cNvSpPr/>
              <p:nvPr/>
            </p:nvSpPr>
            <p:spPr>
              <a:xfrm>
                <a:off x="799213" y="4404540"/>
                <a:ext cx="10755190" cy="1160639"/>
              </a:xfrm>
              <a:prstGeom prst="rect">
                <a:avLst/>
              </a:prstGeom>
            </p:spPr>
            <p:txBody>
              <a:bodyPr wrap="square">
                <a:spAutoFit/>
              </a:bodyPr>
              <a:lstStyle/>
              <a:p>
                <a:pPr marL="7938" indent="-7938" algn="just">
                  <a:lnSpc>
                    <a:spcPct val="120000"/>
                  </a:lnSpc>
                  <a:spcBef>
                    <a:spcPts val="300"/>
                  </a:spcBef>
                  <a:spcAft>
                    <a:spcPts val="300"/>
                  </a:spcAft>
                </a:pPr>
                <a:r>
                  <a:rPr lang="vi-VN" sz="2000" b="1" dirty="0">
                    <a:solidFill>
                      <a:srgbClr val="00B0F0"/>
                    </a:solidFill>
                    <a:latin typeface="Tahoma" panose="020B0604030504040204" pitchFamily="34" charset="0"/>
                    <a:ea typeface="Tahoma" panose="020B0604030504040204" pitchFamily="34" charset="0"/>
                    <a:cs typeface="Tahoma" panose="020B0604030504040204" pitchFamily="34" charset="0"/>
                  </a:rPr>
                  <a:t>Về khái niệm từ thông, trong SGK vẫn đưa ra định nghĩa </a:t>
                </a:r>
                <a:r>
                  <a:rPr lang="vi-VN" sz="2000" b="1" dirty="0">
                    <a:solidFill>
                      <a:srgbClr val="00B0F0"/>
                    </a:solidFill>
                    <a:latin typeface="Tahoma" panose="020B0604030504040204" pitchFamily="34" charset="0"/>
                    <a:ea typeface="Tahoma" panose="020B0604030504040204" pitchFamily="34" charset="0"/>
                    <a:cs typeface="Tahoma" panose="020B0604030504040204" pitchFamily="34" charset="0"/>
                    <a:sym typeface="Symbol" panose="05050102010706020507" pitchFamily="18" charset="2"/>
                  </a:rPr>
                  <a:t></a:t>
                </a:r>
                <a:r>
                  <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rPr>
                  <a:t> = </a:t>
                </a:r>
                <a:r>
                  <a:rPr lang="vi-VN" sz="2000" b="1" dirty="0">
                    <a:solidFill>
                      <a:srgbClr val="00B0F0"/>
                    </a:solidFill>
                    <a:latin typeface="Tahoma" panose="020B0604030504040204" pitchFamily="34" charset="0"/>
                    <a:ea typeface="Tahoma" panose="020B0604030504040204" pitchFamily="34" charset="0"/>
                    <a:cs typeface="Tahoma" panose="020B0604030504040204" pitchFamily="34" charset="0"/>
                  </a:rPr>
                  <a:t>BScos</a:t>
                </a:r>
                <a14:m>
                  <m:oMath xmlns:m="http://schemas.openxmlformats.org/officeDocument/2006/math">
                    <m:r>
                      <a:rPr lang="vi-VN" sz="2000" b="1">
                        <a:solidFill>
                          <a:srgbClr val="00B0F0"/>
                        </a:solidFill>
                        <a:latin typeface="Cambria Math" panose="02040503050406030204" pitchFamily="18" charset="0"/>
                      </a:rPr>
                      <m:t>𝛼</m:t>
                    </m:r>
                  </m:oMath>
                </a14:m>
                <a:r>
                  <a:rPr lang="vi-VN" sz="2000" b="1" dirty="0">
                    <a:solidFill>
                      <a:srgbClr val="00B0F0"/>
                    </a:solidFill>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vi-VN" sz="2000" b="1">
                        <a:solidFill>
                          <a:srgbClr val="00B0F0"/>
                        </a:solidFill>
                        <a:latin typeface="Cambria Math" panose="02040503050406030204" pitchFamily="18" charset="0"/>
                      </a:rPr>
                      <m:t>𝛼</m:t>
                    </m:r>
                  </m:oMath>
                </a14:m>
                <a:r>
                  <a:rPr lang="vi-VN" sz="2000" b="1" dirty="0">
                    <a:solidFill>
                      <a:srgbClr val="00B0F0"/>
                    </a:solidFill>
                    <a:latin typeface="Tahoma" panose="020B0604030504040204" pitchFamily="34" charset="0"/>
                    <a:ea typeface="Tahoma" panose="020B0604030504040204" pitchFamily="34" charset="0"/>
                    <a:cs typeface="Tahoma" panose="020B0604030504040204" pitchFamily="34" charset="0"/>
                  </a:rPr>
                  <a:t> là góc hợp bởi vectơ pháp tuyến với mặt S và vectơ cảm ứng từ, nghĩa là theo định nghĩa thì </a:t>
                </a:r>
                <a:r>
                  <a:rPr lang="vi-VN" sz="2000" b="1" dirty="0">
                    <a:solidFill>
                      <a:srgbClr val="00B0F0"/>
                    </a:solidFill>
                    <a:latin typeface="Tahoma" panose="020B0604030504040204" pitchFamily="34" charset="0"/>
                    <a:ea typeface="Tahoma" panose="020B0604030504040204" pitchFamily="34" charset="0"/>
                    <a:cs typeface="Tahoma" panose="020B0604030504040204" pitchFamily="34" charset="0"/>
                    <a:sym typeface="Symbol" panose="05050102010706020507" pitchFamily="18" charset="2"/>
                  </a:rPr>
                  <a:t> </a:t>
                </a:r>
                <a:r>
                  <a:rPr lang="vi-VN" sz="2000" b="1" dirty="0">
                    <a:solidFill>
                      <a:srgbClr val="00B0F0"/>
                    </a:solidFill>
                    <a:latin typeface="Tahoma" panose="020B0604030504040204" pitchFamily="34" charset="0"/>
                    <a:ea typeface="Tahoma" panose="020B0604030504040204" pitchFamily="34" charset="0"/>
                    <a:cs typeface="Tahoma" panose="020B0604030504040204" pitchFamily="34" charset="0"/>
                  </a:rPr>
                  <a:t>là đại lượng đại số.</a:t>
                </a:r>
                <a:endPar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10" name="Rectangle 9">
                <a:extLst>
                  <a:ext uri="{FF2B5EF4-FFF2-40B4-BE49-F238E27FC236}">
                    <a16:creationId xmlns:a16="http://schemas.microsoft.com/office/drawing/2014/main" id="{989D8165-8077-8CD0-FB85-BF5061E0D0CA}"/>
                  </a:ext>
                </a:extLst>
              </p:cNvPr>
              <p:cNvSpPr>
                <a:spLocks noRot="1" noChangeAspect="1" noMove="1" noResize="1" noEditPoints="1" noAdjustHandles="1" noChangeArrowheads="1" noChangeShapeType="1" noTextEdit="1"/>
              </p:cNvSpPr>
              <p:nvPr/>
            </p:nvSpPr>
            <p:spPr>
              <a:xfrm>
                <a:off x="799213" y="4404540"/>
                <a:ext cx="10755190" cy="1160639"/>
              </a:xfrm>
              <a:prstGeom prst="rect">
                <a:avLst/>
              </a:prstGeom>
              <a:blipFill>
                <a:blip r:embed="rId5"/>
                <a:stretch>
                  <a:fillRect l="-567" t="-1053" r="-624" b="-8947"/>
                </a:stretch>
              </a:blipFill>
            </p:spPr>
            <p:txBody>
              <a:bodyPr/>
              <a:lstStyle/>
              <a:p>
                <a:r>
                  <a:rPr lang="en-US">
                    <a:noFill/>
                  </a:rPr>
                  <a:t> </a:t>
                </a:r>
              </a:p>
            </p:txBody>
          </p:sp>
        </mc:Fallback>
      </mc:AlternateContent>
    </p:spTree>
    <p:extLst>
      <p:ext uri="{BB962C8B-B14F-4D97-AF65-F5344CB8AC3E}">
        <p14:creationId xmlns:p14="http://schemas.microsoft.com/office/powerpoint/2010/main" val="1378879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602958-D88B-5095-4F1F-C8D1E720F76C}"/>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6F280C37-132A-BBF9-0022-D88545F6B0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665" y="13860"/>
            <a:ext cx="12205665" cy="6858000"/>
          </a:xfrm>
          <a:prstGeom prst="rect">
            <a:avLst/>
          </a:prstGeom>
        </p:spPr>
      </p:pic>
      <p:pic>
        <p:nvPicPr>
          <p:cNvPr id="5" name="Picture 4">
            <a:extLst>
              <a:ext uri="{FF2B5EF4-FFF2-40B4-BE49-F238E27FC236}">
                <a16:creationId xmlns:a16="http://schemas.microsoft.com/office/drawing/2014/main" id="{C7E3A02F-E8AA-68C3-26DD-71520CACCEA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1596" y="357585"/>
            <a:ext cx="2273924" cy="420082"/>
          </a:xfrm>
          <a:prstGeom prst="rect">
            <a:avLst/>
          </a:prstGeom>
        </p:spPr>
      </p:pic>
      <p:sp>
        <p:nvSpPr>
          <p:cNvPr id="13" name="Rectangle 12">
            <a:extLst>
              <a:ext uri="{FF2B5EF4-FFF2-40B4-BE49-F238E27FC236}">
                <a16:creationId xmlns:a16="http://schemas.microsoft.com/office/drawing/2014/main" id="{8D4C7D3B-D16E-3763-5710-030D3744F33E}"/>
              </a:ext>
            </a:extLst>
          </p:cNvPr>
          <p:cNvSpPr/>
          <p:nvPr/>
        </p:nvSpPr>
        <p:spPr>
          <a:xfrm>
            <a:off x="799213" y="1362873"/>
            <a:ext cx="3171048" cy="400110"/>
          </a:xfrm>
          <a:prstGeom prst="rect">
            <a:avLst/>
          </a:prstGeom>
        </p:spPr>
        <p:txBody>
          <a:bodyPr wrap="square">
            <a:spAutoFit/>
          </a:bodyPr>
          <a:lstStyle/>
          <a:p>
            <a:pPr algn="just"/>
            <a:r>
              <a:rPr lang="en-US" sz="2000" b="1" dirty="0">
                <a:solidFill>
                  <a:srgbClr val="FF0000"/>
                </a:solidFill>
                <a:latin typeface="Tahoma" panose="020B0604030504040204" pitchFamily="34" charset="0"/>
                <a:ea typeface="Tahoma" panose="020B0604030504040204" pitchFamily="34" charset="0"/>
                <a:cs typeface="Tahoma" panose="020B0604030504040204" pitchFamily="34" charset="0"/>
              </a:rPr>
              <a:t>C3. TỪ TRƯỜNG</a:t>
            </a:r>
          </a:p>
        </p:txBody>
      </p:sp>
      <p:pic>
        <p:nvPicPr>
          <p:cNvPr id="3" name="Picture 2">
            <a:extLst>
              <a:ext uri="{FF2B5EF4-FFF2-40B4-BE49-F238E27FC236}">
                <a16:creationId xmlns:a16="http://schemas.microsoft.com/office/drawing/2014/main" id="{83D6A89D-360B-3B01-499B-D378403137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53692" y="229027"/>
            <a:ext cx="1326712" cy="1097280"/>
          </a:xfrm>
          <a:prstGeom prst="rect">
            <a:avLst/>
          </a:prstGeom>
        </p:spPr>
      </p:pic>
      <p:sp>
        <p:nvSpPr>
          <p:cNvPr id="8" name="Rectangle 7">
            <a:extLst>
              <a:ext uri="{FF2B5EF4-FFF2-40B4-BE49-F238E27FC236}">
                <a16:creationId xmlns:a16="http://schemas.microsoft.com/office/drawing/2014/main" id="{0CAD40C3-F6F2-2BB2-F128-D890DE7F4717}"/>
              </a:ext>
            </a:extLst>
          </p:cNvPr>
          <p:cNvSpPr/>
          <p:nvPr/>
        </p:nvSpPr>
        <p:spPr>
          <a:xfrm>
            <a:off x="799213" y="1874244"/>
            <a:ext cx="8757163" cy="373692"/>
          </a:xfrm>
          <a:prstGeom prst="rect">
            <a:avLst/>
          </a:prstGeom>
        </p:spPr>
        <p:txBody>
          <a:bodyPr wrap="square">
            <a:spAutoFit/>
          </a:bodyPr>
          <a:lstStyle/>
          <a:p>
            <a:pPr>
              <a:lnSpc>
                <a:spcPct val="110000"/>
              </a:lnSpc>
              <a:spcAft>
                <a:spcPts val="800"/>
              </a:spcAft>
            </a:pPr>
            <a:r>
              <a:rPr lang="vi-VN" b="1" i="1" dirty="0">
                <a:solidFill>
                  <a:srgbClr val="0070C0"/>
                </a:solidFill>
                <a:latin typeface="Tahoma" panose="020B0604030504040204" pitchFamily="34" charset="0"/>
                <a:ea typeface="Tahoma" panose="020B0604030504040204" pitchFamily="34" charset="0"/>
                <a:cs typeface="Tahoma" panose="020B0604030504040204" pitchFamily="34" charset="0"/>
              </a:rPr>
              <a:t>Từ thông. Hiện tượng cảm ứng</a:t>
            </a:r>
            <a:endParaRPr lang="en-US" b="1" i="1"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2E2ED508-86E3-7353-45C1-8DAEC6539FDB}"/>
                  </a:ext>
                </a:extLst>
              </p:cNvPr>
              <p:cNvSpPr/>
              <p:nvPr/>
            </p:nvSpPr>
            <p:spPr>
              <a:xfrm>
                <a:off x="799213" y="2359198"/>
                <a:ext cx="10755190" cy="1899302"/>
              </a:xfrm>
              <a:prstGeom prst="rect">
                <a:avLst/>
              </a:prstGeom>
            </p:spPr>
            <p:txBody>
              <a:bodyPr wrap="square">
                <a:spAutoFit/>
              </a:bodyPr>
              <a:lstStyle/>
              <a:p>
                <a:pPr marL="7938" indent="-7938" algn="just">
                  <a:lnSpc>
                    <a:spcPct val="120000"/>
                  </a:lnSpc>
                  <a:spcBef>
                    <a:spcPts val="300"/>
                  </a:spcBef>
                  <a:spcAft>
                    <a:spcPts val="300"/>
                  </a:spcAft>
                </a:pPr>
                <a:r>
                  <a:rPr lang="vi-VN" sz="2000" b="1" spc="20" dirty="0">
                    <a:solidFill>
                      <a:srgbClr val="00B0F0"/>
                    </a:solidFill>
                    <a:latin typeface="Tahoma" panose="020B0604030504040204" pitchFamily="34" charset="0"/>
                    <a:ea typeface="Tahoma" panose="020B0604030504040204" pitchFamily="34" charset="0"/>
                    <a:cs typeface="Tahoma" panose="020B0604030504040204" pitchFamily="34" charset="0"/>
                  </a:rPr>
                  <a:t>Tuy nhiên, trong SGK có nêu lên một quy ước rằng nếu không có điều kiện gì ràng buộc về chiều của vectơ pháp tuyến thì ta sẽ vẽ vectơ pháp tuyến sao cho </a:t>
                </a:r>
                <a14:m>
                  <m:oMath xmlns:m="http://schemas.openxmlformats.org/officeDocument/2006/math">
                    <m:r>
                      <a:rPr lang="vi-VN" sz="2000" b="1" spc="20">
                        <a:solidFill>
                          <a:srgbClr val="00B0F0"/>
                        </a:solidFill>
                        <a:latin typeface="Cambria Math" panose="02040503050406030204" pitchFamily="18" charset="0"/>
                        <a:ea typeface="Tahoma" panose="020B0604030504040204" pitchFamily="34" charset="0"/>
                        <a:cs typeface="Tahoma" panose="020B0604030504040204" pitchFamily="34" charset="0"/>
                      </a:rPr>
                      <m:t>𝛼</m:t>
                    </m:r>
                  </m:oMath>
                </a14:m>
                <a:r>
                  <a:rPr lang="vi-VN" sz="2000" b="1" spc="20" dirty="0">
                    <a:solidFill>
                      <a:srgbClr val="00B0F0"/>
                    </a:solidFill>
                    <a:latin typeface="Tahoma" panose="020B0604030504040204" pitchFamily="34" charset="0"/>
                    <a:ea typeface="Tahoma" panose="020B0604030504040204" pitchFamily="34" charset="0"/>
                    <a:cs typeface="Tahoma" panose="020B0604030504040204" pitchFamily="34" charset="0"/>
                  </a:rPr>
                  <a:t> là góc nhọn. Trong thực tế, đại đa số các trường hợp mà ta gặp là trường hợp chiều của vectơ pháp tuyến có thể chọn tuỳ ý. Trong những trường hợp đó, ta coi từ thông là đại lượng dương. </a:t>
                </a:r>
                <a:endPar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7" name="Rectangle 6">
                <a:extLst>
                  <a:ext uri="{FF2B5EF4-FFF2-40B4-BE49-F238E27FC236}">
                    <a16:creationId xmlns:a16="http://schemas.microsoft.com/office/drawing/2014/main" id="{2E2ED508-86E3-7353-45C1-8DAEC6539FDB}"/>
                  </a:ext>
                </a:extLst>
              </p:cNvPr>
              <p:cNvSpPr>
                <a:spLocks noRot="1" noChangeAspect="1" noMove="1" noResize="1" noEditPoints="1" noAdjustHandles="1" noChangeArrowheads="1" noChangeShapeType="1" noTextEdit="1"/>
              </p:cNvSpPr>
              <p:nvPr/>
            </p:nvSpPr>
            <p:spPr>
              <a:xfrm>
                <a:off x="799213" y="2359198"/>
                <a:ext cx="10755190" cy="1899302"/>
              </a:xfrm>
              <a:prstGeom prst="rect">
                <a:avLst/>
              </a:prstGeom>
              <a:blipFill>
                <a:blip r:embed="rId5"/>
                <a:stretch>
                  <a:fillRect l="-567" t="-321" r="-624" b="-4808"/>
                </a:stretch>
              </a:blipFill>
            </p:spPr>
            <p:txBody>
              <a:bodyPr/>
              <a:lstStyle/>
              <a:p>
                <a:r>
                  <a:rPr lang="en-US">
                    <a:noFill/>
                  </a:rPr>
                  <a:t> </a:t>
                </a:r>
              </a:p>
            </p:txBody>
          </p:sp>
        </mc:Fallback>
      </mc:AlternateContent>
      <p:sp>
        <p:nvSpPr>
          <p:cNvPr id="2" name="Rectangle 1">
            <a:extLst>
              <a:ext uri="{FF2B5EF4-FFF2-40B4-BE49-F238E27FC236}">
                <a16:creationId xmlns:a16="http://schemas.microsoft.com/office/drawing/2014/main" id="{CE43DA8D-1C7C-16CC-D7C7-629C9805839D}"/>
              </a:ext>
            </a:extLst>
          </p:cNvPr>
          <p:cNvSpPr/>
          <p:nvPr/>
        </p:nvSpPr>
        <p:spPr>
          <a:xfrm>
            <a:off x="916894" y="808660"/>
            <a:ext cx="9523761" cy="523220"/>
          </a:xfrm>
          <a:prstGeom prst="rect">
            <a:avLst/>
          </a:prstGeom>
        </p:spPr>
        <p:txBody>
          <a:bodyPr wrap="none">
            <a:spAutoFit/>
          </a:bodyPr>
          <a:lstStyle/>
          <a:p>
            <a:pPr fontAlgn="ctr">
              <a:lnSpc>
                <a:spcPct val="100000"/>
              </a:lnSpc>
              <a:buNone/>
              <a:defRPr/>
            </a:pPr>
            <a:r>
              <a:rPr lang="en-US" altLang="en-US" sz="2800" b="1" dirty="0">
                <a:solidFill>
                  <a:srgbClr val="00B050"/>
                </a:solidFill>
                <a:latin typeface="Tahoma" panose="020B0604030504040204" pitchFamily="34" charset="0"/>
                <a:ea typeface="Tahoma" panose="020B0604030504040204" pitchFamily="34" charset="0"/>
                <a:cs typeface="Tahoma" panose="020B0604030504040204" pitchFamily="34" charset="0"/>
              </a:rPr>
              <a:t>VI. MỘT SỐ LƯU Ý ĐỐI VỚI SGK VÀ CĐHT VẬT LÍ 12</a:t>
            </a:r>
          </a:p>
        </p:txBody>
      </p:sp>
      <p:sp>
        <p:nvSpPr>
          <p:cNvPr id="6" name="Rectangle 5">
            <a:extLst>
              <a:ext uri="{FF2B5EF4-FFF2-40B4-BE49-F238E27FC236}">
                <a16:creationId xmlns:a16="http://schemas.microsoft.com/office/drawing/2014/main" id="{BDCE6FAD-EEEC-033F-3AAE-93CC9EF7839E}"/>
              </a:ext>
            </a:extLst>
          </p:cNvPr>
          <p:cNvSpPr/>
          <p:nvPr/>
        </p:nvSpPr>
        <p:spPr>
          <a:xfrm>
            <a:off x="799213" y="4369762"/>
            <a:ext cx="10755190" cy="1529971"/>
          </a:xfrm>
          <a:prstGeom prst="rect">
            <a:avLst/>
          </a:prstGeom>
        </p:spPr>
        <p:txBody>
          <a:bodyPr wrap="square">
            <a:spAutoFit/>
          </a:bodyPr>
          <a:lstStyle/>
          <a:p>
            <a:pPr marL="7938" indent="-7938" algn="just">
              <a:lnSpc>
                <a:spcPct val="120000"/>
              </a:lnSpc>
              <a:spcBef>
                <a:spcPts val="300"/>
              </a:spcBef>
              <a:spcAft>
                <a:spcPts val="300"/>
              </a:spcAft>
            </a:pPr>
            <a:r>
              <a:rPr lang="vi-VN" sz="2000" b="1" spc="20" dirty="0">
                <a:solidFill>
                  <a:srgbClr val="00B0F0"/>
                </a:solidFill>
                <a:latin typeface="Tahoma" panose="020B0604030504040204" pitchFamily="34" charset="0"/>
                <a:ea typeface="Tahoma" panose="020B0604030504040204" pitchFamily="34" charset="0"/>
                <a:cs typeface="Tahoma" panose="020B0604030504040204" pitchFamily="34" charset="0"/>
              </a:rPr>
              <a:t>Những trường hợp ta phải kể đến giá trị âm của từ thông thường là trường hợp từ trường không đổi còn khung dây quay, hay trường hợp khung dây đứng yên còn từ trường quay. Trong những trường hợp đó côsin của góc hợp bởi vectơ pháp tuyến với vectơ cảm ứng từ khi thì có giá trị dương, khi thì có giá trị </a:t>
            </a:r>
            <a:r>
              <a:rPr lang="vi-VN" sz="2000" b="1" dirty="0">
                <a:solidFill>
                  <a:srgbClr val="00B0F0"/>
                </a:solidFill>
                <a:latin typeface="Tahoma" panose="020B0604030504040204" pitchFamily="34" charset="0"/>
                <a:ea typeface="Tahoma" panose="020B0604030504040204" pitchFamily="34" charset="0"/>
                <a:cs typeface="Tahoma" panose="020B0604030504040204" pitchFamily="34" charset="0"/>
              </a:rPr>
              <a:t>âm.</a:t>
            </a:r>
            <a:endPar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692334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602958-D88B-5095-4F1F-C8D1E720F76C}"/>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6F280C37-132A-BBF9-0022-D88545F6B0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665" y="13860"/>
            <a:ext cx="12205665" cy="6858000"/>
          </a:xfrm>
          <a:prstGeom prst="rect">
            <a:avLst/>
          </a:prstGeom>
        </p:spPr>
      </p:pic>
      <p:pic>
        <p:nvPicPr>
          <p:cNvPr id="5" name="Picture 4">
            <a:extLst>
              <a:ext uri="{FF2B5EF4-FFF2-40B4-BE49-F238E27FC236}">
                <a16:creationId xmlns:a16="http://schemas.microsoft.com/office/drawing/2014/main" id="{C7E3A02F-E8AA-68C3-26DD-71520CACCEA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1596" y="357585"/>
            <a:ext cx="2273924" cy="420082"/>
          </a:xfrm>
          <a:prstGeom prst="rect">
            <a:avLst/>
          </a:prstGeom>
        </p:spPr>
      </p:pic>
      <p:sp>
        <p:nvSpPr>
          <p:cNvPr id="13" name="Rectangle 12">
            <a:extLst>
              <a:ext uri="{FF2B5EF4-FFF2-40B4-BE49-F238E27FC236}">
                <a16:creationId xmlns:a16="http://schemas.microsoft.com/office/drawing/2014/main" id="{8D4C7D3B-D16E-3763-5710-030D3744F33E}"/>
              </a:ext>
            </a:extLst>
          </p:cNvPr>
          <p:cNvSpPr/>
          <p:nvPr/>
        </p:nvSpPr>
        <p:spPr>
          <a:xfrm>
            <a:off x="799213" y="1362873"/>
            <a:ext cx="3171048" cy="400110"/>
          </a:xfrm>
          <a:prstGeom prst="rect">
            <a:avLst/>
          </a:prstGeom>
        </p:spPr>
        <p:txBody>
          <a:bodyPr wrap="square">
            <a:spAutoFit/>
          </a:bodyPr>
          <a:lstStyle/>
          <a:p>
            <a:pPr algn="just"/>
            <a:r>
              <a:rPr lang="en-US" sz="2000" b="1" dirty="0">
                <a:solidFill>
                  <a:srgbClr val="FF0000"/>
                </a:solidFill>
                <a:latin typeface="Tahoma" panose="020B0604030504040204" pitchFamily="34" charset="0"/>
                <a:ea typeface="Tahoma" panose="020B0604030504040204" pitchFamily="34" charset="0"/>
                <a:cs typeface="Tahoma" panose="020B0604030504040204" pitchFamily="34" charset="0"/>
              </a:rPr>
              <a:t>C3. TỪ TRƯỜNG</a:t>
            </a:r>
          </a:p>
        </p:txBody>
      </p:sp>
      <p:pic>
        <p:nvPicPr>
          <p:cNvPr id="3" name="Picture 2">
            <a:extLst>
              <a:ext uri="{FF2B5EF4-FFF2-40B4-BE49-F238E27FC236}">
                <a16:creationId xmlns:a16="http://schemas.microsoft.com/office/drawing/2014/main" id="{83D6A89D-360B-3B01-499B-D378403137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53692" y="229027"/>
            <a:ext cx="1326712" cy="1097280"/>
          </a:xfrm>
          <a:prstGeom prst="rect">
            <a:avLst/>
          </a:prstGeom>
        </p:spPr>
      </p:pic>
      <p:sp>
        <p:nvSpPr>
          <p:cNvPr id="8" name="Rectangle 7">
            <a:extLst>
              <a:ext uri="{FF2B5EF4-FFF2-40B4-BE49-F238E27FC236}">
                <a16:creationId xmlns:a16="http://schemas.microsoft.com/office/drawing/2014/main" id="{0CAD40C3-F6F2-2BB2-F128-D890DE7F4717}"/>
              </a:ext>
            </a:extLst>
          </p:cNvPr>
          <p:cNvSpPr/>
          <p:nvPr/>
        </p:nvSpPr>
        <p:spPr>
          <a:xfrm>
            <a:off x="799213" y="1874244"/>
            <a:ext cx="8757163" cy="373692"/>
          </a:xfrm>
          <a:prstGeom prst="rect">
            <a:avLst/>
          </a:prstGeom>
        </p:spPr>
        <p:txBody>
          <a:bodyPr wrap="square">
            <a:spAutoFit/>
          </a:bodyPr>
          <a:lstStyle/>
          <a:p>
            <a:pPr>
              <a:lnSpc>
                <a:spcPct val="110000"/>
              </a:lnSpc>
              <a:spcAft>
                <a:spcPts val="800"/>
              </a:spcAft>
            </a:pPr>
            <a:r>
              <a:rPr lang="vi-VN" b="1" i="1" dirty="0">
                <a:solidFill>
                  <a:srgbClr val="0070C0"/>
                </a:solidFill>
                <a:latin typeface="Tahoma" panose="020B0604030504040204" pitchFamily="34" charset="0"/>
                <a:ea typeface="Tahoma" panose="020B0604030504040204" pitchFamily="34" charset="0"/>
                <a:cs typeface="Tahoma" panose="020B0604030504040204" pitchFamily="34" charset="0"/>
              </a:rPr>
              <a:t>Từ thông. Hiện tượng cảm ứng</a:t>
            </a:r>
            <a:endParaRPr lang="en-US" b="1" i="1"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7" name="Rectangle 6">
            <a:extLst>
              <a:ext uri="{FF2B5EF4-FFF2-40B4-BE49-F238E27FC236}">
                <a16:creationId xmlns:a16="http://schemas.microsoft.com/office/drawing/2014/main" id="{2E2ED508-86E3-7353-45C1-8DAEC6539FDB}"/>
              </a:ext>
            </a:extLst>
          </p:cNvPr>
          <p:cNvSpPr/>
          <p:nvPr/>
        </p:nvSpPr>
        <p:spPr>
          <a:xfrm>
            <a:off x="799213" y="2359198"/>
            <a:ext cx="10755190" cy="1529971"/>
          </a:xfrm>
          <a:prstGeom prst="rect">
            <a:avLst/>
          </a:prstGeom>
        </p:spPr>
        <p:txBody>
          <a:bodyPr wrap="square">
            <a:spAutoFit/>
          </a:bodyPr>
          <a:lstStyle/>
          <a:p>
            <a:pPr marL="7938" indent="-7938" algn="just">
              <a:lnSpc>
                <a:spcPct val="120000"/>
              </a:lnSpc>
              <a:spcBef>
                <a:spcPts val="300"/>
              </a:spcBef>
              <a:spcAft>
                <a:spcPts val="300"/>
              </a:spcAft>
            </a:pPr>
            <a:r>
              <a:rPr lang="vi-VN" sz="2000" b="1" dirty="0">
                <a:solidFill>
                  <a:srgbClr val="00B0F0"/>
                </a:solidFill>
                <a:latin typeface="Tahoma" panose="020B0604030504040204" pitchFamily="34" charset="0"/>
                <a:ea typeface="Tahoma" panose="020B0604030504040204" pitchFamily="34" charset="0"/>
                <a:cs typeface="Tahoma" panose="020B0604030504040204" pitchFamily="34" charset="0"/>
              </a:rPr>
              <a:t>Định luật xác định chiều của dòng điện cảm ứng trong mạch điện kín được gọi là định luật Len-xơ. Trong SGK định luật Len-xơ được phát biểu như sau: Dòng điện cảm ứng có chiều sao cho từ trường do nó sinh ra có tác dụng chống lại nguyên nhân đã sinh ra nó. </a:t>
            </a:r>
            <a:endPar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endParaRPr>
          </a:p>
        </p:txBody>
      </p:sp>
      <p:sp>
        <p:nvSpPr>
          <p:cNvPr id="2" name="Rectangle 1">
            <a:extLst>
              <a:ext uri="{FF2B5EF4-FFF2-40B4-BE49-F238E27FC236}">
                <a16:creationId xmlns:a16="http://schemas.microsoft.com/office/drawing/2014/main" id="{714981AF-4DAB-BEA6-37E5-CFFEDF3BA7FF}"/>
              </a:ext>
            </a:extLst>
          </p:cNvPr>
          <p:cNvSpPr/>
          <p:nvPr/>
        </p:nvSpPr>
        <p:spPr>
          <a:xfrm>
            <a:off x="916894" y="808660"/>
            <a:ext cx="9523761" cy="523220"/>
          </a:xfrm>
          <a:prstGeom prst="rect">
            <a:avLst/>
          </a:prstGeom>
        </p:spPr>
        <p:txBody>
          <a:bodyPr wrap="none">
            <a:spAutoFit/>
          </a:bodyPr>
          <a:lstStyle/>
          <a:p>
            <a:pPr fontAlgn="ctr">
              <a:lnSpc>
                <a:spcPct val="100000"/>
              </a:lnSpc>
              <a:buNone/>
              <a:defRPr/>
            </a:pPr>
            <a:r>
              <a:rPr lang="en-US" altLang="en-US" sz="2800" b="1" dirty="0">
                <a:solidFill>
                  <a:srgbClr val="00B050"/>
                </a:solidFill>
                <a:latin typeface="Tahoma" panose="020B0604030504040204" pitchFamily="34" charset="0"/>
                <a:ea typeface="Tahoma" panose="020B0604030504040204" pitchFamily="34" charset="0"/>
                <a:cs typeface="Tahoma" panose="020B0604030504040204" pitchFamily="34" charset="0"/>
              </a:rPr>
              <a:t>VI. MỘT SỐ LƯU Ý ĐỐI VỚI SGK VÀ CĐHT VẬT LÍ 12</a:t>
            </a:r>
          </a:p>
        </p:txBody>
      </p:sp>
      <p:sp>
        <p:nvSpPr>
          <p:cNvPr id="6" name="Rectangle 5">
            <a:extLst>
              <a:ext uri="{FF2B5EF4-FFF2-40B4-BE49-F238E27FC236}">
                <a16:creationId xmlns:a16="http://schemas.microsoft.com/office/drawing/2014/main" id="{8D9AF004-0D1D-9240-32BE-BC7728550047}"/>
              </a:ext>
            </a:extLst>
          </p:cNvPr>
          <p:cNvSpPr/>
          <p:nvPr/>
        </p:nvSpPr>
        <p:spPr>
          <a:xfrm>
            <a:off x="799213" y="4038404"/>
            <a:ext cx="10755190" cy="1899302"/>
          </a:xfrm>
          <a:prstGeom prst="rect">
            <a:avLst/>
          </a:prstGeom>
        </p:spPr>
        <p:txBody>
          <a:bodyPr wrap="square">
            <a:spAutoFit/>
          </a:bodyPr>
          <a:lstStyle/>
          <a:p>
            <a:pPr marL="7938" indent="-7938" algn="just">
              <a:lnSpc>
                <a:spcPct val="120000"/>
              </a:lnSpc>
              <a:spcBef>
                <a:spcPts val="300"/>
              </a:spcBef>
              <a:spcAft>
                <a:spcPts val="300"/>
              </a:spcAft>
            </a:pPr>
            <a:r>
              <a:rPr lang="vi-VN" sz="2000" b="1" dirty="0">
                <a:solidFill>
                  <a:srgbClr val="00B0F0"/>
                </a:solidFill>
                <a:latin typeface="Tahoma" panose="020B0604030504040204" pitchFamily="34" charset="0"/>
                <a:ea typeface="Tahoma" panose="020B0604030504040204" pitchFamily="34" charset="0"/>
                <a:cs typeface="Tahoma" panose="020B0604030504040204" pitchFamily="34" charset="0"/>
              </a:rPr>
              <a:t>Có một điều nên chú ý trong cách phát biểu này: trong đoạn "chống lại nguyên nhân đã sinh ra nó", nguyên nhân ở đây được hiểu theo nghĩa rộng. Chẳng hạn trong thí nghiệm ở Hình 16.4  SGK, "nguyên nhân đã sinh ra nó" có thể hiểu là cực Bắc của thanh nam châm lại gần ống dây, cũng có thể hiểu là từ thông qua ống dây tăng lên.</a:t>
            </a:r>
            <a:endPar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370839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602958-D88B-5095-4F1F-C8D1E720F76C}"/>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6F280C37-132A-BBF9-0022-D88545F6B0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665" y="13860"/>
            <a:ext cx="12205665" cy="6858000"/>
          </a:xfrm>
          <a:prstGeom prst="rect">
            <a:avLst/>
          </a:prstGeom>
        </p:spPr>
      </p:pic>
      <p:pic>
        <p:nvPicPr>
          <p:cNvPr id="5" name="Picture 4">
            <a:extLst>
              <a:ext uri="{FF2B5EF4-FFF2-40B4-BE49-F238E27FC236}">
                <a16:creationId xmlns:a16="http://schemas.microsoft.com/office/drawing/2014/main" id="{C7E3A02F-E8AA-68C3-26DD-71520CACCEA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1596" y="357585"/>
            <a:ext cx="2273924" cy="420082"/>
          </a:xfrm>
          <a:prstGeom prst="rect">
            <a:avLst/>
          </a:prstGeom>
        </p:spPr>
      </p:pic>
      <p:sp>
        <p:nvSpPr>
          <p:cNvPr id="13" name="Rectangle 12">
            <a:extLst>
              <a:ext uri="{FF2B5EF4-FFF2-40B4-BE49-F238E27FC236}">
                <a16:creationId xmlns:a16="http://schemas.microsoft.com/office/drawing/2014/main" id="{8D4C7D3B-D16E-3763-5710-030D3744F33E}"/>
              </a:ext>
            </a:extLst>
          </p:cNvPr>
          <p:cNvSpPr/>
          <p:nvPr/>
        </p:nvSpPr>
        <p:spPr>
          <a:xfrm>
            <a:off x="799213" y="1362873"/>
            <a:ext cx="3171048" cy="400110"/>
          </a:xfrm>
          <a:prstGeom prst="rect">
            <a:avLst/>
          </a:prstGeom>
        </p:spPr>
        <p:txBody>
          <a:bodyPr wrap="square">
            <a:spAutoFit/>
          </a:bodyPr>
          <a:lstStyle/>
          <a:p>
            <a:pPr algn="just"/>
            <a:r>
              <a:rPr lang="en-US" sz="2000" b="1" dirty="0">
                <a:solidFill>
                  <a:srgbClr val="FF0000"/>
                </a:solidFill>
                <a:latin typeface="Tahoma" panose="020B0604030504040204" pitchFamily="34" charset="0"/>
                <a:ea typeface="Tahoma" panose="020B0604030504040204" pitchFamily="34" charset="0"/>
                <a:cs typeface="Tahoma" panose="020B0604030504040204" pitchFamily="34" charset="0"/>
              </a:rPr>
              <a:t>C3. TỪ TRƯỜNG</a:t>
            </a:r>
          </a:p>
        </p:txBody>
      </p:sp>
      <p:pic>
        <p:nvPicPr>
          <p:cNvPr id="3" name="Picture 2">
            <a:extLst>
              <a:ext uri="{FF2B5EF4-FFF2-40B4-BE49-F238E27FC236}">
                <a16:creationId xmlns:a16="http://schemas.microsoft.com/office/drawing/2014/main" id="{83D6A89D-360B-3B01-499B-D378403137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53692" y="229027"/>
            <a:ext cx="1326712" cy="1097280"/>
          </a:xfrm>
          <a:prstGeom prst="rect">
            <a:avLst/>
          </a:prstGeom>
        </p:spPr>
      </p:pic>
      <p:sp>
        <p:nvSpPr>
          <p:cNvPr id="8" name="Rectangle 7">
            <a:extLst>
              <a:ext uri="{FF2B5EF4-FFF2-40B4-BE49-F238E27FC236}">
                <a16:creationId xmlns:a16="http://schemas.microsoft.com/office/drawing/2014/main" id="{0CAD40C3-F6F2-2BB2-F128-D890DE7F4717}"/>
              </a:ext>
            </a:extLst>
          </p:cNvPr>
          <p:cNvSpPr/>
          <p:nvPr/>
        </p:nvSpPr>
        <p:spPr>
          <a:xfrm>
            <a:off x="799213" y="1874244"/>
            <a:ext cx="8757163" cy="373692"/>
          </a:xfrm>
          <a:prstGeom prst="rect">
            <a:avLst/>
          </a:prstGeom>
        </p:spPr>
        <p:txBody>
          <a:bodyPr wrap="square">
            <a:spAutoFit/>
          </a:bodyPr>
          <a:lstStyle/>
          <a:p>
            <a:pPr>
              <a:lnSpc>
                <a:spcPct val="110000"/>
              </a:lnSpc>
              <a:spcAft>
                <a:spcPts val="800"/>
              </a:spcAft>
            </a:pPr>
            <a:r>
              <a:rPr lang="vi-VN" b="1" i="1" dirty="0">
                <a:solidFill>
                  <a:srgbClr val="0070C0"/>
                </a:solidFill>
                <a:latin typeface="Tahoma" panose="020B0604030504040204" pitchFamily="34" charset="0"/>
                <a:ea typeface="Tahoma" panose="020B0604030504040204" pitchFamily="34" charset="0"/>
                <a:cs typeface="Tahoma" panose="020B0604030504040204" pitchFamily="34" charset="0"/>
              </a:rPr>
              <a:t>Từ thông. Hiện tượng cảm ứng</a:t>
            </a:r>
            <a:endParaRPr lang="en-US" b="1" i="1"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7" name="Rectangle 6">
            <a:extLst>
              <a:ext uri="{FF2B5EF4-FFF2-40B4-BE49-F238E27FC236}">
                <a16:creationId xmlns:a16="http://schemas.microsoft.com/office/drawing/2014/main" id="{2E2ED508-86E3-7353-45C1-8DAEC6539FDB}"/>
              </a:ext>
            </a:extLst>
          </p:cNvPr>
          <p:cNvSpPr/>
          <p:nvPr/>
        </p:nvSpPr>
        <p:spPr>
          <a:xfrm>
            <a:off x="799213" y="2359198"/>
            <a:ext cx="10755190" cy="1053878"/>
          </a:xfrm>
          <a:prstGeom prst="rect">
            <a:avLst/>
          </a:prstGeom>
        </p:spPr>
        <p:txBody>
          <a:bodyPr wrap="square">
            <a:spAutoFit/>
          </a:bodyPr>
          <a:lstStyle/>
          <a:p>
            <a:pPr marL="7938" indent="-7938" algn="just">
              <a:lnSpc>
                <a:spcPct val="120000"/>
              </a:lnSpc>
              <a:spcBef>
                <a:spcPts val="300"/>
              </a:spcBef>
              <a:spcAft>
                <a:spcPts val="300"/>
              </a:spcAft>
            </a:pPr>
            <a:r>
              <a:rPr lang="vi-VN" b="1" dirty="0">
                <a:solidFill>
                  <a:srgbClr val="00B0F0"/>
                </a:solidFill>
                <a:latin typeface="Tahoma" panose="020B0604030504040204" pitchFamily="34" charset="0"/>
                <a:ea typeface="Tahoma" panose="020B0604030504040204" pitchFamily="34" charset="0"/>
                <a:cs typeface="Tahoma" panose="020B0604030504040204" pitchFamily="34" charset="0"/>
              </a:rPr>
              <a:t>Nếu hiểu theo cách thứ nhất thì ta lập luận là từ trường được sinh ra bởi dòng điện cảm ứng trong ống dây có xu hướng ngăn không cho thanh nam châm lại gần nó, muốn thế đầu 1 của ống dây phải là cực Bắc, nghĩa là dòng điện cảm ứng có chiều như trên Hình 16.8a.</a:t>
            </a:r>
            <a:endParaRPr lang="en-US" b="1" dirty="0">
              <a:solidFill>
                <a:srgbClr val="00B0F0"/>
              </a:solidFill>
              <a:latin typeface="Tahoma" panose="020B0604030504040204" pitchFamily="34" charset="0"/>
              <a:ea typeface="Tahoma" panose="020B0604030504040204" pitchFamily="34" charset="0"/>
              <a:cs typeface="Tahoma" panose="020B0604030504040204" pitchFamily="34" charset="0"/>
            </a:endParaRPr>
          </a:p>
        </p:txBody>
      </p:sp>
      <p:sp>
        <p:nvSpPr>
          <p:cNvPr id="2" name="Rectangle 1">
            <a:extLst>
              <a:ext uri="{FF2B5EF4-FFF2-40B4-BE49-F238E27FC236}">
                <a16:creationId xmlns:a16="http://schemas.microsoft.com/office/drawing/2014/main" id="{791D8DD1-8C22-0EE3-1E7B-A8FC4880CB6B}"/>
              </a:ext>
            </a:extLst>
          </p:cNvPr>
          <p:cNvSpPr/>
          <p:nvPr/>
        </p:nvSpPr>
        <p:spPr>
          <a:xfrm>
            <a:off x="916894" y="808660"/>
            <a:ext cx="9523761" cy="523220"/>
          </a:xfrm>
          <a:prstGeom prst="rect">
            <a:avLst/>
          </a:prstGeom>
        </p:spPr>
        <p:txBody>
          <a:bodyPr wrap="none">
            <a:spAutoFit/>
          </a:bodyPr>
          <a:lstStyle/>
          <a:p>
            <a:pPr fontAlgn="ctr">
              <a:lnSpc>
                <a:spcPct val="100000"/>
              </a:lnSpc>
              <a:buNone/>
              <a:defRPr/>
            </a:pPr>
            <a:r>
              <a:rPr lang="en-US" altLang="en-US" sz="2800" b="1" dirty="0">
                <a:solidFill>
                  <a:srgbClr val="00B050"/>
                </a:solidFill>
                <a:latin typeface="Tahoma" panose="020B0604030504040204" pitchFamily="34" charset="0"/>
                <a:ea typeface="Tahoma" panose="020B0604030504040204" pitchFamily="34" charset="0"/>
                <a:cs typeface="Tahoma" panose="020B0604030504040204" pitchFamily="34" charset="0"/>
              </a:rPr>
              <a:t>VI. MỘT SỐ LƯU Ý ĐỐI VỚI SGK VÀ CĐHT VẬT LÍ 12</a:t>
            </a:r>
          </a:p>
        </p:txBody>
      </p:sp>
      <p:sp>
        <p:nvSpPr>
          <p:cNvPr id="6" name="Rectangle 5">
            <a:extLst>
              <a:ext uri="{FF2B5EF4-FFF2-40B4-BE49-F238E27FC236}">
                <a16:creationId xmlns:a16="http://schemas.microsoft.com/office/drawing/2014/main" id="{CC0FB32B-6FA7-FA64-111A-F17EFE14649B}"/>
              </a:ext>
            </a:extLst>
          </p:cNvPr>
          <p:cNvSpPr/>
          <p:nvPr/>
        </p:nvSpPr>
        <p:spPr>
          <a:xfrm>
            <a:off x="799213" y="3524338"/>
            <a:ext cx="10755190" cy="1053878"/>
          </a:xfrm>
          <a:prstGeom prst="rect">
            <a:avLst/>
          </a:prstGeom>
        </p:spPr>
        <p:txBody>
          <a:bodyPr wrap="square">
            <a:spAutoFit/>
          </a:bodyPr>
          <a:lstStyle/>
          <a:p>
            <a:pPr marL="7938" indent="-7938" algn="just">
              <a:lnSpc>
                <a:spcPct val="120000"/>
              </a:lnSpc>
              <a:spcBef>
                <a:spcPts val="300"/>
              </a:spcBef>
              <a:spcAft>
                <a:spcPts val="300"/>
              </a:spcAft>
            </a:pPr>
            <a:r>
              <a:rPr lang="vi-VN" b="1" dirty="0">
                <a:solidFill>
                  <a:srgbClr val="00B0F0"/>
                </a:solidFill>
                <a:latin typeface="Tahoma" panose="020B0604030504040204" pitchFamily="34" charset="0"/>
                <a:ea typeface="Tahoma" panose="020B0604030504040204" pitchFamily="34" charset="0"/>
                <a:cs typeface="Tahoma" panose="020B0604030504040204" pitchFamily="34" charset="0"/>
              </a:rPr>
              <a:t>Nếu hiểu theo cách thứ hai thì ta lập luận là chiều của các đường sức từ của từ trường được sinh ra bởi dòng điện cảm ứng trong ống dây phải ngược với chiều của các đường sức từ của nam châm xuyên vào ống dây.</a:t>
            </a:r>
            <a:endParaRPr lang="en-US" b="1" dirty="0">
              <a:solidFill>
                <a:srgbClr val="00B0F0"/>
              </a:solidFill>
              <a:latin typeface="Tahoma" panose="020B0604030504040204" pitchFamily="34" charset="0"/>
              <a:ea typeface="Tahoma" panose="020B0604030504040204" pitchFamily="34" charset="0"/>
              <a:cs typeface="Tahoma" panose="020B0604030504040204" pitchFamily="34" charset="0"/>
            </a:endParaRPr>
          </a:p>
        </p:txBody>
      </p:sp>
      <p:sp>
        <p:nvSpPr>
          <p:cNvPr id="9" name="Rectangle 8">
            <a:extLst>
              <a:ext uri="{FF2B5EF4-FFF2-40B4-BE49-F238E27FC236}">
                <a16:creationId xmlns:a16="http://schemas.microsoft.com/office/drawing/2014/main" id="{268BC5E1-FB9D-D6FF-64AF-D74272A999F6}"/>
              </a:ext>
            </a:extLst>
          </p:cNvPr>
          <p:cNvSpPr/>
          <p:nvPr/>
        </p:nvSpPr>
        <p:spPr>
          <a:xfrm>
            <a:off x="799213" y="4671160"/>
            <a:ext cx="10755190" cy="1053878"/>
          </a:xfrm>
          <a:prstGeom prst="rect">
            <a:avLst/>
          </a:prstGeom>
        </p:spPr>
        <p:txBody>
          <a:bodyPr wrap="square">
            <a:spAutoFit/>
          </a:bodyPr>
          <a:lstStyle/>
          <a:p>
            <a:pPr marL="7938" indent="-7938" algn="just">
              <a:lnSpc>
                <a:spcPct val="120000"/>
              </a:lnSpc>
              <a:spcBef>
                <a:spcPts val="300"/>
              </a:spcBef>
              <a:spcAft>
                <a:spcPts val="300"/>
              </a:spcAft>
            </a:pPr>
            <a:r>
              <a:rPr lang="vi-VN" b="1" dirty="0">
                <a:solidFill>
                  <a:srgbClr val="00B0F0"/>
                </a:solidFill>
                <a:latin typeface="Tahoma" panose="020B0604030504040204" pitchFamily="34" charset="0"/>
                <a:ea typeface="Tahoma" panose="020B0604030504040204" pitchFamily="34" charset="0"/>
                <a:cs typeface="Tahoma" panose="020B0604030504040204" pitchFamily="34" charset="0"/>
              </a:rPr>
              <a:t>Các đường sức từ của nam châm xuyên vào ống dây có chiều từ trái sang phải, vậy các đường sức từ trong ống dây của dòng điện cảm ứng phải có chiều từ phải sang trái. Điều đó cũng có nghĩa là dòng điện cảm ứng trong ống dây có chiều như trên Hình 16.8a.</a:t>
            </a:r>
            <a:endParaRPr lang="en-US" b="1" dirty="0">
              <a:solidFill>
                <a:srgbClr val="00B0F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071954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p:bldP spid="9"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602958-D88B-5095-4F1F-C8D1E720F76C}"/>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6F280C37-132A-BBF9-0022-D88545F6B0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665" y="13860"/>
            <a:ext cx="12205665" cy="6858000"/>
          </a:xfrm>
          <a:prstGeom prst="rect">
            <a:avLst/>
          </a:prstGeom>
        </p:spPr>
      </p:pic>
      <p:pic>
        <p:nvPicPr>
          <p:cNvPr id="5" name="Picture 4">
            <a:extLst>
              <a:ext uri="{FF2B5EF4-FFF2-40B4-BE49-F238E27FC236}">
                <a16:creationId xmlns:a16="http://schemas.microsoft.com/office/drawing/2014/main" id="{C7E3A02F-E8AA-68C3-26DD-71520CACCEA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1596" y="357585"/>
            <a:ext cx="2273924" cy="420082"/>
          </a:xfrm>
          <a:prstGeom prst="rect">
            <a:avLst/>
          </a:prstGeom>
        </p:spPr>
      </p:pic>
      <p:sp>
        <p:nvSpPr>
          <p:cNvPr id="13" name="Rectangle 12">
            <a:extLst>
              <a:ext uri="{FF2B5EF4-FFF2-40B4-BE49-F238E27FC236}">
                <a16:creationId xmlns:a16="http://schemas.microsoft.com/office/drawing/2014/main" id="{8D4C7D3B-D16E-3763-5710-030D3744F33E}"/>
              </a:ext>
            </a:extLst>
          </p:cNvPr>
          <p:cNvSpPr/>
          <p:nvPr/>
        </p:nvSpPr>
        <p:spPr>
          <a:xfrm>
            <a:off x="799213" y="1362873"/>
            <a:ext cx="3171048" cy="400110"/>
          </a:xfrm>
          <a:prstGeom prst="rect">
            <a:avLst/>
          </a:prstGeom>
        </p:spPr>
        <p:txBody>
          <a:bodyPr wrap="square">
            <a:spAutoFit/>
          </a:bodyPr>
          <a:lstStyle/>
          <a:p>
            <a:pPr algn="just"/>
            <a:r>
              <a:rPr lang="en-US" sz="2000" b="1" dirty="0">
                <a:solidFill>
                  <a:srgbClr val="FF0000"/>
                </a:solidFill>
                <a:latin typeface="Tahoma" panose="020B0604030504040204" pitchFamily="34" charset="0"/>
                <a:ea typeface="Tahoma" panose="020B0604030504040204" pitchFamily="34" charset="0"/>
                <a:cs typeface="Tahoma" panose="020B0604030504040204" pitchFamily="34" charset="0"/>
              </a:rPr>
              <a:t>C3. TỪ TRƯỜNG</a:t>
            </a:r>
          </a:p>
        </p:txBody>
      </p:sp>
      <p:pic>
        <p:nvPicPr>
          <p:cNvPr id="3" name="Picture 2">
            <a:extLst>
              <a:ext uri="{FF2B5EF4-FFF2-40B4-BE49-F238E27FC236}">
                <a16:creationId xmlns:a16="http://schemas.microsoft.com/office/drawing/2014/main" id="{83D6A89D-360B-3B01-499B-D378403137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53692" y="229027"/>
            <a:ext cx="1326712" cy="1097280"/>
          </a:xfrm>
          <a:prstGeom prst="rect">
            <a:avLst/>
          </a:prstGeom>
        </p:spPr>
      </p:pic>
      <p:sp>
        <p:nvSpPr>
          <p:cNvPr id="8" name="Rectangle 7">
            <a:extLst>
              <a:ext uri="{FF2B5EF4-FFF2-40B4-BE49-F238E27FC236}">
                <a16:creationId xmlns:a16="http://schemas.microsoft.com/office/drawing/2014/main" id="{0CAD40C3-F6F2-2BB2-F128-D890DE7F4717}"/>
              </a:ext>
            </a:extLst>
          </p:cNvPr>
          <p:cNvSpPr/>
          <p:nvPr/>
        </p:nvSpPr>
        <p:spPr>
          <a:xfrm>
            <a:off x="799213" y="1803124"/>
            <a:ext cx="8757163" cy="373692"/>
          </a:xfrm>
          <a:prstGeom prst="rect">
            <a:avLst/>
          </a:prstGeom>
        </p:spPr>
        <p:txBody>
          <a:bodyPr wrap="square">
            <a:spAutoFit/>
          </a:bodyPr>
          <a:lstStyle/>
          <a:p>
            <a:pPr>
              <a:lnSpc>
                <a:spcPct val="110000"/>
              </a:lnSpc>
              <a:spcAft>
                <a:spcPts val="800"/>
              </a:spcAft>
            </a:pPr>
            <a:r>
              <a:rPr lang="vi-VN" b="1" i="1" dirty="0">
                <a:solidFill>
                  <a:srgbClr val="0070C0"/>
                </a:solidFill>
                <a:latin typeface="Tahoma" panose="020B0604030504040204" pitchFamily="34" charset="0"/>
                <a:ea typeface="Tahoma" panose="020B0604030504040204" pitchFamily="34" charset="0"/>
                <a:cs typeface="Tahoma" panose="020B0604030504040204" pitchFamily="34" charset="0"/>
              </a:rPr>
              <a:t>Từ thông. Hiện tượng cảm ứng</a:t>
            </a:r>
            <a:endParaRPr lang="en-US" b="1" i="1"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7" name="Rectangle 6">
            <a:extLst>
              <a:ext uri="{FF2B5EF4-FFF2-40B4-BE49-F238E27FC236}">
                <a16:creationId xmlns:a16="http://schemas.microsoft.com/office/drawing/2014/main" id="{2E2ED508-86E3-7353-45C1-8DAEC6539FDB}"/>
              </a:ext>
            </a:extLst>
          </p:cNvPr>
          <p:cNvSpPr/>
          <p:nvPr/>
        </p:nvSpPr>
        <p:spPr>
          <a:xfrm>
            <a:off x="799213" y="2186478"/>
            <a:ext cx="10755190" cy="721480"/>
          </a:xfrm>
          <a:prstGeom prst="rect">
            <a:avLst/>
          </a:prstGeom>
        </p:spPr>
        <p:txBody>
          <a:bodyPr wrap="square">
            <a:spAutoFit/>
          </a:bodyPr>
          <a:lstStyle/>
          <a:p>
            <a:pPr marL="7938" indent="-7938" algn="just">
              <a:lnSpc>
                <a:spcPct val="120000"/>
              </a:lnSpc>
              <a:spcBef>
                <a:spcPts val="300"/>
              </a:spcBef>
              <a:spcAft>
                <a:spcPts val="300"/>
              </a:spcAft>
            </a:pPr>
            <a:r>
              <a:rPr lang="vi-VN" b="1" dirty="0">
                <a:solidFill>
                  <a:srgbClr val="00B0F0"/>
                </a:solidFill>
                <a:latin typeface="Tahoma" panose="020B0604030504040204" pitchFamily="34" charset="0"/>
                <a:ea typeface="Tahoma" panose="020B0604030504040204" pitchFamily="34" charset="0"/>
                <a:cs typeface="Tahoma" panose="020B0604030504040204" pitchFamily="34" charset="0"/>
              </a:rPr>
              <a:t>Thực ra trong các sách có thể gặp một số cách phát biểu định luật Len-xơ.</a:t>
            </a:r>
            <a:r>
              <a:rPr lang="en-US"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vi-VN" b="1" dirty="0">
                <a:solidFill>
                  <a:srgbClr val="00B0F0"/>
                </a:solidFill>
                <a:latin typeface="Tahoma" panose="020B0604030504040204" pitchFamily="34" charset="0"/>
                <a:ea typeface="Tahoma" panose="020B0604030504040204" pitchFamily="34" charset="0"/>
                <a:cs typeface="Tahoma" panose="020B0604030504040204" pitchFamily="34" charset="0"/>
              </a:rPr>
              <a:t>Ngoài cách phát biểu như SGK, ở đây dẫn ra một vài cách phát biểu khác để GV tham khảo.</a:t>
            </a:r>
            <a:endParaRPr lang="en-US" b="1" dirty="0">
              <a:solidFill>
                <a:srgbClr val="00B0F0"/>
              </a:solidFill>
              <a:latin typeface="Tahoma" panose="020B0604030504040204" pitchFamily="34" charset="0"/>
              <a:ea typeface="Tahoma" panose="020B0604030504040204" pitchFamily="34" charset="0"/>
              <a:cs typeface="Tahoma" panose="020B0604030504040204" pitchFamily="34" charset="0"/>
            </a:endParaRPr>
          </a:p>
        </p:txBody>
      </p:sp>
      <p:sp>
        <p:nvSpPr>
          <p:cNvPr id="2" name="Rectangle 1">
            <a:extLst>
              <a:ext uri="{FF2B5EF4-FFF2-40B4-BE49-F238E27FC236}">
                <a16:creationId xmlns:a16="http://schemas.microsoft.com/office/drawing/2014/main" id="{EA3427B0-B606-0253-EF9E-71DAA8AF3230}"/>
              </a:ext>
            </a:extLst>
          </p:cNvPr>
          <p:cNvSpPr/>
          <p:nvPr/>
        </p:nvSpPr>
        <p:spPr>
          <a:xfrm>
            <a:off x="916894" y="808660"/>
            <a:ext cx="9523761" cy="523220"/>
          </a:xfrm>
          <a:prstGeom prst="rect">
            <a:avLst/>
          </a:prstGeom>
        </p:spPr>
        <p:txBody>
          <a:bodyPr wrap="none">
            <a:spAutoFit/>
          </a:bodyPr>
          <a:lstStyle/>
          <a:p>
            <a:pPr fontAlgn="ctr">
              <a:lnSpc>
                <a:spcPct val="100000"/>
              </a:lnSpc>
              <a:buNone/>
              <a:defRPr/>
            </a:pPr>
            <a:r>
              <a:rPr lang="en-US" altLang="en-US" sz="2800" b="1" dirty="0">
                <a:solidFill>
                  <a:srgbClr val="00B050"/>
                </a:solidFill>
                <a:latin typeface="Tahoma" panose="020B0604030504040204" pitchFamily="34" charset="0"/>
                <a:ea typeface="Tahoma" panose="020B0604030504040204" pitchFamily="34" charset="0"/>
                <a:cs typeface="Tahoma" panose="020B0604030504040204" pitchFamily="34" charset="0"/>
              </a:rPr>
              <a:t>VI. MỘT SỐ LƯU Ý ĐỐI VỚI SGK VÀ CĐHT VẬT LÍ 12</a:t>
            </a:r>
          </a:p>
        </p:txBody>
      </p:sp>
      <p:sp>
        <p:nvSpPr>
          <p:cNvPr id="6" name="Rectangle 5">
            <a:extLst>
              <a:ext uri="{FF2B5EF4-FFF2-40B4-BE49-F238E27FC236}">
                <a16:creationId xmlns:a16="http://schemas.microsoft.com/office/drawing/2014/main" id="{AB0BA084-F65E-8D67-4B2D-10AC82C1189B}"/>
              </a:ext>
            </a:extLst>
          </p:cNvPr>
          <p:cNvSpPr/>
          <p:nvPr/>
        </p:nvSpPr>
        <p:spPr>
          <a:xfrm>
            <a:off x="799213" y="2907460"/>
            <a:ext cx="10755190" cy="721480"/>
          </a:xfrm>
          <a:prstGeom prst="rect">
            <a:avLst/>
          </a:prstGeom>
        </p:spPr>
        <p:txBody>
          <a:bodyPr wrap="square">
            <a:spAutoFit/>
          </a:bodyPr>
          <a:lstStyle/>
          <a:p>
            <a:pPr marL="169863" indent="-169863" algn="just">
              <a:lnSpc>
                <a:spcPct val="120000"/>
              </a:lnSpc>
              <a:spcBef>
                <a:spcPts val="300"/>
              </a:spcBef>
              <a:spcAft>
                <a:spcPts val="300"/>
              </a:spcAft>
            </a:pPr>
            <a:r>
              <a:rPr lang="vi-VN" b="1" dirty="0">
                <a:solidFill>
                  <a:srgbClr val="00B0F0"/>
                </a:solidFill>
                <a:latin typeface="Tahoma" panose="020B0604030504040204" pitchFamily="34" charset="0"/>
                <a:ea typeface="Tahoma" panose="020B0604030504040204" pitchFamily="34" charset="0"/>
                <a:cs typeface="Tahoma" panose="020B0604030504040204" pitchFamily="34" charset="0"/>
              </a:rPr>
              <a:t>- Dòng điện cảm ứng trong một mạch điện kín có chiều sao cho từ trường mà nó sinh ra chống lại sự biến thiên của từ thông qua mạch điện đó.</a:t>
            </a:r>
            <a:endParaRPr lang="en-US" b="1" dirty="0">
              <a:solidFill>
                <a:srgbClr val="00B0F0"/>
              </a:solidFill>
              <a:latin typeface="Tahoma" panose="020B0604030504040204" pitchFamily="34" charset="0"/>
              <a:ea typeface="Tahoma" panose="020B0604030504040204" pitchFamily="34" charset="0"/>
              <a:cs typeface="Tahoma" panose="020B0604030504040204" pitchFamily="34" charset="0"/>
            </a:endParaRPr>
          </a:p>
        </p:txBody>
      </p:sp>
      <p:sp>
        <p:nvSpPr>
          <p:cNvPr id="9" name="Rectangle 8">
            <a:extLst>
              <a:ext uri="{FF2B5EF4-FFF2-40B4-BE49-F238E27FC236}">
                <a16:creationId xmlns:a16="http://schemas.microsoft.com/office/drawing/2014/main" id="{1EF13C83-6263-8887-66E7-8B9EF75DF656}"/>
              </a:ext>
            </a:extLst>
          </p:cNvPr>
          <p:cNvSpPr/>
          <p:nvPr/>
        </p:nvSpPr>
        <p:spPr>
          <a:xfrm>
            <a:off x="799213" y="3580882"/>
            <a:ext cx="10755190" cy="1053878"/>
          </a:xfrm>
          <a:prstGeom prst="rect">
            <a:avLst/>
          </a:prstGeom>
        </p:spPr>
        <p:txBody>
          <a:bodyPr wrap="square">
            <a:spAutoFit/>
          </a:bodyPr>
          <a:lstStyle/>
          <a:p>
            <a:pPr marL="169863" indent="-169863" algn="just">
              <a:lnSpc>
                <a:spcPct val="120000"/>
              </a:lnSpc>
              <a:spcBef>
                <a:spcPts val="300"/>
              </a:spcBef>
              <a:spcAft>
                <a:spcPts val="300"/>
              </a:spcAft>
            </a:pPr>
            <a:r>
              <a:rPr lang="vi-VN" b="1" dirty="0">
                <a:solidFill>
                  <a:srgbClr val="00B0F0"/>
                </a:solidFill>
                <a:latin typeface="Tahoma" panose="020B0604030504040204" pitchFamily="34" charset="0"/>
                <a:ea typeface="Tahoma" panose="020B0604030504040204" pitchFamily="34" charset="0"/>
                <a:cs typeface="Tahoma" panose="020B0604030504040204" pitchFamily="34" charset="0"/>
              </a:rPr>
              <a:t>- Dòng điện cảm ứng sinh ra trong một mạch điện kín có chiều sao cho từ thông tạo thành bởi dòng điện đó và qua diện tích giới hạn bởi mạch điện có xu hướng bù trừ sự biến đổi của từ thông đã gây ra dòng điện cảm ứng.</a:t>
            </a:r>
            <a:endParaRPr lang="en-US" b="1" dirty="0">
              <a:solidFill>
                <a:srgbClr val="00B0F0"/>
              </a:solidFill>
              <a:latin typeface="Tahoma" panose="020B0604030504040204" pitchFamily="34" charset="0"/>
              <a:ea typeface="Tahoma" panose="020B0604030504040204" pitchFamily="34" charset="0"/>
              <a:cs typeface="Tahoma" panose="020B0604030504040204" pitchFamily="34" charset="0"/>
            </a:endParaRPr>
          </a:p>
        </p:txBody>
      </p:sp>
      <p:sp>
        <p:nvSpPr>
          <p:cNvPr id="10" name="Rectangle 9">
            <a:extLst>
              <a:ext uri="{FF2B5EF4-FFF2-40B4-BE49-F238E27FC236}">
                <a16:creationId xmlns:a16="http://schemas.microsoft.com/office/drawing/2014/main" id="{C9E9FC50-B5CE-6FEA-4069-E279DEB16FAF}"/>
              </a:ext>
            </a:extLst>
          </p:cNvPr>
          <p:cNvSpPr/>
          <p:nvPr/>
        </p:nvSpPr>
        <p:spPr>
          <a:xfrm>
            <a:off x="799213" y="4617182"/>
            <a:ext cx="10755190" cy="721480"/>
          </a:xfrm>
          <a:prstGeom prst="rect">
            <a:avLst/>
          </a:prstGeom>
        </p:spPr>
        <p:txBody>
          <a:bodyPr wrap="square">
            <a:spAutoFit/>
          </a:bodyPr>
          <a:lstStyle/>
          <a:p>
            <a:pPr marL="169863" indent="-169863" algn="just">
              <a:lnSpc>
                <a:spcPct val="120000"/>
              </a:lnSpc>
              <a:spcBef>
                <a:spcPts val="300"/>
              </a:spcBef>
              <a:spcAft>
                <a:spcPts val="300"/>
              </a:spcAft>
            </a:pPr>
            <a:r>
              <a:rPr lang="vi-VN" b="1" dirty="0">
                <a:solidFill>
                  <a:srgbClr val="00B0F0"/>
                </a:solidFill>
                <a:latin typeface="Tahoma" panose="020B0604030504040204" pitchFamily="34" charset="0"/>
                <a:ea typeface="Tahoma" panose="020B0604030504040204" pitchFamily="34" charset="0"/>
                <a:cs typeface="Tahoma" panose="020B0604030504040204" pitchFamily="34" charset="0"/>
              </a:rPr>
              <a:t>- Từ trường của dòng điện cảm ứng ở bất kì thời điểm nào cũng có chiều sao cho nó chống lại sự biến đối của từ trường đã gây ra dòng cảm ứng.</a:t>
            </a:r>
            <a:endParaRPr lang="en-US" b="1" dirty="0">
              <a:solidFill>
                <a:srgbClr val="00B0F0"/>
              </a:solidFill>
              <a:latin typeface="Tahoma" panose="020B0604030504040204" pitchFamily="34" charset="0"/>
              <a:ea typeface="Tahoma" panose="020B0604030504040204" pitchFamily="34" charset="0"/>
              <a:cs typeface="Tahoma" panose="020B0604030504040204" pitchFamily="34" charset="0"/>
            </a:endParaRPr>
          </a:p>
        </p:txBody>
      </p:sp>
      <p:sp>
        <p:nvSpPr>
          <p:cNvPr id="11" name="Rectangle 10">
            <a:extLst>
              <a:ext uri="{FF2B5EF4-FFF2-40B4-BE49-F238E27FC236}">
                <a16:creationId xmlns:a16="http://schemas.microsoft.com/office/drawing/2014/main" id="{8EA593A4-C5A7-F09B-4402-9846957043F6}"/>
              </a:ext>
            </a:extLst>
          </p:cNvPr>
          <p:cNvSpPr/>
          <p:nvPr/>
        </p:nvSpPr>
        <p:spPr>
          <a:xfrm>
            <a:off x="799213" y="5298678"/>
            <a:ext cx="10755190" cy="721480"/>
          </a:xfrm>
          <a:prstGeom prst="rect">
            <a:avLst/>
          </a:prstGeom>
        </p:spPr>
        <p:txBody>
          <a:bodyPr wrap="square">
            <a:spAutoFit/>
          </a:bodyPr>
          <a:lstStyle/>
          <a:p>
            <a:pPr marL="169863" indent="-169863" algn="just">
              <a:lnSpc>
                <a:spcPct val="120000"/>
              </a:lnSpc>
              <a:spcBef>
                <a:spcPts val="300"/>
              </a:spcBef>
              <a:spcAft>
                <a:spcPts val="300"/>
              </a:spcAft>
            </a:pPr>
            <a:r>
              <a:rPr lang="vi-VN" b="1" dirty="0">
                <a:solidFill>
                  <a:srgbClr val="00B0F0"/>
                </a:solidFill>
                <a:latin typeface="Tahoma" panose="020B0604030504040204" pitchFamily="34" charset="0"/>
                <a:ea typeface="Tahoma" panose="020B0604030504040204" pitchFamily="34" charset="0"/>
                <a:cs typeface="Tahoma" panose="020B0604030504040204" pitchFamily="34" charset="0"/>
              </a:rPr>
              <a:t>- Dòng điện cảm ứng xuất hiện trong một mạch điện kín có chiều sao cho nó chống lại sự biến đổi đã sinh ra nó.</a:t>
            </a:r>
            <a:endParaRPr lang="en-US" b="1" dirty="0">
              <a:solidFill>
                <a:srgbClr val="00B0F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128730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p:bldP spid="9" grpId="0"/>
      <p:bldP spid="10" grpId="0"/>
      <p:bldP spid="11"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602958-D88B-5095-4F1F-C8D1E720F76C}"/>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6F280C37-132A-BBF9-0022-D88545F6B0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665" y="13860"/>
            <a:ext cx="12205665" cy="6858000"/>
          </a:xfrm>
          <a:prstGeom prst="rect">
            <a:avLst/>
          </a:prstGeom>
        </p:spPr>
      </p:pic>
      <p:pic>
        <p:nvPicPr>
          <p:cNvPr id="5" name="Picture 4">
            <a:extLst>
              <a:ext uri="{FF2B5EF4-FFF2-40B4-BE49-F238E27FC236}">
                <a16:creationId xmlns:a16="http://schemas.microsoft.com/office/drawing/2014/main" id="{C7E3A02F-E8AA-68C3-26DD-71520CACCEA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1596" y="357585"/>
            <a:ext cx="2273924" cy="420082"/>
          </a:xfrm>
          <a:prstGeom prst="rect">
            <a:avLst/>
          </a:prstGeom>
        </p:spPr>
      </p:pic>
      <p:sp>
        <p:nvSpPr>
          <p:cNvPr id="13" name="Rectangle 12">
            <a:extLst>
              <a:ext uri="{FF2B5EF4-FFF2-40B4-BE49-F238E27FC236}">
                <a16:creationId xmlns:a16="http://schemas.microsoft.com/office/drawing/2014/main" id="{8D4C7D3B-D16E-3763-5710-030D3744F33E}"/>
              </a:ext>
            </a:extLst>
          </p:cNvPr>
          <p:cNvSpPr/>
          <p:nvPr/>
        </p:nvSpPr>
        <p:spPr>
          <a:xfrm>
            <a:off x="799213" y="1362873"/>
            <a:ext cx="3171048" cy="400110"/>
          </a:xfrm>
          <a:prstGeom prst="rect">
            <a:avLst/>
          </a:prstGeom>
        </p:spPr>
        <p:txBody>
          <a:bodyPr wrap="square">
            <a:spAutoFit/>
          </a:bodyPr>
          <a:lstStyle/>
          <a:p>
            <a:pPr algn="just"/>
            <a:r>
              <a:rPr lang="en-US" sz="2000" b="1" dirty="0">
                <a:solidFill>
                  <a:srgbClr val="FF0000"/>
                </a:solidFill>
                <a:latin typeface="Tahoma" panose="020B0604030504040204" pitchFamily="34" charset="0"/>
                <a:ea typeface="Tahoma" panose="020B0604030504040204" pitchFamily="34" charset="0"/>
                <a:cs typeface="Tahoma" panose="020B0604030504040204" pitchFamily="34" charset="0"/>
              </a:rPr>
              <a:t>C3. TỪ TRƯỜNG</a:t>
            </a:r>
          </a:p>
        </p:txBody>
      </p:sp>
      <p:pic>
        <p:nvPicPr>
          <p:cNvPr id="3" name="Picture 2">
            <a:extLst>
              <a:ext uri="{FF2B5EF4-FFF2-40B4-BE49-F238E27FC236}">
                <a16:creationId xmlns:a16="http://schemas.microsoft.com/office/drawing/2014/main" id="{83D6A89D-360B-3B01-499B-D378403137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53692" y="229027"/>
            <a:ext cx="1326712" cy="1097280"/>
          </a:xfrm>
          <a:prstGeom prst="rect">
            <a:avLst/>
          </a:prstGeom>
        </p:spPr>
      </p:pic>
      <p:sp>
        <p:nvSpPr>
          <p:cNvPr id="8" name="Rectangle 7">
            <a:extLst>
              <a:ext uri="{FF2B5EF4-FFF2-40B4-BE49-F238E27FC236}">
                <a16:creationId xmlns:a16="http://schemas.microsoft.com/office/drawing/2014/main" id="{0CAD40C3-F6F2-2BB2-F128-D890DE7F4717}"/>
              </a:ext>
            </a:extLst>
          </p:cNvPr>
          <p:cNvSpPr/>
          <p:nvPr/>
        </p:nvSpPr>
        <p:spPr>
          <a:xfrm>
            <a:off x="799213" y="1874244"/>
            <a:ext cx="8757163" cy="373692"/>
          </a:xfrm>
          <a:prstGeom prst="rect">
            <a:avLst/>
          </a:prstGeom>
        </p:spPr>
        <p:txBody>
          <a:bodyPr wrap="square">
            <a:spAutoFit/>
          </a:bodyPr>
          <a:lstStyle/>
          <a:p>
            <a:pPr>
              <a:lnSpc>
                <a:spcPct val="110000"/>
              </a:lnSpc>
              <a:spcAft>
                <a:spcPts val="800"/>
              </a:spcAft>
            </a:pPr>
            <a:r>
              <a:rPr lang="vi-VN" b="1" i="1" dirty="0">
                <a:solidFill>
                  <a:srgbClr val="0070C0"/>
                </a:solidFill>
                <a:latin typeface="Tahoma" panose="020B0604030504040204" pitchFamily="34" charset="0"/>
                <a:ea typeface="Tahoma" panose="020B0604030504040204" pitchFamily="34" charset="0"/>
                <a:cs typeface="Tahoma" panose="020B0604030504040204" pitchFamily="34" charset="0"/>
              </a:rPr>
              <a:t>Máy phát điện xoay chiều</a:t>
            </a:r>
            <a:endParaRPr lang="en-US" b="1" i="1"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7" name="Rectangle 6">
            <a:extLst>
              <a:ext uri="{FF2B5EF4-FFF2-40B4-BE49-F238E27FC236}">
                <a16:creationId xmlns:a16="http://schemas.microsoft.com/office/drawing/2014/main" id="{2E2ED508-86E3-7353-45C1-8DAEC6539FDB}"/>
              </a:ext>
            </a:extLst>
          </p:cNvPr>
          <p:cNvSpPr/>
          <p:nvPr/>
        </p:nvSpPr>
        <p:spPr>
          <a:xfrm>
            <a:off x="799213" y="2359198"/>
            <a:ext cx="10755190" cy="1976247"/>
          </a:xfrm>
          <a:prstGeom prst="rect">
            <a:avLst/>
          </a:prstGeom>
        </p:spPr>
        <p:txBody>
          <a:bodyPr wrap="square">
            <a:spAutoFit/>
          </a:bodyPr>
          <a:lstStyle/>
          <a:p>
            <a:pPr marL="7938" indent="-7938" algn="just">
              <a:lnSpc>
                <a:spcPct val="120000"/>
              </a:lnSpc>
              <a:spcBef>
                <a:spcPts val="300"/>
              </a:spcBef>
              <a:spcAft>
                <a:spcPts val="300"/>
              </a:spcAft>
            </a:pPr>
            <a:r>
              <a:rPr lang="en-US" sz="2000" b="1" i="1" dirty="0">
                <a:solidFill>
                  <a:srgbClr val="C00000"/>
                </a:solidFill>
                <a:latin typeface="Tahoma" panose="020B0604030504040204" pitchFamily="34" charset="0"/>
                <a:ea typeface="Tahoma" panose="020B0604030504040204" pitchFamily="34" charset="0"/>
                <a:cs typeface="Tahoma" panose="020B0604030504040204" pitchFamily="34" charset="0"/>
              </a:rPr>
              <a:t>S</a:t>
            </a:r>
            <a:r>
              <a:rPr lang="vi-VN" sz="2000" b="1" i="1" dirty="0">
                <a:solidFill>
                  <a:srgbClr val="C00000"/>
                </a:solidFill>
                <a:latin typeface="Tahoma" panose="020B0604030504040204" pitchFamily="34" charset="0"/>
                <a:ea typeface="Tahoma" panose="020B0604030504040204" pitchFamily="34" charset="0"/>
                <a:cs typeface="Tahoma" panose="020B0604030504040204" pitchFamily="34" charset="0"/>
              </a:rPr>
              <a:t>uất điện động xoay chiều</a:t>
            </a:r>
            <a:endParaRPr lang="en-US" sz="2000" b="1" i="1" dirty="0">
              <a:solidFill>
                <a:srgbClr val="C00000"/>
              </a:solidFill>
              <a:latin typeface="Tahoma" panose="020B0604030504040204" pitchFamily="34" charset="0"/>
              <a:ea typeface="Tahoma" panose="020B0604030504040204" pitchFamily="34" charset="0"/>
              <a:cs typeface="Tahoma" panose="020B0604030504040204" pitchFamily="34" charset="0"/>
            </a:endParaRPr>
          </a:p>
          <a:p>
            <a:pPr marL="7938" indent="-7938" algn="just">
              <a:lnSpc>
                <a:spcPct val="120000"/>
              </a:lnSpc>
              <a:spcBef>
                <a:spcPts val="300"/>
              </a:spcBef>
              <a:spcAft>
                <a:spcPts val="300"/>
              </a:spcAft>
            </a:pPr>
            <a:r>
              <a:rPr lang="vi-VN" sz="2000" b="1" dirty="0">
                <a:solidFill>
                  <a:srgbClr val="00B0F0"/>
                </a:solidFill>
                <a:latin typeface="Tahoma" panose="020B0604030504040204" pitchFamily="34" charset="0"/>
                <a:ea typeface="Tahoma" panose="020B0604030504040204" pitchFamily="34" charset="0"/>
                <a:cs typeface="Tahoma" panose="020B0604030504040204" pitchFamily="34" charset="0"/>
              </a:rPr>
              <a:t>Mục này giới thiệu sự xuất hiện và tồn tại của suất điện động xoay chiều, tránh việc đột ngột đưa vào mạch điện một nguồn điện hình sin mà HS không biết nó có từ đâu. Do vậy, mục này chỉ nêu vắn tắt cách tạo ra và biểu thức của suất điện động xoay chiều. </a:t>
            </a:r>
            <a:endPar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endParaRPr>
          </a:p>
        </p:txBody>
      </p:sp>
      <p:sp>
        <p:nvSpPr>
          <p:cNvPr id="2" name="Rectangle 1">
            <a:extLst>
              <a:ext uri="{FF2B5EF4-FFF2-40B4-BE49-F238E27FC236}">
                <a16:creationId xmlns:a16="http://schemas.microsoft.com/office/drawing/2014/main" id="{53964194-A754-1F7A-516B-C5D7436C8425}"/>
              </a:ext>
            </a:extLst>
          </p:cNvPr>
          <p:cNvSpPr/>
          <p:nvPr/>
        </p:nvSpPr>
        <p:spPr>
          <a:xfrm>
            <a:off x="916894" y="808660"/>
            <a:ext cx="9523761" cy="523220"/>
          </a:xfrm>
          <a:prstGeom prst="rect">
            <a:avLst/>
          </a:prstGeom>
        </p:spPr>
        <p:txBody>
          <a:bodyPr wrap="none">
            <a:spAutoFit/>
          </a:bodyPr>
          <a:lstStyle/>
          <a:p>
            <a:pPr fontAlgn="ctr">
              <a:lnSpc>
                <a:spcPct val="100000"/>
              </a:lnSpc>
              <a:buNone/>
              <a:defRPr/>
            </a:pPr>
            <a:r>
              <a:rPr lang="en-US" altLang="en-US" sz="2800" b="1" dirty="0">
                <a:solidFill>
                  <a:srgbClr val="00B050"/>
                </a:solidFill>
                <a:latin typeface="Tahoma" panose="020B0604030504040204" pitchFamily="34" charset="0"/>
                <a:ea typeface="Tahoma" panose="020B0604030504040204" pitchFamily="34" charset="0"/>
                <a:cs typeface="Tahoma" panose="020B0604030504040204" pitchFamily="34" charset="0"/>
              </a:rPr>
              <a:t>VI. MỘT SỐ LƯU Ý ĐỐI VỚI SGK VÀ CĐHT VẬT LÍ 12</a:t>
            </a:r>
          </a:p>
        </p:txBody>
      </p:sp>
      <p:sp>
        <p:nvSpPr>
          <p:cNvPr id="6" name="Rectangle 5">
            <a:extLst>
              <a:ext uri="{FF2B5EF4-FFF2-40B4-BE49-F238E27FC236}">
                <a16:creationId xmlns:a16="http://schemas.microsoft.com/office/drawing/2014/main" id="{53B4B68D-F2FE-594D-E0CA-C16E678CE8C1}"/>
              </a:ext>
            </a:extLst>
          </p:cNvPr>
          <p:cNvSpPr/>
          <p:nvPr/>
        </p:nvSpPr>
        <p:spPr>
          <a:xfrm>
            <a:off x="799213" y="4403690"/>
            <a:ext cx="10755190" cy="1606915"/>
          </a:xfrm>
          <a:prstGeom prst="rect">
            <a:avLst/>
          </a:prstGeom>
        </p:spPr>
        <p:txBody>
          <a:bodyPr wrap="square">
            <a:spAutoFit/>
          </a:bodyPr>
          <a:lstStyle/>
          <a:p>
            <a:pPr marL="7938" indent="-7938" algn="just">
              <a:lnSpc>
                <a:spcPct val="120000"/>
              </a:lnSpc>
              <a:spcBef>
                <a:spcPts val="300"/>
              </a:spcBef>
              <a:spcAft>
                <a:spcPts val="300"/>
              </a:spcAft>
            </a:pPr>
            <a:r>
              <a:rPr lang="vi-VN" sz="2000" b="1" i="1" dirty="0">
                <a:solidFill>
                  <a:srgbClr val="C00000"/>
                </a:solidFill>
                <a:latin typeface="Tahoma" panose="020B0604030504040204" pitchFamily="34" charset="0"/>
                <a:ea typeface="Tahoma" panose="020B0604030504040204" pitchFamily="34" charset="0"/>
                <a:cs typeface="Tahoma" panose="020B0604030504040204" pitchFamily="34" charset="0"/>
              </a:rPr>
              <a:t>Điện áp xoay chiều. Dòng điện xoay chiều </a:t>
            </a:r>
            <a:endParaRPr lang="en-US" sz="2000" b="1" i="1" dirty="0">
              <a:solidFill>
                <a:srgbClr val="C00000"/>
              </a:solidFill>
              <a:latin typeface="Tahoma" panose="020B0604030504040204" pitchFamily="34" charset="0"/>
              <a:ea typeface="Tahoma" panose="020B0604030504040204" pitchFamily="34" charset="0"/>
              <a:cs typeface="Tahoma" panose="020B0604030504040204" pitchFamily="34" charset="0"/>
            </a:endParaRPr>
          </a:p>
          <a:p>
            <a:pPr marL="7938" indent="-7938" algn="just">
              <a:lnSpc>
                <a:spcPct val="120000"/>
              </a:lnSpc>
              <a:spcBef>
                <a:spcPts val="300"/>
              </a:spcBef>
              <a:spcAft>
                <a:spcPts val="300"/>
              </a:spcAft>
            </a:pPr>
            <a:r>
              <a:rPr lang="vi-VN" sz="2000" b="1" dirty="0">
                <a:solidFill>
                  <a:srgbClr val="00B0F0"/>
                </a:solidFill>
                <a:latin typeface="Tahoma" panose="020B0604030504040204" pitchFamily="34" charset="0"/>
                <a:ea typeface="Tahoma" panose="020B0604030504040204" pitchFamily="34" charset="0"/>
                <a:cs typeface="Tahoma" panose="020B0604030504040204" pitchFamily="34" charset="0"/>
              </a:rPr>
              <a:t>HS cần hiểu dòng điện xoay chiều là một dao động điện cưỡng bức biến đổi lệch pha so với điện áp. Sự biến đổi lệch pha được minh h</a:t>
            </a:r>
            <a:r>
              <a:rPr lang="en-US" sz="2000" b="1" dirty="0" err="1">
                <a:solidFill>
                  <a:srgbClr val="00B0F0"/>
                </a:solidFill>
                <a:latin typeface="Tahoma" panose="020B0604030504040204" pitchFamily="34" charset="0"/>
                <a:ea typeface="Tahoma" panose="020B0604030504040204" pitchFamily="34" charset="0"/>
                <a:cs typeface="Tahoma" panose="020B0604030504040204" pitchFamily="34" charset="0"/>
              </a:rPr>
              <a:t>oạ</a:t>
            </a:r>
            <a:r>
              <a:rPr lang="vi-VN" sz="2000" b="1" dirty="0">
                <a:solidFill>
                  <a:srgbClr val="00B0F0"/>
                </a:solidFill>
                <a:latin typeface="Tahoma" panose="020B0604030504040204" pitchFamily="34" charset="0"/>
                <a:ea typeface="Tahoma" panose="020B0604030504040204" pitchFamily="34" charset="0"/>
                <a:cs typeface="Tahoma" panose="020B0604030504040204" pitchFamily="34" charset="0"/>
              </a:rPr>
              <a:t> bằng đồ thị và chứng minh b</a:t>
            </a:r>
            <a:r>
              <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rPr>
              <a:t>ằ</a:t>
            </a:r>
            <a:r>
              <a:rPr lang="vi-VN" sz="2000" b="1" dirty="0">
                <a:solidFill>
                  <a:srgbClr val="00B0F0"/>
                </a:solidFill>
                <a:latin typeface="Tahoma" panose="020B0604030504040204" pitchFamily="34" charset="0"/>
                <a:ea typeface="Tahoma" panose="020B0604030504040204" pitchFamily="34" charset="0"/>
                <a:cs typeface="Tahoma" panose="020B0604030504040204" pitchFamily="34" charset="0"/>
              </a:rPr>
              <a:t>ng thí nghiệm.</a:t>
            </a:r>
            <a:endPar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531049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602958-D88B-5095-4F1F-C8D1E720F76C}"/>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6F280C37-132A-BBF9-0022-D88545F6B0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665" y="13860"/>
            <a:ext cx="12205665" cy="6858000"/>
          </a:xfrm>
          <a:prstGeom prst="rect">
            <a:avLst/>
          </a:prstGeom>
        </p:spPr>
      </p:pic>
      <p:pic>
        <p:nvPicPr>
          <p:cNvPr id="5" name="Picture 4">
            <a:extLst>
              <a:ext uri="{FF2B5EF4-FFF2-40B4-BE49-F238E27FC236}">
                <a16:creationId xmlns:a16="http://schemas.microsoft.com/office/drawing/2014/main" id="{C7E3A02F-E8AA-68C3-26DD-71520CACCEA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1596" y="357585"/>
            <a:ext cx="2273924" cy="420082"/>
          </a:xfrm>
          <a:prstGeom prst="rect">
            <a:avLst/>
          </a:prstGeom>
        </p:spPr>
      </p:pic>
      <p:sp>
        <p:nvSpPr>
          <p:cNvPr id="13" name="Rectangle 12">
            <a:extLst>
              <a:ext uri="{FF2B5EF4-FFF2-40B4-BE49-F238E27FC236}">
                <a16:creationId xmlns:a16="http://schemas.microsoft.com/office/drawing/2014/main" id="{8D4C7D3B-D16E-3763-5710-030D3744F33E}"/>
              </a:ext>
            </a:extLst>
          </p:cNvPr>
          <p:cNvSpPr/>
          <p:nvPr/>
        </p:nvSpPr>
        <p:spPr>
          <a:xfrm>
            <a:off x="799213" y="1362873"/>
            <a:ext cx="3171048" cy="400110"/>
          </a:xfrm>
          <a:prstGeom prst="rect">
            <a:avLst/>
          </a:prstGeom>
        </p:spPr>
        <p:txBody>
          <a:bodyPr wrap="square">
            <a:spAutoFit/>
          </a:bodyPr>
          <a:lstStyle/>
          <a:p>
            <a:pPr algn="just"/>
            <a:r>
              <a:rPr lang="en-US" sz="2000" b="1" dirty="0">
                <a:solidFill>
                  <a:srgbClr val="FF0000"/>
                </a:solidFill>
                <a:latin typeface="Tahoma" panose="020B0604030504040204" pitchFamily="34" charset="0"/>
                <a:ea typeface="Tahoma" panose="020B0604030504040204" pitchFamily="34" charset="0"/>
                <a:cs typeface="Tahoma" panose="020B0604030504040204" pitchFamily="34" charset="0"/>
              </a:rPr>
              <a:t>C3. TỪ TRƯỜNG</a:t>
            </a:r>
          </a:p>
        </p:txBody>
      </p:sp>
      <p:pic>
        <p:nvPicPr>
          <p:cNvPr id="3" name="Picture 2">
            <a:extLst>
              <a:ext uri="{FF2B5EF4-FFF2-40B4-BE49-F238E27FC236}">
                <a16:creationId xmlns:a16="http://schemas.microsoft.com/office/drawing/2014/main" id="{83D6A89D-360B-3B01-499B-D378403137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53692" y="229027"/>
            <a:ext cx="1326712" cy="1097280"/>
          </a:xfrm>
          <a:prstGeom prst="rect">
            <a:avLst/>
          </a:prstGeom>
        </p:spPr>
      </p:pic>
      <p:sp>
        <p:nvSpPr>
          <p:cNvPr id="8" name="Rectangle 7">
            <a:extLst>
              <a:ext uri="{FF2B5EF4-FFF2-40B4-BE49-F238E27FC236}">
                <a16:creationId xmlns:a16="http://schemas.microsoft.com/office/drawing/2014/main" id="{0CAD40C3-F6F2-2BB2-F128-D890DE7F4717}"/>
              </a:ext>
            </a:extLst>
          </p:cNvPr>
          <p:cNvSpPr/>
          <p:nvPr/>
        </p:nvSpPr>
        <p:spPr>
          <a:xfrm>
            <a:off x="799213" y="1874244"/>
            <a:ext cx="8757163" cy="373692"/>
          </a:xfrm>
          <a:prstGeom prst="rect">
            <a:avLst/>
          </a:prstGeom>
        </p:spPr>
        <p:txBody>
          <a:bodyPr wrap="square">
            <a:spAutoFit/>
          </a:bodyPr>
          <a:lstStyle/>
          <a:p>
            <a:pPr>
              <a:lnSpc>
                <a:spcPct val="110000"/>
              </a:lnSpc>
              <a:spcAft>
                <a:spcPts val="800"/>
              </a:spcAft>
            </a:pPr>
            <a:r>
              <a:rPr lang="vi-VN" b="1" i="1" dirty="0">
                <a:solidFill>
                  <a:srgbClr val="0070C0"/>
                </a:solidFill>
                <a:latin typeface="Tahoma" panose="020B0604030504040204" pitchFamily="34" charset="0"/>
                <a:ea typeface="Tahoma" panose="020B0604030504040204" pitchFamily="34" charset="0"/>
                <a:cs typeface="Tahoma" panose="020B0604030504040204" pitchFamily="34" charset="0"/>
              </a:rPr>
              <a:t>Máy phát điện xoay chiều</a:t>
            </a:r>
            <a:endParaRPr lang="en-US" b="1" i="1"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7" name="Rectangle 6">
            <a:extLst>
              <a:ext uri="{FF2B5EF4-FFF2-40B4-BE49-F238E27FC236}">
                <a16:creationId xmlns:a16="http://schemas.microsoft.com/office/drawing/2014/main" id="{2E2ED508-86E3-7353-45C1-8DAEC6539FDB}"/>
              </a:ext>
            </a:extLst>
          </p:cNvPr>
          <p:cNvSpPr/>
          <p:nvPr/>
        </p:nvSpPr>
        <p:spPr>
          <a:xfrm>
            <a:off x="799213" y="2359198"/>
            <a:ext cx="10755190" cy="1529971"/>
          </a:xfrm>
          <a:prstGeom prst="rect">
            <a:avLst/>
          </a:prstGeom>
        </p:spPr>
        <p:txBody>
          <a:bodyPr wrap="square">
            <a:spAutoFit/>
          </a:bodyPr>
          <a:lstStyle/>
          <a:p>
            <a:pPr marL="7938" indent="-7938" algn="just">
              <a:lnSpc>
                <a:spcPct val="120000"/>
              </a:lnSpc>
              <a:spcBef>
                <a:spcPts val="300"/>
              </a:spcBef>
              <a:spcAft>
                <a:spcPts val="300"/>
              </a:spcAft>
            </a:pPr>
            <a:r>
              <a:rPr lang="vi-VN" sz="2000" b="1" dirty="0">
                <a:solidFill>
                  <a:srgbClr val="00B0F0"/>
                </a:solidFill>
                <a:latin typeface="Tahoma" panose="020B0604030504040204" pitchFamily="34" charset="0"/>
                <a:ea typeface="Tahoma" panose="020B0604030504040204" pitchFamily="34" charset="0"/>
                <a:cs typeface="Tahoma" panose="020B0604030504040204" pitchFamily="34" charset="0"/>
              </a:rPr>
              <a:t>Các giá trị hiệu dụng Trong mục này, các giá trị hiệu dụng được xây dựng băng cách dùng các biểu thức tức thời và phép tính trung bình. Điều đó không chỉ giúp HS nắm khái niệm rõ hơn, mà còn cung cấp cho họ một phương pháp tính trung bình các đại lượng biến đổi dạng sin. </a:t>
            </a:r>
            <a:endPar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endParaRPr>
          </a:p>
        </p:txBody>
      </p:sp>
      <p:sp>
        <p:nvSpPr>
          <p:cNvPr id="2" name="Rectangle 1">
            <a:extLst>
              <a:ext uri="{FF2B5EF4-FFF2-40B4-BE49-F238E27FC236}">
                <a16:creationId xmlns:a16="http://schemas.microsoft.com/office/drawing/2014/main" id="{EAD616AA-4AEB-DBB0-2DC6-1E3D27F16CE8}"/>
              </a:ext>
            </a:extLst>
          </p:cNvPr>
          <p:cNvSpPr/>
          <p:nvPr/>
        </p:nvSpPr>
        <p:spPr>
          <a:xfrm>
            <a:off x="916894" y="808660"/>
            <a:ext cx="9523761" cy="523220"/>
          </a:xfrm>
          <a:prstGeom prst="rect">
            <a:avLst/>
          </a:prstGeom>
        </p:spPr>
        <p:txBody>
          <a:bodyPr wrap="none">
            <a:spAutoFit/>
          </a:bodyPr>
          <a:lstStyle/>
          <a:p>
            <a:pPr fontAlgn="ctr">
              <a:lnSpc>
                <a:spcPct val="100000"/>
              </a:lnSpc>
              <a:buNone/>
              <a:defRPr/>
            </a:pPr>
            <a:r>
              <a:rPr lang="en-US" altLang="en-US" sz="2800" b="1" dirty="0">
                <a:solidFill>
                  <a:srgbClr val="00B050"/>
                </a:solidFill>
                <a:latin typeface="Tahoma" panose="020B0604030504040204" pitchFamily="34" charset="0"/>
                <a:ea typeface="Tahoma" panose="020B0604030504040204" pitchFamily="34" charset="0"/>
                <a:cs typeface="Tahoma" panose="020B0604030504040204" pitchFamily="34" charset="0"/>
              </a:rPr>
              <a:t>VI. MỘT SỐ LƯU Ý ĐỐI VỚI SGK VÀ CĐHT VẬT LÍ 12</a:t>
            </a:r>
          </a:p>
        </p:txBody>
      </p:sp>
      <p:sp>
        <p:nvSpPr>
          <p:cNvPr id="6" name="Rectangle 5">
            <a:extLst>
              <a:ext uri="{FF2B5EF4-FFF2-40B4-BE49-F238E27FC236}">
                <a16:creationId xmlns:a16="http://schemas.microsoft.com/office/drawing/2014/main" id="{6442F569-EB20-D8E0-84EF-C371799E8A57}"/>
              </a:ext>
            </a:extLst>
          </p:cNvPr>
          <p:cNvSpPr/>
          <p:nvPr/>
        </p:nvSpPr>
        <p:spPr>
          <a:xfrm>
            <a:off x="799213" y="3937360"/>
            <a:ext cx="10755190" cy="1160639"/>
          </a:xfrm>
          <a:prstGeom prst="rect">
            <a:avLst/>
          </a:prstGeom>
        </p:spPr>
        <p:txBody>
          <a:bodyPr wrap="square">
            <a:spAutoFit/>
          </a:bodyPr>
          <a:lstStyle/>
          <a:p>
            <a:pPr marL="7938" indent="-7938" algn="just">
              <a:lnSpc>
                <a:spcPct val="120000"/>
              </a:lnSpc>
              <a:spcBef>
                <a:spcPts val="300"/>
              </a:spcBef>
              <a:spcAft>
                <a:spcPts val="300"/>
              </a:spcAft>
            </a:pPr>
            <a:r>
              <a:rPr lang="vi-VN" sz="2000" b="1" dirty="0">
                <a:solidFill>
                  <a:srgbClr val="00B0F0"/>
                </a:solidFill>
                <a:latin typeface="Tahoma" panose="020B0604030504040204" pitchFamily="34" charset="0"/>
                <a:ea typeface="Tahoma" panose="020B0604030504040204" pitchFamily="34" charset="0"/>
                <a:cs typeface="Tahoma" panose="020B0604030504040204" pitchFamily="34" charset="0"/>
              </a:rPr>
              <a:t>Tuy các giá trị hiệu dụng của dòng điện xoay chiều được xây dựng dựa trên tác dụng nhiệt của dòng điện nhưng nó cũng được sử dụng trong việc đánh giá các tác dụng khác của dòng điện.</a:t>
            </a:r>
            <a:endPar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endParaRPr>
          </a:p>
        </p:txBody>
      </p:sp>
      <p:sp>
        <p:nvSpPr>
          <p:cNvPr id="9" name="Rectangle 8">
            <a:extLst>
              <a:ext uri="{FF2B5EF4-FFF2-40B4-BE49-F238E27FC236}">
                <a16:creationId xmlns:a16="http://schemas.microsoft.com/office/drawing/2014/main" id="{1DDDCCBF-D238-2A81-119B-4E36501FFA9F}"/>
              </a:ext>
            </a:extLst>
          </p:cNvPr>
          <p:cNvSpPr/>
          <p:nvPr/>
        </p:nvSpPr>
        <p:spPr>
          <a:xfrm>
            <a:off x="799213" y="5120368"/>
            <a:ext cx="10755190" cy="791307"/>
          </a:xfrm>
          <a:prstGeom prst="rect">
            <a:avLst/>
          </a:prstGeom>
        </p:spPr>
        <p:txBody>
          <a:bodyPr wrap="square">
            <a:spAutoFit/>
          </a:bodyPr>
          <a:lstStyle/>
          <a:p>
            <a:pPr marL="7938" indent="-7938" algn="just">
              <a:lnSpc>
                <a:spcPct val="120000"/>
              </a:lnSpc>
              <a:spcBef>
                <a:spcPts val="300"/>
              </a:spcBef>
              <a:spcAft>
                <a:spcPts val="300"/>
              </a:spcAft>
            </a:pPr>
            <a:r>
              <a:rPr lang="vi-VN" sz="2000" b="1" dirty="0">
                <a:solidFill>
                  <a:srgbClr val="00B0F0"/>
                </a:solidFill>
                <a:latin typeface="Tahoma" panose="020B0604030504040204" pitchFamily="34" charset="0"/>
                <a:ea typeface="Tahoma" panose="020B0604030504040204" pitchFamily="34" charset="0"/>
                <a:cs typeface="Tahoma" panose="020B0604030504040204" pitchFamily="34" charset="0"/>
              </a:rPr>
              <a:t>Toàn bộ các nội dung về mạch điện xoay chiều với các linh kiện điện R,</a:t>
            </a:r>
            <a:r>
              <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vi-VN" sz="2000" b="1" dirty="0">
                <a:solidFill>
                  <a:srgbClr val="00B0F0"/>
                </a:solidFill>
                <a:latin typeface="Tahoma" panose="020B0604030504040204" pitchFamily="34" charset="0"/>
                <a:ea typeface="Tahoma" panose="020B0604030504040204" pitchFamily="34" charset="0"/>
                <a:cs typeface="Tahoma" panose="020B0604030504040204" pitchFamily="34" charset="0"/>
              </a:rPr>
              <a:t>L, C được đưa vào trong phần chuyên đề. </a:t>
            </a:r>
            <a:endPar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759327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145" y="11616"/>
            <a:ext cx="12205665" cy="68580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1596" y="357585"/>
            <a:ext cx="2273924" cy="420082"/>
          </a:xfrm>
          <a:prstGeom prst="rect">
            <a:avLst/>
          </a:prstGeom>
        </p:spPr>
      </p:pic>
      <p:pic>
        <p:nvPicPr>
          <p:cNvPr id="6" name="Picture 5">
            <a:extLst>
              <a:ext uri="{FF2B5EF4-FFF2-40B4-BE49-F238E27FC236}">
                <a16:creationId xmlns:a16="http://schemas.microsoft.com/office/drawing/2014/main" id="{44508CDD-DE60-F8FE-EA87-FC596A9680E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53692" y="229027"/>
            <a:ext cx="1326712" cy="1097280"/>
          </a:xfrm>
          <a:prstGeom prst="rect">
            <a:avLst/>
          </a:prstGeom>
        </p:spPr>
      </p:pic>
      <p:sp>
        <p:nvSpPr>
          <p:cNvPr id="9" name="Rectangle 8">
            <a:extLst>
              <a:ext uri="{FF2B5EF4-FFF2-40B4-BE49-F238E27FC236}">
                <a16:creationId xmlns:a16="http://schemas.microsoft.com/office/drawing/2014/main" id="{98B11433-D595-ED6A-C338-5573E339D49B}"/>
              </a:ext>
            </a:extLst>
          </p:cNvPr>
          <p:cNvSpPr/>
          <p:nvPr/>
        </p:nvSpPr>
        <p:spPr>
          <a:xfrm>
            <a:off x="2585520" y="777667"/>
            <a:ext cx="7249937" cy="523220"/>
          </a:xfrm>
          <a:prstGeom prst="rect">
            <a:avLst/>
          </a:prstGeom>
        </p:spPr>
        <p:txBody>
          <a:bodyPr wrap="square">
            <a:spAutoFit/>
          </a:bodyPr>
          <a:lstStyle/>
          <a:p>
            <a:pPr algn="ctr" fontAlgn="ctr">
              <a:lnSpc>
                <a:spcPct val="100000"/>
              </a:lnSpc>
              <a:defRPr/>
            </a:pPr>
            <a:r>
              <a:rPr lang="en-US" altLang="en-US" sz="2800" b="1" dirty="0">
                <a:solidFill>
                  <a:srgbClr val="00B050"/>
                </a:solidFill>
                <a:latin typeface="Tahoma" panose="020B0604030504040204" pitchFamily="34" charset="0"/>
                <a:ea typeface="Tahoma" panose="020B0604030504040204" pitchFamily="34" charset="0"/>
                <a:cs typeface="Tahoma" panose="020B0604030504040204" pitchFamily="34" charset="0"/>
              </a:rPr>
              <a:t>PHÂN BỐ CÁC MẠCH KIẾN THỨC </a:t>
            </a:r>
          </a:p>
        </p:txBody>
      </p:sp>
      <p:grpSp>
        <p:nvGrpSpPr>
          <p:cNvPr id="19" name="Group 18">
            <a:extLst>
              <a:ext uri="{FF2B5EF4-FFF2-40B4-BE49-F238E27FC236}">
                <a16:creationId xmlns:a16="http://schemas.microsoft.com/office/drawing/2014/main" id="{0AF209E2-1F73-08AB-D162-09CE77E14C4E}"/>
              </a:ext>
            </a:extLst>
          </p:cNvPr>
          <p:cNvGrpSpPr/>
          <p:nvPr/>
        </p:nvGrpSpPr>
        <p:grpSpPr>
          <a:xfrm>
            <a:off x="162560" y="4512575"/>
            <a:ext cx="11998960" cy="1097280"/>
            <a:chOff x="193040" y="1300888"/>
            <a:chExt cx="11998960" cy="1097280"/>
          </a:xfrm>
          <a:solidFill>
            <a:schemeClr val="accent2">
              <a:lumMod val="60000"/>
              <a:lumOff val="40000"/>
            </a:schemeClr>
          </a:solidFill>
        </p:grpSpPr>
        <p:sp>
          <p:nvSpPr>
            <p:cNvPr id="13" name="Arrow: Striped Right 12">
              <a:extLst>
                <a:ext uri="{FF2B5EF4-FFF2-40B4-BE49-F238E27FC236}">
                  <a16:creationId xmlns:a16="http://schemas.microsoft.com/office/drawing/2014/main" id="{66400093-0FBA-91F7-CB76-3DF33F5DC303}"/>
                </a:ext>
              </a:extLst>
            </p:cNvPr>
            <p:cNvSpPr/>
            <p:nvPr/>
          </p:nvSpPr>
          <p:spPr>
            <a:xfrm>
              <a:off x="193040" y="1300888"/>
              <a:ext cx="11998960" cy="1097280"/>
            </a:xfrm>
            <a:prstGeom prst="stripedRightArrow">
              <a:avLst>
                <a:gd name="adj1" fmla="val 50000"/>
                <a:gd name="adj2" fmla="val 106481"/>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17ADD3E-0156-35D4-A9BC-9BDF98018054}"/>
                </a:ext>
              </a:extLst>
            </p:cNvPr>
            <p:cNvSpPr/>
            <p:nvPr/>
          </p:nvSpPr>
          <p:spPr>
            <a:xfrm>
              <a:off x="531447" y="1587918"/>
              <a:ext cx="1754553" cy="523220"/>
            </a:xfrm>
            <a:prstGeom prst="rect">
              <a:avLst/>
            </a:prstGeom>
            <a:grpFill/>
          </p:spPr>
          <p:txBody>
            <a:bodyPr wrap="square">
              <a:spAutoFit/>
            </a:bodyPr>
            <a:lstStyle/>
            <a:p>
              <a:pPr algn="ctr" fontAlgn="ctr">
                <a:lnSpc>
                  <a:spcPct val="100000"/>
                </a:lnSpc>
                <a:defRPr/>
              </a:pPr>
              <a:r>
                <a:rPr lang="en-US" alt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LỚP 10</a:t>
              </a:r>
            </a:p>
          </p:txBody>
        </p:sp>
        <p:sp>
          <p:nvSpPr>
            <p:cNvPr id="17" name="Rectangle 16">
              <a:extLst>
                <a:ext uri="{FF2B5EF4-FFF2-40B4-BE49-F238E27FC236}">
                  <a16:creationId xmlns:a16="http://schemas.microsoft.com/office/drawing/2014/main" id="{B47D8D2F-E5E7-0317-F9C9-54A3D8CF25B7}"/>
                </a:ext>
              </a:extLst>
            </p:cNvPr>
            <p:cNvSpPr/>
            <p:nvPr/>
          </p:nvSpPr>
          <p:spPr>
            <a:xfrm>
              <a:off x="4724400" y="1586631"/>
              <a:ext cx="1754553" cy="523220"/>
            </a:xfrm>
            <a:prstGeom prst="rect">
              <a:avLst/>
            </a:prstGeom>
            <a:grpFill/>
          </p:spPr>
          <p:txBody>
            <a:bodyPr wrap="square">
              <a:spAutoFit/>
            </a:bodyPr>
            <a:lstStyle/>
            <a:p>
              <a:pPr algn="ctr" fontAlgn="ctr">
                <a:lnSpc>
                  <a:spcPct val="100000"/>
                </a:lnSpc>
                <a:defRPr/>
              </a:pPr>
              <a:r>
                <a:rPr lang="en-US" alt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t>LỚP 11</a:t>
              </a:r>
            </a:p>
          </p:txBody>
        </p:sp>
        <p:sp>
          <p:nvSpPr>
            <p:cNvPr id="18" name="Rectangle 17">
              <a:extLst>
                <a:ext uri="{FF2B5EF4-FFF2-40B4-BE49-F238E27FC236}">
                  <a16:creationId xmlns:a16="http://schemas.microsoft.com/office/drawing/2014/main" id="{69A92D68-24AF-CEC8-6956-9A0FACE3EA30}"/>
                </a:ext>
              </a:extLst>
            </p:cNvPr>
            <p:cNvSpPr/>
            <p:nvPr/>
          </p:nvSpPr>
          <p:spPr>
            <a:xfrm>
              <a:off x="8507436" y="1586631"/>
              <a:ext cx="1754553" cy="523220"/>
            </a:xfrm>
            <a:prstGeom prst="rect">
              <a:avLst/>
            </a:prstGeom>
            <a:grpFill/>
          </p:spPr>
          <p:txBody>
            <a:bodyPr wrap="square">
              <a:spAutoFit/>
            </a:bodyPr>
            <a:lstStyle/>
            <a:p>
              <a:pPr algn="ctr" fontAlgn="ctr">
                <a:lnSpc>
                  <a:spcPct val="100000"/>
                </a:lnSpc>
                <a:defRPr/>
              </a:pPr>
              <a:r>
                <a:rPr lang="en-US" altLang="en-US" sz="2800" b="1" dirty="0">
                  <a:solidFill>
                    <a:srgbClr val="0000FF"/>
                  </a:solidFill>
                  <a:latin typeface="Tahoma" panose="020B0604030504040204" pitchFamily="34" charset="0"/>
                  <a:ea typeface="Tahoma" panose="020B0604030504040204" pitchFamily="34" charset="0"/>
                  <a:cs typeface="Tahoma" panose="020B0604030504040204" pitchFamily="34" charset="0"/>
                </a:rPr>
                <a:t>LỚP 12</a:t>
              </a:r>
            </a:p>
          </p:txBody>
        </p:sp>
      </p:grpSp>
      <p:sp>
        <p:nvSpPr>
          <p:cNvPr id="23" name="Rectangle: Single Corner Snipped 22">
            <a:extLst>
              <a:ext uri="{FF2B5EF4-FFF2-40B4-BE49-F238E27FC236}">
                <a16:creationId xmlns:a16="http://schemas.microsoft.com/office/drawing/2014/main" id="{EEE7F9B0-A9BD-635A-82C2-46A24936DCAA}"/>
              </a:ext>
            </a:extLst>
          </p:cNvPr>
          <p:cNvSpPr/>
          <p:nvPr/>
        </p:nvSpPr>
        <p:spPr>
          <a:xfrm>
            <a:off x="162560" y="1745408"/>
            <a:ext cx="3444240" cy="3029792"/>
          </a:xfrm>
          <a:prstGeom prst="snip1Rect">
            <a:avLst>
              <a:gd name="adj" fmla="val 14551"/>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20000"/>
              </a:lnSpc>
              <a:spcBef>
                <a:spcPts val="300"/>
              </a:spcBef>
              <a:spcAft>
                <a:spcPts val="300"/>
              </a:spcAft>
            </a:pPr>
            <a:r>
              <a:rPr lang="en-US" b="1" kern="1200" dirty="0" err="1">
                <a:solidFill>
                  <a:srgbClr val="FF0000"/>
                </a:solidFill>
                <a:latin typeface="Tahoma" panose="020B0604030504040204" pitchFamily="34" charset="0"/>
                <a:ea typeface="Tahoma" panose="020B0604030504040204" pitchFamily="34" charset="0"/>
                <a:cs typeface="Tahoma" panose="020B0604030504040204" pitchFamily="34" charset="0"/>
              </a:rPr>
              <a:t>Mở</a:t>
            </a:r>
            <a:r>
              <a:rPr lang="en-US" b="1" kern="1200"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b="1" kern="1200" dirty="0" err="1">
                <a:solidFill>
                  <a:srgbClr val="FF0000"/>
                </a:solidFill>
                <a:latin typeface="Tahoma" panose="020B0604030504040204" pitchFamily="34" charset="0"/>
                <a:ea typeface="Tahoma" panose="020B0604030504040204" pitchFamily="34" charset="0"/>
                <a:cs typeface="Tahoma" panose="020B0604030504040204" pitchFamily="34" charset="0"/>
              </a:rPr>
              <a:t>đầu</a:t>
            </a:r>
            <a:endParaRPr lang="en-US" b="1" kern="1200" dirty="0">
              <a:solidFill>
                <a:srgbClr val="FF0000"/>
              </a:solidFill>
              <a:latin typeface="Tahoma" panose="020B0604030504040204" pitchFamily="34" charset="0"/>
              <a:ea typeface="Tahoma" panose="020B0604030504040204" pitchFamily="34" charset="0"/>
              <a:cs typeface="Tahoma" panose="020B0604030504040204" pitchFamily="34" charset="0"/>
            </a:endParaRPr>
          </a:p>
          <a:p>
            <a:pPr algn="just">
              <a:lnSpc>
                <a:spcPct val="120000"/>
              </a:lnSpc>
              <a:spcBef>
                <a:spcPts val="300"/>
              </a:spcBef>
              <a:spcAft>
                <a:spcPts val="300"/>
              </a:spcAft>
            </a:pPr>
            <a:r>
              <a:rPr lang="en-US" b="1" kern="1200" dirty="0" err="1">
                <a:solidFill>
                  <a:srgbClr val="FF0000"/>
                </a:solidFill>
                <a:latin typeface="Tahoma" panose="020B0604030504040204" pitchFamily="34" charset="0"/>
                <a:ea typeface="Tahoma" panose="020B0604030504040204" pitchFamily="34" charset="0"/>
                <a:cs typeface="Tahoma" panose="020B0604030504040204" pitchFamily="34" charset="0"/>
              </a:rPr>
              <a:t>Động</a:t>
            </a:r>
            <a:r>
              <a:rPr lang="en-US" b="1" kern="1200"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b="1" kern="1200" dirty="0" err="1">
                <a:solidFill>
                  <a:srgbClr val="FF0000"/>
                </a:solidFill>
                <a:latin typeface="Tahoma" panose="020B0604030504040204" pitchFamily="34" charset="0"/>
                <a:ea typeface="Tahoma" panose="020B0604030504040204" pitchFamily="34" charset="0"/>
                <a:cs typeface="Tahoma" panose="020B0604030504040204" pitchFamily="34" charset="0"/>
              </a:rPr>
              <a:t>học</a:t>
            </a:r>
            <a:endParaRPr lang="en-US" b="1" kern="1200" dirty="0">
              <a:solidFill>
                <a:srgbClr val="FF0000"/>
              </a:solidFill>
              <a:latin typeface="Tahoma" panose="020B0604030504040204" pitchFamily="34" charset="0"/>
              <a:ea typeface="Tahoma" panose="020B0604030504040204" pitchFamily="34" charset="0"/>
              <a:cs typeface="Tahoma" panose="020B0604030504040204" pitchFamily="34" charset="0"/>
            </a:endParaRPr>
          </a:p>
          <a:p>
            <a:pPr algn="just">
              <a:lnSpc>
                <a:spcPct val="120000"/>
              </a:lnSpc>
              <a:spcBef>
                <a:spcPts val="300"/>
              </a:spcBef>
              <a:spcAft>
                <a:spcPts val="300"/>
              </a:spcAft>
            </a:pPr>
            <a:r>
              <a:rPr lang="en-US" b="1" kern="1200" dirty="0" err="1">
                <a:solidFill>
                  <a:srgbClr val="FF0000"/>
                </a:solidFill>
                <a:latin typeface="Tahoma" panose="020B0604030504040204" pitchFamily="34" charset="0"/>
                <a:ea typeface="Tahoma" panose="020B0604030504040204" pitchFamily="34" charset="0"/>
                <a:cs typeface="Tahoma" panose="020B0604030504040204" pitchFamily="34" charset="0"/>
              </a:rPr>
              <a:t>Động</a:t>
            </a:r>
            <a:r>
              <a:rPr lang="en-US" b="1" kern="1200"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b="1" kern="1200" dirty="0" err="1">
                <a:solidFill>
                  <a:srgbClr val="FF0000"/>
                </a:solidFill>
                <a:latin typeface="Tahoma" panose="020B0604030504040204" pitchFamily="34" charset="0"/>
                <a:ea typeface="Tahoma" panose="020B0604030504040204" pitchFamily="34" charset="0"/>
                <a:cs typeface="Tahoma" panose="020B0604030504040204" pitchFamily="34" charset="0"/>
              </a:rPr>
              <a:t>lực</a:t>
            </a:r>
            <a:r>
              <a:rPr lang="en-US" b="1" kern="1200"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b="1" kern="1200" dirty="0" err="1">
                <a:solidFill>
                  <a:srgbClr val="FF0000"/>
                </a:solidFill>
                <a:latin typeface="Tahoma" panose="020B0604030504040204" pitchFamily="34" charset="0"/>
                <a:ea typeface="Tahoma" panose="020B0604030504040204" pitchFamily="34" charset="0"/>
                <a:cs typeface="Tahoma" panose="020B0604030504040204" pitchFamily="34" charset="0"/>
              </a:rPr>
              <a:t>học</a:t>
            </a:r>
            <a:endParaRPr lang="en-US" b="1" kern="1200" dirty="0">
              <a:solidFill>
                <a:srgbClr val="FF0000"/>
              </a:solidFill>
              <a:latin typeface="Tahoma" panose="020B0604030504040204" pitchFamily="34" charset="0"/>
              <a:ea typeface="Tahoma" panose="020B0604030504040204" pitchFamily="34" charset="0"/>
              <a:cs typeface="Tahoma" panose="020B0604030504040204" pitchFamily="34" charset="0"/>
            </a:endParaRPr>
          </a:p>
          <a:p>
            <a:pPr algn="just">
              <a:lnSpc>
                <a:spcPct val="120000"/>
              </a:lnSpc>
              <a:spcBef>
                <a:spcPts val="300"/>
              </a:spcBef>
              <a:spcAft>
                <a:spcPts val="300"/>
              </a:spcAft>
            </a:pPr>
            <a:r>
              <a:rPr lang="vi-VN" b="1" kern="1200" dirty="0">
                <a:solidFill>
                  <a:srgbClr val="FF0000"/>
                </a:solidFill>
                <a:latin typeface="Tahoma" panose="020B0604030504040204" pitchFamily="34" charset="0"/>
                <a:ea typeface="Tahoma" panose="020B0604030504040204" pitchFamily="34" charset="0"/>
                <a:cs typeface="Tahoma" panose="020B0604030504040204" pitchFamily="34" charset="0"/>
              </a:rPr>
              <a:t>Công, </a:t>
            </a:r>
            <a:r>
              <a:rPr lang="en-US" b="1" kern="1200" dirty="0">
                <a:solidFill>
                  <a:srgbClr val="FF0000"/>
                </a:solidFill>
                <a:latin typeface="Tahoma" panose="020B0604030504040204" pitchFamily="34" charset="0"/>
                <a:ea typeface="Tahoma" panose="020B0604030504040204" pitchFamily="34" charset="0"/>
                <a:cs typeface="Tahoma" panose="020B0604030504040204" pitchFamily="34" charset="0"/>
              </a:rPr>
              <a:t>N.</a:t>
            </a:r>
            <a:r>
              <a:rPr lang="vi-VN" b="1" kern="1200" dirty="0">
                <a:solidFill>
                  <a:srgbClr val="FF0000"/>
                </a:solidFill>
                <a:latin typeface="Tahoma" panose="020B0604030504040204" pitchFamily="34" charset="0"/>
                <a:ea typeface="Tahoma" panose="020B0604030504040204" pitchFamily="34" charset="0"/>
                <a:cs typeface="Tahoma" panose="020B0604030504040204" pitchFamily="34" charset="0"/>
              </a:rPr>
              <a:t> lượng, công suất</a:t>
            </a:r>
          </a:p>
          <a:p>
            <a:pPr algn="just">
              <a:lnSpc>
                <a:spcPct val="120000"/>
              </a:lnSpc>
              <a:spcBef>
                <a:spcPts val="300"/>
              </a:spcBef>
              <a:spcAft>
                <a:spcPts val="300"/>
              </a:spcAft>
            </a:pPr>
            <a:r>
              <a:rPr lang="en-US" b="1" kern="1200" dirty="0" err="1">
                <a:solidFill>
                  <a:srgbClr val="FF0000"/>
                </a:solidFill>
                <a:latin typeface="Tahoma" panose="020B0604030504040204" pitchFamily="34" charset="0"/>
                <a:ea typeface="Tahoma" panose="020B0604030504040204" pitchFamily="34" charset="0"/>
                <a:cs typeface="Tahoma" panose="020B0604030504040204" pitchFamily="34" charset="0"/>
              </a:rPr>
              <a:t>Động</a:t>
            </a:r>
            <a:r>
              <a:rPr lang="en-US" b="1" kern="1200"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b="1" kern="1200" dirty="0" err="1">
                <a:solidFill>
                  <a:srgbClr val="FF0000"/>
                </a:solidFill>
                <a:latin typeface="Tahoma" panose="020B0604030504040204" pitchFamily="34" charset="0"/>
                <a:ea typeface="Tahoma" panose="020B0604030504040204" pitchFamily="34" charset="0"/>
                <a:cs typeface="Tahoma" panose="020B0604030504040204" pitchFamily="34" charset="0"/>
              </a:rPr>
              <a:t>lượng</a:t>
            </a:r>
            <a:endParaRPr lang="en-US" b="1" kern="1200" dirty="0">
              <a:solidFill>
                <a:srgbClr val="FF0000"/>
              </a:solidFill>
              <a:latin typeface="Tahoma" panose="020B0604030504040204" pitchFamily="34" charset="0"/>
              <a:ea typeface="Tahoma" panose="020B0604030504040204" pitchFamily="34" charset="0"/>
              <a:cs typeface="Tahoma" panose="020B0604030504040204" pitchFamily="34" charset="0"/>
            </a:endParaRPr>
          </a:p>
          <a:p>
            <a:pPr algn="just">
              <a:lnSpc>
                <a:spcPct val="120000"/>
              </a:lnSpc>
              <a:spcBef>
                <a:spcPts val="300"/>
              </a:spcBef>
              <a:spcAft>
                <a:spcPts val="300"/>
              </a:spcAft>
            </a:pPr>
            <a:r>
              <a:rPr lang="en-US" b="1" kern="1200" dirty="0" err="1">
                <a:solidFill>
                  <a:srgbClr val="FF0000"/>
                </a:solidFill>
                <a:latin typeface="Tahoma" panose="020B0604030504040204" pitchFamily="34" charset="0"/>
                <a:ea typeface="Tahoma" panose="020B0604030504040204" pitchFamily="34" charset="0"/>
                <a:cs typeface="Tahoma" panose="020B0604030504040204" pitchFamily="34" charset="0"/>
              </a:rPr>
              <a:t>Chuyển</a:t>
            </a:r>
            <a:r>
              <a:rPr lang="en-US" b="1" kern="1200"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b="1" kern="1200" dirty="0" err="1">
                <a:solidFill>
                  <a:srgbClr val="FF0000"/>
                </a:solidFill>
                <a:latin typeface="Tahoma" panose="020B0604030504040204" pitchFamily="34" charset="0"/>
                <a:ea typeface="Tahoma" panose="020B0604030504040204" pitchFamily="34" charset="0"/>
                <a:cs typeface="Tahoma" panose="020B0604030504040204" pitchFamily="34" charset="0"/>
              </a:rPr>
              <a:t>động</a:t>
            </a:r>
            <a:r>
              <a:rPr lang="en-US" b="1" kern="1200"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b="1" kern="1200" dirty="0" err="1">
                <a:solidFill>
                  <a:srgbClr val="FF0000"/>
                </a:solidFill>
                <a:latin typeface="Tahoma" panose="020B0604030504040204" pitchFamily="34" charset="0"/>
                <a:ea typeface="Tahoma" panose="020B0604030504040204" pitchFamily="34" charset="0"/>
                <a:cs typeface="Tahoma" panose="020B0604030504040204" pitchFamily="34" charset="0"/>
              </a:rPr>
              <a:t>tròn</a:t>
            </a:r>
            <a:endParaRPr lang="en-US" b="1" kern="1200" dirty="0">
              <a:solidFill>
                <a:srgbClr val="FF0000"/>
              </a:solidFill>
              <a:latin typeface="Tahoma" panose="020B0604030504040204" pitchFamily="34" charset="0"/>
              <a:ea typeface="Tahoma" panose="020B0604030504040204" pitchFamily="34" charset="0"/>
              <a:cs typeface="Tahoma" panose="020B0604030504040204" pitchFamily="34" charset="0"/>
            </a:endParaRPr>
          </a:p>
          <a:p>
            <a:pPr algn="just">
              <a:lnSpc>
                <a:spcPct val="120000"/>
              </a:lnSpc>
              <a:spcBef>
                <a:spcPts val="300"/>
              </a:spcBef>
              <a:spcAft>
                <a:spcPts val="300"/>
              </a:spcAft>
            </a:pPr>
            <a:r>
              <a:rPr lang="en-US" b="1" kern="1200" dirty="0" err="1">
                <a:solidFill>
                  <a:srgbClr val="FF0000"/>
                </a:solidFill>
                <a:latin typeface="Tahoma" panose="020B0604030504040204" pitchFamily="34" charset="0"/>
                <a:ea typeface="Tahoma" panose="020B0604030504040204" pitchFamily="34" charset="0"/>
                <a:cs typeface="Tahoma" panose="020B0604030504040204" pitchFamily="34" charset="0"/>
              </a:rPr>
              <a:t>Biến</a:t>
            </a:r>
            <a:r>
              <a:rPr lang="en-US" b="1" kern="1200"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b="1" kern="1200" dirty="0" err="1">
                <a:solidFill>
                  <a:srgbClr val="FF0000"/>
                </a:solidFill>
                <a:latin typeface="Tahoma" panose="020B0604030504040204" pitchFamily="34" charset="0"/>
                <a:ea typeface="Tahoma" panose="020B0604030504040204" pitchFamily="34" charset="0"/>
                <a:cs typeface="Tahoma" panose="020B0604030504040204" pitchFamily="34" charset="0"/>
              </a:rPr>
              <a:t>dạng</a:t>
            </a:r>
            <a:r>
              <a:rPr lang="en-US" b="1" kern="1200"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b="1" kern="1200" dirty="0" err="1">
                <a:solidFill>
                  <a:srgbClr val="FF0000"/>
                </a:solidFill>
                <a:latin typeface="Tahoma" panose="020B0604030504040204" pitchFamily="34" charset="0"/>
                <a:ea typeface="Tahoma" panose="020B0604030504040204" pitchFamily="34" charset="0"/>
                <a:cs typeface="Tahoma" panose="020B0604030504040204" pitchFamily="34" charset="0"/>
              </a:rPr>
              <a:t>vật</a:t>
            </a:r>
            <a:r>
              <a:rPr lang="en-US" b="1" kern="1200"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b="1" kern="1200" dirty="0" err="1">
                <a:solidFill>
                  <a:srgbClr val="FF0000"/>
                </a:solidFill>
                <a:latin typeface="Tahoma" panose="020B0604030504040204" pitchFamily="34" charset="0"/>
                <a:ea typeface="Tahoma" panose="020B0604030504040204" pitchFamily="34" charset="0"/>
                <a:cs typeface="Tahoma" panose="020B0604030504040204" pitchFamily="34" charset="0"/>
              </a:rPr>
              <a:t>rắn</a:t>
            </a:r>
            <a:endParaRPr lang="en-US" b="1" kern="1200"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24" name="Rectangle: Single Corner Snipped 23">
            <a:extLst>
              <a:ext uri="{FF2B5EF4-FFF2-40B4-BE49-F238E27FC236}">
                <a16:creationId xmlns:a16="http://schemas.microsoft.com/office/drawing/2014/main" id="{BD2B4EF3-9BCB-4835-BFCA-287D72C87149}"/>
              </a:ext>
            </a:extLst>
          </p:cNvPr>
          <p:cNvSpPr/>
          <p:nvPr/>
        </p:nvSpPr>
        <p:spPr>
          <a:xfrm>
            <a:off x="3804973" y="1735904"/>
            <a:ext cx="3444240" cy="3039296"/>
          </a:xfrm>
          <a:prstGeom prst="snip1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20000"/>
              </a:lnSpc>
              <a:spcBef>
                <a:spcPts val="0"/>
              </a:spcBef>
              <a:spcAft>
                <a:spcPts val="600"/>
              </a:spcAft>
            </a:pPr>
            <a:r>
              <a:rPr lang="en-US" sz="1800" b="1" kern="1200" baseline="0" dirty="0">
                <a:solidFill>
                  <a:srgbClr val="0070C0"/>
                </a:solidFill>
                <a:latin typeface="Tahoma" panose="020B0604030504040204" pitchFamily="34" charset="0"/>
                <a:ea typeface="Tahoma" panose="020B0604030504040204" pitchFamily="34" charset="0"/>
                <a:cs typeface="Tahoma" panose="020B0604030504040204" pitchFamily="34" charset="0"/>
              </a:rPr>
              <a:t>Dao </a:t>
            </a:r>
            <a:r>
              <a:rPr lang="en-US" sz="1800" b="1" kern="1200" baseline="0" dirty="0" err="1">
                <a:solidFill>
                  <a:srgbClr val="0070C0"/>
                </a:solidFill>
                <a:latin typeface="Tahoma" panose="020B0604030504040204" pitchFamily="34" charset="0"/>
                <a:ea typeface="Tahoma" panose="020B0604030504040204" pitchFamily="34" charset="0"/>
                <a:cs typeface="Tahoma" panose="020B0604030504040204" pitchFamily="34" charset="0"/>
              </a:rPr>
              <a:t>động</a:t>
            </a:r>
            <a:endParaRPr lang="en-US" sz="1800" b="1" kern="1200" baseline="0" dirty="0">
              <a:solidFill>
                <a:srgbClr val="0070C0"/>
              </a:solidFill>
              <a:latin typeface="Tahoma" panose="020B0604030504040204" pitchFamily="34" charset="0"/>
              <a:ea typeface="Tahoma" panose="020B0604030504040204" pitchFamily="34" charset="0"/>
              <a:cs typeface="Tahoma" panose="020B0604030504040204" pitchFamily="34" charset="0"/>
            </a:endParaRPr>
          </a:p>
          <a:p>
            <a:pPr algn="just">
              <a:lnSpc>
                <a:spcPct val="120000"/>
              </a:lnSpc>
              <a:spcBef>
                <a:spcPts val="600"/>
              </a:spcBef>
              <a:spcAft>
                <a:spcPts val="600"/>
              </a:spcAft>
            </a:pPr>
            <a:r>
              <a:rPr lang="en-US" sz="1800" b="1" kern="1200" baseline="0" dirty="0" err="1">
                <a:solidFill>
                  <a:srgbClr val="0070C0"/>
                </a:solidFill>
                <a:latin typeface="Tahoma" panose="020B0604030504040204" pitchFamily="34" charset="0"/>
                <a:ea typeface="Tahoma" panose="020B0604030504040204" pitchFamily="34" charset="0"/>
                <a:cs typeface="Tahoma" panose="020B0604030504040204" pitchFamily="34" charset="0"/>
              </a:rPr>
              <a:t>Sóng</a:t>
            </a:r>
            <a:endParaRPr lang="en-US" sz="1800" b="1" kern="1200" baseline="0" dirty="0">
              <a:solidFill>
                <a:srgbClr val="0070C0"/>
              </a:solidFill>
              <a:latin typeface="Tahoma" panose="020B0604030504040204" pitchFamily="34" charset="0"/>
              <a:ea typeface="Tahoma" panose="020B0604030504040204" pitchFamily="34" charset="0"/>
              <a:cs typeface="Tahoma" panose="020B0604030504040204" pitchFamily="34" charset="0"/>
            </a:endParaRPr>
          </a:p>
          <a:p>
            <a:pPr algn="just">
              <a:lnSpc>
                <a:spcPct val="120000"/>
              </a:lnSpc>
              <a:spcBef>
                <a:spcPts val="600"/>
              </a:spcBef>
              <a:spcAft>
                <a:spcPts val="600"/>
              </a:spcAft>
            </a:pPr>
            <a:r>
              <a:rPr lang="en-US" sz="1800" b="1" kern="1200" baseline="0" dirty="0" err="1">
                <a:solidFill>
                  <a:srgbClr val="0070C0"/>
                </a:solidFill>
                <a:latin typeface="Tahoma" panose="020B0604030504040204" pitchFamily="34" charset="0"/>
                <a:ea typeface="Tahoma" panose="020B0604030504040204" pitchFamily="34" charset="0"/>
                <a:cs typeface="Tahoma" panose="020B0604030504040204" pitchFamily="34" charset="0"/>
              </a:rPr>
              <a:t>Điện</a:t>
            </a:r>
            <a:r>
              <a:rPr lang="en-US" sz="1800" b="1" kern="1200" baseline="0"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1800" b="1" kern="1200" baseline="0" dirty="0" err="1">
                <a:solidFill>
                  <a:srgbClr val="0070C0"/>
                </a:solidFill>
                <a:latin typeface="Tahoma" panose="020B0604030504040204" pitchFamily="34" charset="0"/>
                <a:ea typeface="Tahoma" panose="020B0604030504040204" pitchFamily="34" charset="0"/>
                <a:cs typeface="Tahoma" panose="020B0604030504040204" pitchFamily="34" charset="0"/>
              </a:rPr>
              <a:t>trường</a:t>
            </a:r>
            <a:endParaRPr lang="en-US" sz="1800" b="1" kern="1200" baseline="0" dirty="0">
              <a:solidFill>
                <a:srgbClr val="0070C0"/>
              </a:solidFill>
              <a:latin typeface="Tahoma" panose="020B0604030504040204" pitchFamily="34" charset="0"/>
              <a:ea typeface="Tahoma" panose="020B0604030504040204" pitchFamily="34" charset="0"/>
              <a:cs typeface="Tahoma" panose="020B0604030504040204" pitchFamily="34" charset="0"/>
            </a:endParaRPr>
          </a:p>
          <a:p>
            <a:pPr algn="just">
              <a:lnSpc>
                <a:spcPct val="120000"/>
              </a:lnSpc>
              <a:spcBef>
                <a:spcPts val="600"/>
              </a:spcBef>
              <a:spcAft>
                <a:spcPts val="600"/>
              </a:spcAft>
            </a:pPr>
            <a:r>
              <a:rPr lang="en-US" sz="1800" b="1" kern="1200" baseline="0" dirty="0" err="1">
                <a:solidFill>
                  <a:srgbClr val="0070C0"/>
                </a:solidFill>
                <a:latin typeface="Tahoma" panose="020B0604030504040204" pitchFamily="34" charset="0"/>
                <a:ea typeface="Tahoma" panose="020B0604030504040204" pitchFamily="34" charset="0"/>
                <a:cs typeface="Tahoma" panose="020B0604030504040204" pitchFamily="34" charset="0"/>
              </a:rPr>
              <a:t>Dòng</a:t>
            </a:r>
            <a:r>
              <a:rPr lang="en-US" sz="1800" b="1" kern="1200" baseline="0"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1800" b="1" kern="1200" baseline="0" dirty="0" err="1">
                <a:solidFill>
                  <a:srgbClr val="0070C0"/>
                </a:solidFill>
                <a:latin typeface="Tahoma" panose="020B0604030504040204" pitchFamily="34" charset="0"/>
                <a:ea typeface="Tahoma" panose="020B0604030504040204" pitchFamily="34" charset="0"/>
                <a:cs typeface="Tahoma" panose="020B0604030504040204" pitchFamily="34" charset="0"/>
              </a:rPr>
              <a:t>điện</a:t>
            </a:r>
            <a:r>
              <a:rPr lang="en-US" sz="1800" b="1" kern="1200" baseline="0"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1800" b="1" kern="1200" baseline="0" dirty="0" err="1">
                <a:solidFill>
                  <a:srgbClr val="0070C0"/>
                </a:solidFill>
                <a:latin typeface="Tahoma" panose="020B0604030504040204" pitchFamily="34" charset="0"/>
                <a:ea typeface="Tahoma" panose="020B0604030504040204" pitchFamily="34" charset="0"/>
                <a:cs typeface="Tahoma" panose="020B0604030504040204" pitchFamily="34" charset="0"/>
              </a:rPr>
              <a:t>mạch</a:t>
            </a:r>
            <a:r>
              <a:rPr lang="en-US" sz="1800" b="1" kern="1200" baseline="0"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1800" b="1" kern="1200" baseline="0" dirty="0" err="1">
                <a:solidFill>
                  <a:srgbClr val="0070C0"/>
                </a:solidFill>
                <a:latin typeface="Tahoma" panose="020B0604030504040204" pitchFamily="34" charset="0"/>
                <a:ea typeface="Tahoma" panose="020B0604030504040204" pitchFamily="34" charset="0"/>
                <a:cs typeface="Tahoma" panose="020B0604030504040204" pitchFamily="34" charset="0"/>
              </a:rPr>
              <a:t>điện</a:t>
            </a:r>
            <a:endParaRPr lang="en-US" b="1" kern="1200"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25" name="Rectangle: Single Corner Snipped 24">
            <a:extLst>
              <a:ext uri="{FF2B5EF4-FFF2-40B4-BE49-F238E27FC236}">
                <a16:creationId xmlns:a16="http://schemas.microsoft.com/office/drawing/2014/main" id="{BDAF9129-29AD-D556-82F8-72E4B8E1EB6F}"/>
              </a:ext>
            </a:extLst>
          </p:cNvPr>
          <p:cNvSpPr/>
          <p:nvPr/>
        </p:nvSpPr>
        <p:spPr>
          <a:xfrm>
            <a:off x="7433898" y="1745408"/>
            <a:ext cx="3444240" cy="3029792"/>
          </a:xfrm>
          <a:prstGeom prst="snip1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20000"/>
              </a:lnSpc>
              <a:spcBef>
                <a:spcPts val="0"/>
              </a:spcBef>
              <a:spcAft>
                <a:spcPts val="600"/>
              </a:spcAft>
            </a:pPr>
            <a:r>
              <a:rPr lang="en-US" sz="1800" b="1" dirty="0" err="1">
                <a:solidFill>
                  <a:srgbClr val="0000FF"/>
                </a:solidFill>
                <a:latin typeface="Tahoma" panose="020B0604030504040204" pitchFamily="34" charset="0"/>
                <a:ea typeface="Tahoma" panose="020B0604030504040204" pitchFamily="34" charset="0"/>
                <a:cs typeface="Tahoma" panose="020B0604030504040204" pitchFamily="34" charset="0"/>
              </a:rPr>
              <a:t>Vật</a:t>
            </a:r>
            <a:r>
              <a:rPr lang="en-US" sz="1800" b="1" baseline="0" dirty="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1800" b="1" baseline="0" dirty="0" err="1">
                <a:solidFill>
                  <a:srgbClr val="0000FF"/>
                </a:solidFill>
                <a:latin typeface="Tahoma" panose="020B0604030504040204" pitchFamily="34" charset="0"/>
                <a:ea typeface="Tahoma" panose="020B0604030504040204" pitchFamily="34" charset="0"/>
                <a:cs typeface="Tahoma" panose="020B0604030504040204" pitchFamily="34" charset="0"/>
              </a:rPr>
              <a:t>lí</a:t>
            </a:r>
            <a:r>
              <a:rPr lang="en-US" sz="1800" b="1" baseline="0" dirty="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1800" b="1" baseline="0" dirty="0" err="1">
                <a:solidFill>
                  <a:srgbClr val="0000FF"/>
                </a:solidFill>
                <a:latin typeface="Tahoma" panose="020B0604030504040204" pitchFamily="34" charset="0"/>
                <a:ea typeface="Tahoma" panose="020B0604030504040204" pitchFamily="34" charset="0"/>
                <a:cs typeface="Tahoma" panose="020B0604030504040204" pitchFamily="34" charset="0"/>
              </a:rPr>
              <a:t>nhiệt</a:t>
            </a:r>
            <a:endParaRPr lang="en-US" sz="1800" b="1" baseline="0" dirty="0">
              <a:solidFill>
                <a:srgbClr val="0000FF"/>
              </a:solidFill>
              <a:latin typeface="Tahoma" panose="020B0604030504040204" pitchFamily="34" charset="0"/>
              <a:ea typeface="Tahoma" panose="020B0604030504040204" pitchFamily="34" charset="0"/>
              <a:cs typeface="Tahoma" panose="020B0604030504040204" pitchFamily="34" charset="0"/>
            </a:endParaRPr>
          </a:p>
          <a:p>
            <a:pPr algn="just">
              <a:lnSpc>
                <a:spcPct val="120000"/>
              </a:lnSpc>
              <a:spcBef>
                <a:spcPts val="600"/>
              </a:spcBef>
              <a:spcAft>
                <a:spcPts val="600"/>
              </a:spcAft>
            </a:pPr>
            <a:r>
              <a:rPr lang="en-US" sz="1800" b="1" dirty="0" err="1">
                <a:solidFill>
                  <a:srgbClr val="0000FF"/>
                </a:solidFill>
                <a:latin typeface="Tahoma" panose="020B0604030504040204" pitchFamily="34" charset="0"/>
                <a:ea typeface="Tahoma" panose="020B0604030504040204" pitchFamily="34" charset="0"/>
                <a:cs typeface="Tahoma" panose="020B0604030504040204" pitchFamily="34" charset="0"/>
              </a:rPr>
              <a:t>Khí</a:t>
            </a:r>
            <a:r>
              <a:rPr lang="en-US" sz="1800" b="1" baseline="0" dirty="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1800" b="1" baseline="0" dirty="0" err="1">
                <a:solidFill>
                  <a:srgbClr val="0000FF"/>
                </a:solidFill>
                <a:latin typeface="Tahoma" panose="020B0604030504040204" pitchFamily="34" charset="0"/>
                <a:ea typeface="Tahoma" panose="020B0604030504040204" pitchFamily="34" charset="0"/>
                <a:cs typeface="Tahoma" panose="020B0604030504040204" pitchFamily="34" charset="0"/>
              </a:rPr>
              <a:t>lí</a:t>
            </a:r>
            <a:r>
              <a:rPr lang="en-US" sz="1800" b="1" baseline="0" dirty="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1800" b="1" baseline="0" dirty="0" err="1">
                <a:solidFill>
                  <a:srgbClr val="0000FF"/>
                </a:solidFill>
                <a:latin typeface="Tahoma" panose="020B0604030504040204" pitchFamily="34" charset="0"/>
                <a:ea typeface="Tahoma" panose="020B0604030504040204" pitchFamily="34" charset="0"/>
                <a:cs typeface="Tahoma" panose="020B0604030504040204" pitchFamily="34" charset="0"/>
              </a:rPr>
              <a:t>tưởng</a:t>
            </a:r>
            <a:endParaRPr lang="en-US" sz="1800" b="1" baseline="0" dirty="0">
              <a:solidFill>
                <a:srgbClr val="0000FF"/>
              </a:solidFill>
              <a:latin typeface="Tahoma" panose="020B0604030504040204" pitchFamily="34" charset="0"/>
              <a:ea typeface="Tahoma" panose="020B0604030504040204" pitchFamily="34" charset="0"/>
              <a:cs typeface="Tahoma" panose="020B0604030504040204" pitchFamily="34" charset="0"/>
            </a:endParaRPr>
          </a:p>
          <a:p>
            <a:pPr marL="0" marR="0" indent="0" algn="just" defTabSz="914400" rtl="0" eaLnBrk="1" fontAlgn="auto" latinLnBrk="0" hangingPunct="1">
              <a:lnSpc>
                <a:spcPct val="120000"/>
              </a:lnSpc>
              <a:spcBef>
                <a:spcPts val="600"/>
              </a:spcBef>
              <a:spcAft>
                <a:spcPts val="600"/>
              </a:spcAft>
              <a:buClrTx/>
              <a:buSzTx/>
              <a:buFontTx/>
              <a:buNone/>
              <a:tabLst/>
              <a:defRPr/>
            </a:pPr>
            <a:r>
              <a:rPr lang="en-US" sz="1800" b="1" dirty="0" err="1">
                <a:solidFill>
                  <a:srgbClr val="0000FF"/>
                </a:solidFill>
                <a:latin typeface="Tahoma" panose="020B0604030504040204" pitchFamily="34" charset="0"/>
                <a:ea typeface="Tahoma" panose="020B0604030504040204" pitchFamily="34" charset="0"/>
                <a:cs typeface="Tahoma" panose="020B0604030504040204" pitchFamily="34" charset="0"/>
              </a:rPr>
              <a:t>Từ</a:t>
            </a:r>
            <a:r>
              <a:rPr lang="en-US" sz="1800" b="1" baseline="0" dirty="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VN" sz="1800" b="1" dirty="0">
                <a:solidFill>
                  <a:srgbClr val="0000FF"/>
                </a:solidFill>
                <a:latin typeface="Tahoma" panose="020B0604030504040204" pitchFamily="34" charset="0"/>
                <a:ea typeface="Tahoma" panose="020B0604030504040204" pitchFamily="34" charset="0"/>
                <a:cs typeface="Tahoma" panose="020B0604030504040204" pitchFamily="34" charset="0"/>
              </a:rPr>
              <a:t>trường</a:t>
            </a:r>
          </a:p>
          <a:p>
            <a:pPr algn="just">
              <a:lnSpc>
                <a:spcPct val="120000"/>
              </a:lnSpc>
              <a:spcBef>
                <a:spcPts val="600"/>
              </a:spcBef>
              <a:spcAft>
                <a:spcPts val="600"/>
              </a:spcAft>
            </a:pPr>
            <a:r>
              <a:rPr lang="en-US" sz="1800" b="1" dirty="0">
                <a:solidFill>
                  <a:srgbClr val="0000FF"/>
                </a:solidFill>
                <a:latin typeface="Tahoma" panose="020B0604030504040204" pitchFamily="34" charset="0"/>
                <a:ea typeface="Tahoma" panose="020B0604030504040204" pitchFamily="34" charset="0"/>
                <a:cs typeface="Tahoma" panose="020B0604030504040204" pitchFamily="34" charset="0"/>
              </a:rPr>
              <a:t>VL</a:t>
            </a:r>
            <a:r>
              <a:rPr lang="en-US" sz="1800" b="1" baseline="0" dirty="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1800" b="1" baseline="0" dirty="0" err="1">
                <a:solidFill>
                  <a:srgbClr val="0000FF"/>
                </a:solidFill>
                <a:latin typeface="Tahoma" panose="020B0604030504040204" pitchFamily="34" charset="0"/>
                <a:ea typeface="Tahoma" panose="020B0604030504040204" pitchFamily="34" charset="0"/>
                <a:cs typeface="Tahoma" panose="020B0604030504040204" pitchFamily="34" charset="0"/>
              </a:rPr>
              <a:t>hạt</a:t>
            </a:r>
            <a:r>
              <a:rPr lang="en-US" sz="1800" b="1" baseline="0" dirty="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1800" b="1" baseline="0" dirty="0" err="1">
                <a:solidFill>
                  <a:srgbClr val="0000FF"/>
                </a:solidFill>
                <a:latin typeface="Tahoma" panose="020B0604030504040204" pitchFamily="34" charset="0"/>
                <a:ea typeface="Tahoma" panose="020B0604030504040204" pitchFamily="34" charset="0"/>
                <a:cs typeface="Tahoma" panose="020B0604030504040204" pitchFamily="34" charset="0"/>
              </a:rPr>
              <a:t>nhân</a:t>
            </a:r>
            <a:r>
              <a:rPr lang="en-US" sz="1800" b="1" baseline="0" dirty="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1800" b="1" baseline="0" dirty="0" err="1">
                <a:solidFill>
                  <a:srgbClr val="0000FF"/>
                </a:solidFill>
                <a:latin typeface="Tahoma" panose="020B0604030504040204" pitchFamily="34" charset="0"/>
                <a:ea typeface="Tahoma" panose="020B0604030504040204" pitchFamily="34" charset="0"/>
                <a:cs typeface="Tahoma" panose="020B0604030504040204" pitchFamily="34" charset="0"/>
              </a:rPr>
              <a:t>và</a:t>
            </a:r>
            <a:r>
              <a:rPr lang="en-US" sz="1800" b="1" baseline="0" dirty="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1800" b="1" baseline="0" dirty="0" err="1">
                <a:solidFill>
                  <a:srgbClr val="0000FF"/>
                </a:solidFill>
                <a:latin typeface="Tahoma" panose="020B0604030504040204" pitchFamily="34" charset="0"/>
                <a:ea typeface="Tahoma" panose="020B0604030504040204" pitchFamily="34" charset="0"/>
                <a:cs typeface="Tahoma" panose="020B0604030504040204" pitchFamily="34" charset="0"/>
              </a:rPr>
              <a:t>phóng</a:t>
            </a:r>
            <a:r>
              <a:rPr lang="en-US" sz="1800" b="1" baseline="0" dirty="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1800" b="1" baseline="0" dirty="0" err="1">
                <a:solidFill>
                  <a:srgbClr val="0000FF"/>
                </a:solidFill>
                <a:latin typeface="Tahoma" panose="020B0604030504040204" pitchFamily="34" charset="0"/>
                <a:ea typeface="Tahoma" panose="020B0604030504040204" pitchFamily="34" charset="0"/>
                <a:cs typeface="Tahoma" panose="020B0604030504040204" pitchFamily="34" charset="0"/>
              </a:rPr>
              <a:t>xạ</a:t>
            </a:r>
            <a:endParaRPr lang="en-US" b="1" kern="1200"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62616754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602958-D88B-5095-4F1F-C8D1E720F76C}"/>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6F280C37-132A-BBF9-0022-D88545F6B0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665" y="13860"/>
            <a:ext cx="12205665" cy="6858000"/>
          </a:xfrm>
          <a:prstGeom prst="rect">
            <a:avLst/>
          </a:prstGeom>
        </p:spPr>
      </p:pic>
      <p:pic>
        <p:nvPicPr>
          <p:cNvPr id="5" name="Picture 4">
            <a:extLst>
              <a:ext uri="{FF2B5EF4-FFF2-40B4-BE49-F238E27FC236}">
                <a16:creationId xmlns:a16="http://schemas.microsoft.com/office/drawing/2014/main" id="{C7E3A02F-E8AA-68C3-26DD-71520CACCEA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1596" y="357585"/>
            <a:ext cx="2273924" cy="420082"/>
          </a:xfrm>
          <a:prstGeom prst="rect">
            <a:avLst/>
          </a:prstGeom>
        </p:spPr>
      </p:pic>
      <p:sp>
        <p:nvSpPr>
          <p:cNvPr id="13" name="Rectangle 12">
            <a:extLst>
              <a:ext uri="{FF2B5EF4-FFF2-40B4-BE49-F238E27FC236}">
                <a16:creationId xmlns:a16="http://schemas.microsoft.com/office/drawing/2014/main" id="{8D4C7D3B-D16E-3763-5710-030D3744F33E}"/>
              </a:ext>
            </a:extLst>
          </p:cNvPr>
          <p:cNvSpPr/>
          <p:nvPr/>
        </p:nvSpPr>
        <p:spPr>
          <a:xfrm>
            <a:off x="799213" y="1362873"/>
            <a:ext cx="3171048" cy="400110"/>
          </a:xfrm>
          <a:prstGeom prst="rect">
            <a:avLst/>
          </a:prstGeom>
        </p:spPr>
        <p:txBody>
          <a:bodyPr wrap="square">
            <a:spAutoFit/>
          </a:bodyPr>
          <a:lstStyle/>
          <a:p>
            <a:pPr algn="just"/>
            <a:r>
              <a:rPr lang="en-US" sz="2000" b="1" dirty="0">
                <a:solidFill>
                  <a:srgbClr val="FF0000"/>
                </a:solidFill>
                <a:latin typeface="Tahoma" panose="020B0604030504040204" pitchFamily="34" charset="0"/>
                <a:ea typeface="Tahoma" panose="020B0604030504040204" pitchFamily="34" charset="0"/>
                <a:cs typeface="Tahoma" panose="020B0604030504040204" pitchFamily="34" charset="0"/>
              </a:rPr>
              <a:t>C3. TỪ TRƯỜNG</a:t>
            </a:r>
          </a:p>
        </p:txBody>
      </p:sp>
      <p:pic>
        <p:nvPicPr>
          <p:cNvPr id="3" name="Picture 2">
            <a:extLst>
              <a:ext uri="{FF2B5EF4-FFF2-40B4-BE49-F238E27FC236}">
                <a16:creationId xmlns:a16="http://schemas.microsoft.com/office/drawing/2014/main" id="{83D6A89D-360B-3B01-499B-D378403137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53692" y="229027"/>
            <a:ext cx="1326712" cy="1097280"/>
          </a:xfrm>
          <a:prstGeom prst="rect">
            <a:avLst/>
          </a:prstGeom>
        </p:spPr>
      </p:pic>
      <p:sp>
        <p:nvSpPr>
          <p:cNvPr id="8" name="Rectangle 7">
            <a:extLst>
              <a:ext uri="{FF2B5EF4-FFF2-40B4-BE49-F238E27FC236}">
                <a16:creationId xmlns:a16="http://schemas.microsoft.com/office/drawing/2014/main" id="{0CAD40C3-F6F2-2BB2-F128-D890DE7F4717}"/>
              </a:ext>
            </a:extLst>
          </p:cNvPr>
          <p:cNvSpPr/>
          <p:nvPr/>
        </p:nvSpPr>
        <p:spPr>
          <a:xfrm>
            <a:off x="799213" y="1874244"/>
            <a:ext cx="8757163" cy="373692"/>
          </a:xfrm>
          <a:prstGeom prst="rect">
            <a:avLst/>
          </a:prstGeom>
        </p:spPr>
        <p:txBody>
          <a:bodyPr wrap="square">
            <a:spAutoFit/>
          </a:bodyPr>
          <a:lstStyle/>
          <a:p>
            <a:pPr>
              <a:lnSpc>
                <a:spcPct val="110000"/>
              </a:lnSpc>
              <a:spcAft>
                <a:spcPts val="800"/>
              </a:spcAft>
            </a:pPr>
            <a:r>
              <a:rPr lang="vi-VN" b="1" i="1" dirty="0">
                <a:solidFill>
                  <a:srgbClr val="0070C0"/>
                </a:solidFill>
                <a:latin typeface="Tahoma" panose="020B0604030504040204" pitchFamily="34" charset="0"/>
                <a:ea typeface="Tahoma" panose="020B0604030504040204" pitchFamily="34" charset="0"/>
                <a:cs typeface="Tahoma" panose="020B0604030504040204" pitchFamily="34" charset="0"/>
              </a:rPr>
              <a:t>Ứng dụng hiện tượng cảm ứng điện từ</a:t>
            </a:r>
            <a:endParaRPr lang="en-US" b="1" i="1"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7" name="Rectangle 6">
            <a:extLst>
              <a:ext uri="{FF2B5EF4-FFF2-40B4-BE49-F238E27FC236}">
                <a16:creationId xmlns:a16="http://schemas.microsoft.com/office/drawing/2014/main" id="{2E2ED508-86E3-7353-45C1-8DAEC6539FDB}"/>
              </a:ext>
            </a:extLst>
          </p:cNvPr>
          <p:cNvSpPr/>
          <p:nvPr/>
        </p:nvSpPr>
        <p:spPr>
          <a:xfrm>
            <a:off x="799213" y="2359198"/>
            <a:ext cx="10755190" cy="1160639"/>
          </a:xfrm>
          <a:prstGeom prst="rect">
            <a:avLst/>
          </a:prstGeom>
        </p:spPr>
        <p:txBody>
          <a:bodyPr wrap="square">
            <a:spAutoFit/>
          </a:bodyPr>
          <a:lstStyle/>
          <a:p>
            <a:pPr marL="7938" indent="-7938" algn="just">
              <a:lnSpc>
                <a:spcPct val="120000"/>
              </a:lnSpc>
              <a:spcBef>
                <a:spcPts val="300"/>
              </a:spcBef>
              <a:spcAft>
                <a:spcPts val="300"/>
              </a:spcAft>
            </a:pPr>
            <a:r>
              <a:rPr lang="vi-VN" sz="2000" b="1" dirty="0">
                <a:solidFill>
                  <a:srgbClr val="00B0F0"/>
                </a:solidFill>
                <a:latin typeface="Tahoma" panose="020B0604030504040204" pitchFamily="34" charset="0"/>
                <a:ea typeface="Tahoma" panose="020B0604030504040204" pitchFamily="34" charset="0"/>
                <a:cs typeface="Tahoma" panose="020B0604030504040204" pitchFamily="34" charset="0"/>
              </a:rPr>
              <a:t>Các ứng dụng phổ biện của hiện tượng cảm ứng điện từ đó là máy phát điện, máy biến thế. Ngoài ra còn có các ứng dụng của các hiện tượng có bản chất  tương tự đó là hiện tượng tự cảm và dòng điện phu cô.</a:t>
            </a:r>
            <a:endPar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endParaRPr>
          </a:p>
        </p:txBody>
      </p:sp>
      <p:sp>
        <p:nvSpPr>
          <p:cNvPr id="2" name="Rectangle 1">
            <a:extLst>
              <a:ext uri="{FF2B5EF4-FFF2-40B4-BE49-F238E27FC236}">
                <a16:creationId xmlns:a16="http://schemas.microsoft.com/office/drawing/2014/main" id="{D5A45B46-A658-A30F-832D-ED981CC58826}"/>
              </a:ext>
            </a:extLst>
          </p:cNvPr>
          <p:cNvSpPr/>
          <p:nvPr/>
        </p:nvSpPr>
        <p:spPr>
          <a:xfrm>
            <a:off x="916894" y="808660"/>
            <a:ext cx="9523761" cy="523220"/>
          </a:xfrm>
          <a:prstGeom prst="rect">
            <a:avLst/>
          </a:prstGeom>
        </p:spPr>
        <p:txBody>
          <a:bodyPr wrap="none">
            <a:spAutoFit/>
          </a:bodyPr>
          <a:lstStyle/>
          <a:p>
            <a:pPr fontAlgn="ctr">
              <a:lnSpc>
                <a:spcPct val="100000"/>
              </a:lnSpc>
              <a:buNone/>
              <a:defRPr/>
            </a:pPr>
            <a:r>
              <a:rPr lang="en-US" altLang="en-US" sz="2800" b="1" dirty="0">
                <a:solidFill>
                  <a:srgbClr val="00B050"/>
                </a:solidFill>
                <a:latin typeface="Tahoma" panose="020B0604030504040204" pitchFamily="34" charset="0"/>
                <a:ea typeface="Tahoma" panose="020B0604030504040204" pitchFamily="34" charset="0"/>
                <a:cs typeface="Tahoma" panose="020B0604030504040204" pitchFamily="34" charset="0"/>
              </a:rPr>
              <a:t>VI. MỘT SỐ LƯU Ý ĐỐI VỚI SGK VÀ CĐHT VẬT LÍ 12</a:t>
            </a:r>
          </a:p>
        </p:txBody>
      </p:sp>
      <p:sp>
        <p:nvSpPr>
          <p:cNvPr id="6" name="Rectangle 5">
            <a:extLst>
              <a:ext uri="{FF2B5EF4-FFF2-40B4-BE49-F238E27FC236}">
                <a16:creationId xmlns:a16="http://schemas.microsoft.com/office/drawing/2014/main" id="{E8A612DB-C742-3F95-21DD-079CEBAEA46E}"/>
              </a:ext>
            </a:extLst>
          </p:cNvPr>
          <p:cNvSpPr/>
          <p:nvPr/>
        </p:nvSpPr>
        <p:spPr>
          <a:xfrm>
            <a:off x="799213" y="3596541"/>
            <a:ext cx="10755190" cy="1160639"/>
          </a:xfrm>
          <a:prstGeom prst="rect">
            <a:avLst/>
          </a:prstGeom>
        </p:spPr>
        <p:txBody>
          <a:bodyPr wrap="square">
            <a:spAutoFit/>
          </a:bodyPr>
          <a:lstStyle/>
          <a:p>
            <a:pPr marL="7938" indent="-7938" algn="just">
              <a:lnSpc>
                <a:spcPct val="120000"/>
              </a:lnSpc>
              <a:spcBef>
                <a:spcPts val="300"/>
              </a:spcBef>
              <a:spcAft>
                <a:spcPts val="300"/>
              </a:spcAft>
            </a:pPr>
            <a:r>
              <a:rPr lang="vi-VN" sz="2000" b="1" dirty="0">
                <a:solidFill>
                  <a:srgbClr val="00B0F0"/>
                </a:solidFill>
                <a:latin typeface="Tahoma" panose="020B0604030504040204" pitchFamily="34" charset="0"/>
                <a:ea typeface="Tahoma" panose="020B0604030504040204" pitchFamily="34" charset="0"/>
                <a:cs typeface="Tahoma" panose="020B0604030504040204" pitchFamily="34" charset="0"/>
              </a:rPr>
              <a:t>Vì bản chất của hiện tượng tự cảm là hiện tượng cảm ứng điện từ nên để thành lập công thức tính suất điện động tự cảm có thể xuất phát từ công thức xác định suất điện động cảm ứng. </a:t>
            </a:r>
            <a:endPar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endParaRPr>
          </a:p>
        </p:txBody>
      </p:sp>
      <p:sp>
        <p:nvSpPr>
          <p:cNvPr id="9" name="Rectangle 8">
            <a:extLst>
              <a:ext uri="{FF2B5EF4-FFF2-40B4-BE49-F238E27FC236}">
                <a16:creationId xmlns:a16="http://schemas.microsoft.com/office/drawing/2014/main" id="{907A098A-A262-2849-3D7F-19526610655B}"/>
              </a:ext>
            </a:extLst>
          </p:cNvPr>
          <p:cNvSpPr/>
          <p:nvPr/>
        </p:nvSpPr>
        <p:spPr>
          <a:xfrm>
            <a:off x="799213" y="4833884"/>
            <a:ext cx="10755190" cy="1160639"/>
          </a:xfrm>
          <a:prstGeom prst="rect">
            <a:avLst/>
          </a:prstGeom>
        </p:spPr>
        <p:txBody>
          <a:bodyPr wrap="square">
            <a:spAutoFit/>
          </a:bodyPr>
          <a:lstStyle/>
          <a:p>
            <a:pPr marL="7938" indent="-7938" algn="just">
              <a:lnSpc>
                <a:spcPct val="120000"/>
              </a:lnSpc>
              <a:spcBef>
                <a:spcPts val="300"/>
              </a:spcBef>
              <a:spcAft>
                <a:spcPts val="300"/>
              </a:spcAft>
            </a:pPr>
            <a:r>
              <a:rPr lang="vi-VN" sz="2000" b="1" dirty="0">
                <a:solidFill>
                  <a:srgbClr val="00B0F0"/>
                </a:solidFill>
                <a:latin typeface="Tahoma" panose="020B0604030504040204" pitchFamily="34" charset="0"/>
                <a:ea typeface="Tahoma" panose="020B0604030504040204" pitchFamily="34" charset="0"/>
                <a:cs typeface="Tahoma" panose="020B0604030504040204" pitchFamily="34" charset="0"/>
              </a:rPr>
              <a:t>Tuy nhiên, nguyên nhân trực tiếp gây ra hiện tượng tự cảm là do sự biến thiên của dòng điện trong mạch. Vì thế, hợp lí hơn cả là biểu diễn suất điện động tự cảm qua sự biến đổi của dòng điện trong mạch. Do đó sẽ có công thức</a:t>
            </a:r>
            <a:r>
              <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vi-VN" sz="2000" b="1" dirty="0">
                <a:solidFill>
                  <a:srgbClr val="00B0F0"/>
                </a:solidFill>
                <a:latin typeface="Tahoma" panose="020B0604030504040204" pitchFamily="34" charset="0"/>
                <a:ea typeface="Tahoma" panose="020B0604030504040204" pitchFamily="34" charset="0"/>
                <a:cs typeface="Tahoma" panose="020B0604030504040204" pitchFamily="34" charset="0"/>
              </a:rPr>
              <a:t>E = </a:t>
            </a:r>
            <a:r>
              <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rPr>
              <a:t>-</a:t>
            </a:r>
            <a:r>
              <a:rPr lang="vi-VN" sz="2000" b="1" dirty="0">
                <a:solidFill>
                  <a:srgbClr val="00B0F0"/>
                </a:solidFill>
                <a:latin typeface="Tahoma" panose="020B0604030504040204" pitchFamily="34" charset="0"/>
                <a:ea typeface="Tahoma" panose="020B0604030504040204" pitchFamily="34" charset="0"/>
                <a:cs typeface="Tahoma" panose="020B0604030504040204" pitchFamily="34" charset="0"/>
              </a:rPr>
              <a:t> Ldi/dt</a:t>
            </a:r>
            <a:r>
              <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rPr>
              <a:t>.</a:t>
            </a:r>
          </a:p>
        </p:txBody>
      </p:sp>
    </p:spTree>
    <p:extLst>
      <p:ext uri="{BB962C8B-B14F-4D97-AF65-F5344CB8AC3E}">
        <p14:creationId xmlns:p14="http://schemas.microsoft.com/office/powerpoint/2010/main" val="2136960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p:bldP spid="9"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602958-D88B-5095-4F1F-C8D1E720F76C}"/>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6F280C37-132A-BBF9-0022-D88545F6B0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665" y="13860"/>
            <a:ext cx="12205665" cy="6858000"/>
          </a:xfrm>
          <a:prstGeom prst="rect">
            <a:avLst/>
          </a:prstGeom>
        </p:spPr>
      </p:pic>
      <p:pic>
        <p:nvPicPr>
          <p:cNvPr id="5" name="Picture 4">
            <a:extLst>
              <a:ext uri="{FF2B5EF4-FFF2-40B4-BE49-F238E27FC236}">
                <a16:creationId xmlns:a16="http://schemas.microsoft.com/office/drawing/2014/main" id="{C7E3A02F-E8AA-68C3-26DD-71520CACCEA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1596" y="357585"/>
            <a:ext cx="2273924" cy="420082"/>
          </a:xfrm>
          <a:prstGeom prst="rect">
            <a:avLst/>
          </a:prstGeom>
        </p:spPr>
      </p:pic>
      <p:sp>
        <p:nvSpPr>
          <p:cNvPr id="13" name="Rectangle 12">
            <a:extLst>
              <a:ext uri="{FF2B5EF4-FFF2-40B4-BE49-F238E27FC236}">
                <a16:creationId xmlns:a16="http://schemas.microsoft.com/office/drawing/2014/main" id="{8D4C7D3B-D16E-3763-5710-030D3744F33E}"/>
              </a:ext>
            </a:extLst>
          </p:cNvPr>
          <p:cNvSpPr/>
          <p:nvPr/>
        </p:nvSpPr>
        <p:spPr>
          <a:xfrm>
            <a:off x="799213" y="1362873"/>
            <a:ext cx="3171048" cy="400110"/>
          </a:xfrm>
          <a:prstGeom prst="rect">
            <a:avLst/>
          </a:prstGeom>
        </p:spPr>
        <p:txBody>
          <a:bodyPr wrap="square">
            <a:spAutoFit/>
          </a:bodyPr>
          <a:lstStyle/>
          <a:p>
            <a:pPr algn="just"/>
            <a:r>
              <a:rPr lang="en-US" sz="2000" b="1" dirty="0">
                <a:solidFill>
                  <a:srgbClr val="FF0000"/>
                </a:solidFill>
                <a:latin typeface="Tahoma" panose="020B0604030504040204" pitchFamily="34" charset="0"/>
                <a:ea typeface="Tahoma" panose="020B0604030504040204" pitchFamily="34" charset="0"/>
                <a:cs typeface="Tahoma" panose="020B0604030504040204" pitchFamily="34" charset="0"/>
              </a:rPr>
              <a:t>C3. TỪ TRƯỜNG</a:t>
            </a:r>
          </a:p>
        </p:txBody>
      </p:sp>
      <p:pic>
        <p:nvPicPr>
          <p:cNvPr id="3" name="Picture 2">
            <a:extLst>
              <a:ext uri="{FF2B5EF4-FFF2-40B4-BE49-F238E27FC236}">
                <a16:creationId xmlns:a16="http://schemas.microsoft.com/office/drawing/2014/main" id="{83D6A89D-360B-3B01-499B-D378403137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53692" y="229027"/>
            <a:ext cx="1326712" cy="1097280"/>
          </a:xfrm>
          <a:prstGeom prst="rect">
            <a:avLst/>
          </a:prstGeom>
        </p:spPr>
      </p:pic>
      <p:sp>
        <p:nvSpPr>
          <p:cNvPr id="8" name="Rectangle 7">
            <a:extLst>
              <a:ext uri="{FF2B5EF4-FFF2-40B4-BE49-F238E27FC236}">
                <a16:creationId xmlns:a16="http://schemas.microsoft.com/office/drawing/2014/main" id="{0CAD40C3-F6F2-2BB2-F128-D890DE7F4717}"/>
              </a:ext>
            </a:extLst>
          </p:cNvPr>
          <p:cNvSpPr/>
          <p:nvPr/>
        </p:nvSpPr>
        <p:spPr>
          <a:xfrm>
            <a:off x="799213" y="1874244"/>
            <a:ext cx="8757163" cy="373692"/>
          </a:xfrm>
          <a:prstGeom prst="rect">
            <a:avLst/>
          </a:prstGeom>
        </p:spPr>
        <p:txBody>
          <a:bodyPr wrap="square">
            <a:spAutoFit/>
          </a:bodyPr>
          <a:lstStyle/>
          <a:p>
            <a:pPr>
              <a:lnSpc>
                <a:spcPct val="110000"/>
              </a:lnSpc>
              <a:spcAft>
                <a:spcPts val="800"/>
              </a:spcAft>
            </a:pPr>
            <a:r>
              <a:rPr lang="vi-VN" b="1" i="1" dirty="0">
                <a:solidFill>
                  <a:srgbClr val="0070C0"/>
                </a:solidFill>
                <a:latin typeface="Tahoma" panose="020B0604030504040204" pitchFamily="34" charset="0"/>
                <a:ea typeface="Tahoma" panose="020B0604030504040204" pitchFamily="34" charset="0"/>
                <a:cs typeface="Tahoma" panose="020B0604030504040204" pitchFamily="34" charset="0"/>
              </a:rPr>
              <a:t>Ứng dụng hiện tượng cảm ứng điện từ</a:t>
            </a:r>
            <a:endParaRPr lang="en-US" b="1" i="1"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7" name="Rectangle 6">
            <a:extLst>
              <a:ext uri="{FF2B5EF4-FFF2-40B4-BE49-F238E27FC236}">
                <a16:creationId xmlns:a16="http://schemas.microsoft.com/office/drawing/2014/main" id="{2E2ED508-86E3-7353-45C1-8DAEC6539FDB}"/>
              </a:ext>
            </a:extLst>
          </p:cNvPr>
          <p:cNvSpPr/>
          <p:nvPr/>
        </p:nvSpPr>
        <p:spPr>
          <a:xfrm>
            <a:off x="799213" y="2440478"/>
            <a:ext cx="10755190" cy="1160639"/>
          </a:xfrm>
          <a:prstGeom prst="rect">
            <a:avLst/>
          </a:prstGeom>
        </p:spPr>
        <p:txBody>
          <a:bodyPr wrap="square">
            <a:spAutoFit/>
          </a:bodyPr>
          <a:lstStyle/>
          <a:p>
            <a:pPr marL="7938" indent="-7938" algn="just">
              <a:lnSpc>
                <a:spcPct val="120000"/>
              </a:lnSpc>
              <a:spcBef>
                <a:spcPts val="300"/>
              </a:spcBef>
              <a:spcAft>
                <a:spcPts val="300"/>
              </a:spcAft>
            </a:pPr>
            <a:r>
              <a:rPr lang="vi-VN" sz="2000" b="1" dirty="0">
                <a:solidFill>
                  <a:srgbClr val="00B0F0"/>
                </a:solidFill>
                <a:latin typeface="Tahoma" panose="020B0604030504040204" pitchFamily="34" charset="0"/>
                <a:ea typeface="Tahoma" panose="020B0604030504040204" pitchFamily="34" charset="0"/>
                <a:cs typeface="Tahoma" panose="020B0604030504040204" pitchFamily="34" charset="0"/>
              </a:rPr>
              <a:t>Dòng điện Fu-cô cũng là dòng điện cảm ứng, nhưng đó là dòng điện cảm ứng bên trong vật dẫn dạng khối. Đặc tính căn bản của dòng Fu-cô là tính chất xoáy trong khối vật dẫn. </a:t>
            </a:r>
            <a:endPar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endParaRPr>
          </a:p>
        </p:txBody>
      </p:sp>
      <p:sp>
        <p:nvSpPr>
          <p:cNvPr id="2" name="Rectangle 1">
            <a:extLst>
              <a:ext uri="{FF2B5EF4-FFF2-40B4-BE49-F238E27FC236}">
                <a16:creationId xmlns:a16="http://schemas.microsoft.com/office/drawing/2014/main" id="{EF6727B7-ABC2-C68F-7A59-81AA6D0A237C}"/>
              </a:ext>
            </a:extLst>
          </p:cNvPr>
          <p:cNvSpPr/>
          <p:nvPr/>
        </p:nvSpPr>
        <p:spPr>
          <a:xfrm>
            <a:off x="916894" y="808660"/>
            <a:ext cx="9523761" cy="523220"/>
          </a:xfrm>
          <a:prstGeom prst="rect">
            <a:avLst/>
          </a:prstGeom>
        </p:spPr>
        <p:txBody>
          <a:bodyPr wrap="none">
            <a:spAutoFit/>
          </a:bodyPr>
          <a:lstStyle/>
          <a:p>
            <a:pPr fontAlgn="ctr">
              <a:lnSpc>
                <a:spcPct val="100000"/>
              </a:lnSpc>
              <a:buNone/>
              <a:defRPr/>
            </a:pPr>
            <a:r>
              <a:rPr lang="en-US" altLang="en-US" sz="2800" b="1" dirty="0">
                <a:solidFill>
                  <a:srgbClr val="00B050"/>
                </a:solidFill>
                <a:latin typeface="Tahoma" panose="020B0604030504040204" pitchFamily="34" charset="0"/>
                <a:ea typeface="Tahoma" panose="020B0604030504040204" pitchFamily="34" charset="0"/>
                <a:cs typeface="Tahoma" panose="020B0604030504040204" pitchFamily="34" charset="0"/>
              </a:rPr>
              <a:t>VI. MỘT SỐ LƯU Ý ĐỐI VỚI SGK VÀ CĐHT VẬT LÍ 12</a:t>
            </a:r>
          </a:p>
        </p:txBody>
      </p:sp>
      <p:sp>
        <p:nvSpPr>
          <p:cNvPr id="6" name="Rectangle 5">
            <a:extLst>
              <a:ext uri="{FF2B5EF4-FFF2-40B4-BE49-F238E27FC236}">
                <a16:creationId xmlns:a16="http://schemas.microsoft.com/office/drawing/2014/main" id="{E0CA3723-C5FC-3C96-90A6-53C690AA975D}"/>
              </a:ext>
            </a:extLst>
          </p:cNvPr>
          <p:cNvSpPr/>
          <p:nvPr/>
        </p:nvSpPr>
        <p:spPr>
          <a:xfrm>
            <a:off x="799213" y="3793084"/>
            <a:ext cx="10755190" cy="1160639"/>
          </a:xfrm>
          <a:prstGeom prst="rect">
            <a:avLst/>
          </a:prstGeom>
        </p:spPr>
        <p:txBody>
          <a:bodyPr wrap="square">
            <a:spAutoFit/>
          </a:bodyPr>
          <a:lstStyle/>
          <a:p>
            <a:pPr marL="7938" indent="-7938" algn="just">
              <a:lnSpc>
                <a:spcPct val="120000"/>
              </a:lnSpc>
              <a:spcBef>
                <a:spcPts val="300"/>
              </a:spcBef>
              <a:spcAft>
                <a:spcPts val="300"/>
              </a:spcAft>
            </a:pPr>
            <a:r>
              <a:rPr lang="vi-VN" sz="2000" b="1" dirty="0">
                <a:solidFill>
                  <a:srgbClr val="00B0F0"/>
                </a:solidFill>
                <a:latin typeface="Tahoma" panose="020B0604030504040204" pitchFamily="34" charset="0"/>
                <a:ea typeface="Tahoma" panose="020B0604030504040204" pitchFamily="34" charset="0"/>
                <a:cs typeface="Tahoma" panose="020B0604030504040204" pitchFamily="34" charset="0"/>
              </a:rPr>
              <a:t>Vì vậy trong rất nhiều SGK người ta không gọi dòng điện này là dòng điện Fu-cô mà gọi là dòng điện xoáy. Có rất nhiều ứng dụng thực tế của dòng điện Fu-cô như phanh điện từ, cách giảm dòng điện cảm ứng trong lõi thép của biến thế, bếp từ...</a:t>
            </a:r>
            <a:endPar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27121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602958-D88B-5095-4F1F-C8D1E720F76C}"/>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6F280C37-132A-BBF9-0022-D88545F6B0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665" y="13860"/>
            <a:ext cx="12205665" cy="6858000"/>
          </a:xfrm>
          <a:prstGeom prst="rect">
            <a:avLst/>
          </a:prstGeom>
        </p:spPr>
      </p:pic>
      <p:pic>
        <p:nvPicPr>
          <p:cNvPr id="5" name="Picture 4">
            <a:extLst>
              <a:ext uri="{FF2B5EF4-FFF2-40B4-BE49-F238E27FC236}">
                <a16:creationId xmlns:a16="http://schemas.microsoft.com/office/drawing/2014/main" id="{C7E3A02F-E8AA-68C3-26DD-71520CACCEA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1596" y="357585"/>
            <a:ext cx="2273924" cy="420082"/>
          </a:xfrm>
          <a:prstGeom prst="rect">
            <a:avLst/>
          </a:prstGeom>
        </p:spPr>
      </p:pic>
      <p:sp>
        <p:nvSpPr>
          <p:cNvPr id="13" name="Rectangle 12">
            <a:extLst>
              <a:ext uri="{FF2B5EF4-FFF2-40B4-BE49-F238E27FC236}">
                <a16:creationId xmlns:a16="http://schemas.microsoft.com/office/drawing/2014/main" id="{8D4C7D3B-D16E-3763-5710-030D3744F33E}"/>
              </a:ext>
            </a:extLst>
          </p:cNvPr>
          <p:cNvSpPr/>
          <p:nvPr/>
        </p:nvSpPr>
        <p:spPr>
          <a:xfrm>
            <a:off x="799213" y="1362873"/>
            <a:ext cx="3171048" cy="400110"/>
          </a:xfrm>
          <a:prstGeom prst="rect">
            <a:avLst/>
          </a:prstGeom>
        </p:spPr>
        <p:txBody>
          <a:bodyPr wrap="square">
            <a:spAutoFit/>
          </a:bodyPr>
          <a:lstStyle/>
          <a:p>
            <a:pPr algn="just"/>
            <a:r>
              <a:rPr lang="en-US" sz="2000" b="1" dirty="0">
                <a:solidFill>
                  <a:srgbClr val="FF0000"/>
                </a:solidFill>
                <a:latin typeface="Tahoma" panose="020B0604030504040204" pitchFamily="34" charset="0"/>
                <a:ea typeface="Tahoma" panose="020B0604030504040204" pitchFamily="34" charset="0"/>
                <a:cs typeface="Tahoma" panose="020B0604030504040204" pitchFamily="34" charset="0"/>
              </a:rPr>
              <a:t>C3. TỪ TRƯỜNG</a:t>
            </a:r>
          </a:p>
        </p:txBody>
      </p:sp>
      <p:pic>
        <p:nvPicPr>
          <p:cNvPr id="3" name="Picture 2">
            <a:extLst>
              <a:ext uri="{FF2B5EF4-FFF2-40B4-BE49-F238E27FC236}">
                <a16:creationId xmlns:a16="http://schemas.microsoft.com/office/drawing/2014/main" id="{83D6A89D-360B-3B01-499B-D378403137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53692" y="229027"/>
            <a:ext cx="1326712" cy="1097280"/>
          </a:xfrm>
          <a:prstGeom prst="rect">
            <a:avLst/>
          </a:prstGeom>
        </p:spPr>
      </p:pic>
      <p:sp>
        <p:nvSpPr>
          <p:cNvPr id="8" name="Rectangle 7">
            <a:extLst>
              <a:ext uri="{FF2B5EF4-FFF2-40B4-BE49-F238E27FC236}">
                <a16:creationId xmlns:a16="http://schemas.microsoft.com/office/drawing/2014/main" id="{0CAD40C3-F6F2-2BB2-F128-D890DE7F4717}"/>
              </a:ext>
            </a:extLst>
          </p:cNvPr>
          <p:cNvSpPr/>
          <p:nvPr/>
        </p:nvSpPr>
        <p:spPr>
          <a:xfrm>
            <a:off x="799213" y="1874244"/>
            <a:ext cx="8757163" cy="373692"/>
          </a:xfrm>
          <a:prstGeom prst="rect">
            <a:avLst/>
          </a:prstGeom>
        </p:spPr>
        <p:txBody>
          <a:bodyPr wrap="square">
            <a:spAutoFit/>
          </a:bodyPr>
          <a:lstStyle/>
          <a:p>
            <a:pPr>
              <a:lnSpc>
                <a:spcPct val="110000"/>
              </a:lnSpc>
              <a:spcAft>
                <a:spcPts val="800"/>
              </a:spcAft>
            </a:pPr>
            <a:r>
              <a:rPr lang="vi-VN" b="1" i="1" dirty="0">
                <a:solidFill>
                  <a:srgbClr val="0070C0"/>
                </a:solidFill>
                <a:latin typeface="Tahoma" panose="020B0604030504040204" pitchFamily="34" charset="0"/>
                <a:ea typeface="Tahoma" panose="020B0604030504040204" pitchFamily="34" charset="0"/>
                <a:cs typeface="Tahoma" panose="020B0604030504040204" pitchFamily="34" charset="0"/>
              </a:rPr>
              <a:t>Điện từ trường. Mô hình sóng điện</a:t>
            </a:r>
            <a:r>
              <a:rPr lang="en-US" b="1" i="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vi-VN" b="1" i="1" dirty="0">
                <a:solidFill>
                  <a:srgbClr val="0070C0"/>
                </a:solidFill>
                <a:latin typeface="Tahoma" panose="020B0604030504040204" pitchFamily="34" charset="0"/>
                <a:ea typeface="Tahoma" panose="020B0604030504040204" pitchFamily="34" charset="0"/>
                <a:cs typeface="Tahoma" panose="020B0604030504040204" pitchFamily="34" charset="0"/>
              </a:rPr>
              <a:t>từ</a:t>
            </a:r>
            <a:endParaRPr lang="en-US" b="1" i="1"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7" name="Rectangle 6">
            <a:extLst>
              <a:ext uri="{FF2B5EF4-FFF2-40B4-BE49-F238E27FC236}">
                <a16:creationId xmlns:a16="http://schemas.microsoft.com/office/drawing/2014/main" id="{2E2ED508-86E3-7353-45C1-8DAEC6539FDB}"/>
              </a:ext>
            </a:extLst>
          </p:cNvPr>
          <p:cNvSpPr/>
          <p:nvPr/>
        </p:nvSpPr>
        <p:spPr>
          <a:xfrm>
            <a:off x="799213" y="2359198"/>
            <a:ext cx="10755190" cy="791307"/>
          </a:xfrm>
          <a:prstGeom prst="rect">
            <a:avLst/>
          </a:prstGeom>
        </p:spPr>
        <p:txBody>
          <a:bodyPr wrap="square">
            <a:spAutoFit/>
          </a:bodyPr>
          <a:lstStyle/>
          <a:p>
            <a:pPr marL="7938" indent="-7938" algn="just">
              <a:lnSpc>
                <a:spcPct val="120000"/>
              </a:lnSpc>
              <a:spcBef>
                <a:spcPts val="300"/>
              </a:spcBef>
              <a:spcAft>
                <a:spcPts val="300"/>
              </a:spcAft>
            </a:pPr>
            <a:r>
              <a:rPr lang="vi-VN" sz="2000" b="1" dirty="0">
                <a:solidFill>
                  <a:srgbClr val="00B0F0"/>
                </a:solidFill>
                <a:latin typeface="Tahoma" panose="020B0604030504040204" pitchFamily="34" charset="0"/>
                <a:ea typeface="Tahoma" panose="020B0604030504040204" pitchFamily="34" charset="0"/>
                <a:cs typeface="Tahoma" panose="020B0604030504040204" pitchFamily="34" charset="0"/>
              </a:rPr>
              <a:t>Trong bài 11 SGV Vật lí 11 đã trình bày thông tin giải thích khá chi tiết về nguyên tắc lan truyền sóng điện từ dựa trên hệ phương trình Mắc-xoen...</a:t>
            </a:r>
            <a:endPar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endParaRPr>
          </a:p>
        </p:txBody>
      </p:sp>
      <p:sp>
        <p:nvSpPr>
          <p:cNvPr id="2" name="Rectangle 1">
            <a:extLst>
              <a:ext uri="{FF2B5EF4-FFF2-40B4-BE49-F238E27FC236}">
                <a16:creationId xmlns:a16="http://schemas.microsoft.com/office/drawing/2014/main" id="{EFCB5535-5353-52D2-63D1-9A2436DAF731}"/>
              </a:ext>
            </a:extLst>
          </p:cNvPr>
          <p:cNvSpPr/>
          <p:nvPr/>
        </p:nvSpPr>
        <p:spPr>
          <a:xfrm>
            <a:off x="916894" y="808660"/>
            <a:ext cx="9523761" cy="523220"/>
          </a:xfrm>
          <a:prstGeom prst="rect">
            <a:avLst/>
          </a:prstGeom>
        </p:spPr>
        <p:txBody>
          <a:bodyPr wrap="none">
            <a:spAutoFit/>
          </a:bodyPr>
          <a:lstStyle/>
          <a:p>
            <a:pPr fontAlgn="ctr">
              <a:lnSpc>
                <a:spcPct val="100000"/>
              </a:lnSpc>
              <a:buNone/>
              <a:defRPr/>
            </a:pPr>
            <a:r>
              <a:rPr lang="en-US" altLang="en-US" sz="2800" b="1" dirty="0">
                <a:solidFill>
                  <a:srgbClr val="00B050"/>
                </a:solidFill>
                <a:latin typeface="Tahoma" panose="020B0604030504040204" pitchFamily="34" charset="0"/>
                <a:ea typeface="Tahoma" panose="020B0604030504040204" pitchFamily="34" charset="0"/>
                <a:cs typeface="Tahoma" panose="020B0604030504040204" pitchFamily="34" charset="0"/>
              </a:rPr>
              <a:t>VI. MỘT SỐ LƯU Ý ĐỐI VỚI SGK VÀ CĐHT VẬT LÍ 12</a:t>
            </a:r>
          </a:p>
        </p:txBody>
      </p:sp>
    </p:spTree>
    <p:extLst>
      <p:ext uri="{BB962C8B-B14F-4D97-AF65-F5344CB8AC3E}">
        <p14:creationId xmlns:p14="http://schemas.microsoft.com/office/powerpoint/2010/main" val="4222271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602958-D88B-5095-4F1F-C8D1E720F76C}"/>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6F280C37-132A-BBF9-0022-D88545F6B0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665" y="13860"/>
            <a:ext cx="12205665" cy="6858000"/>
          </a:xfrm>
          <a:prstGeom prst="rect">
            <a:avLst/>
          </a:prstGeom>
        </p:spPr>
      </p:pic>
      <p:pic>
        <p:nvPicPr>
          <p:cNvPr id="5" name="Picture 4">
            <a:extLst>
              <a:ext uri="{FF2B5EF4-FFF2-40B4-BE49-F238E27FC236}">
                <a16:creationId xmlns:a16="http://schemas.microsoft.com/office/drawing/2014/main" id="{C7E3A02F-E8AA-68C3-26DD-71520CACCEA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1596" y="357585"/>
            <a:ext cx="2273924" cy="420082"/>
          </a:xfrm>
          <a:prstGeom prst="rect">
            <a:avLst/>
          </a:prstGeom>
        </p:spPr>
      </p:pic>
      <p:sp>
        <p:nvSpPr>
          <p:cNvPr id="13" name="Rectangle 12">
            <a:extLst>
              <a:ext uri="{FF2B5EF4-FFF2-40B4-BE49-F238E27FC236}">
                <a16:creationId xmlns:a16="http://schemas.microsoft.com/office/drawing/2014/main" id="{8D4C7D3B-D16E-3763-5710-030D3744F33E}"/>
              </a:ext>
            </a:extLst>
          </p:cNvPr>
          <p:cNvSpPr/>
          <p:nvPr/>
        </p:nvSpPr>
        <p:spPr>
          <a:xfrm>
            <a:off x="799213" y="1362873"/>
            <a:ext cx="5610552" cy="400110"/>
          </a:xfrm>
          <a:prstGeom prst="rect">
            <a:avLst/>
          </a:prstGeom>
        </p:spPr>
        <p:txBody>
          <a:bodyPr wrap="square">
            <a:spAutoFit/>
          </a:bodyPr>
          <a:lstStyle/>
          <a:p>
            <a:pPr algn="just"/>
            <a:r>
              <a:rPr lang="en-US" sz="2000" b="1" dirty="0">
                <a:solidFill>
                  <a:srgbClr val="FF0000"/>
                </a:solidFill>
                <a:latin typeface="Tahoma" panose="020B0604030504040204" pitchFamily="34" charset="0"/>
                <a:ea typeface="Tahoma" panose="020B0604030504040204" pitchFamily="34" charset="0"/>
                <a:cs typeface="Tahoma" panose="020B0604030504040204" pitchFamily="34" charset="0"/>
              </a:rPr>
              <a:t>C4. VẬT LÍ HẠT NHÂN VÀ PHÓNG XẠ</a:t>
            </a:r>
          </a:p>
        </p:txBody>
      </p:sp>
      <p:pic>
        <p:nvPicPr>
          <p:cNvPr id="3" name="Picture 2">
            <a:extLst>
              <a:ext uri="{FF2B5EF4-FFF2-40B4-BE49-F238E27FC236}">
                <a16:creationId xmlns:a16="http://schemas.microsoft.com/office/drawing/2014/main" id="{83D6A89D-360B-3B01-499B-D378403137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53692" y="229027"/>
            <a:ext cx="1326712" cy="1097280"/>
          </a:xfrm>
          <a:prstGeom prst="rect">
            <a:avLst/>
          </a:prstGeom>
        </p:spPr>
      </p:pic>
      <p:sp>
        <p:nvSpPr>
          <p:cNvPr id="8" name="Rectangle 7">
            <a:extLst>
              <a:ext uri="{FF2B5EF4-FFF2-40B4-BE49-F238E27FC236}">
                <a16:creationId xmlns:a16="http://schemas.microsoft.com/office/drawing/2014/main" id="{0CAD40C3-F6F2-2BB2-F128-D890DE7F4717}"/>
              </a:ext>
            </a:extLst>
          </p:cNvPr>
          <p:cNvSpPr/>
          <p:nvPr/>
        </p:nvSpPr>
        <p:spPr>
          <a:xfrm>
            <a:off x="799213" y="1874244"/>
            <a:ext cx="8757163" cy="373692"/>
          </a:xfrm>
          <a:prstGeom prst="rect">
            <a:avLst/>
          </a:prstGeom>
        </p:spPr>
        <p:txBody>
          <a:bodyPr wrap="square">
            <a:spAutoFit/>
          </a:bodyPr>
          <a:lstStyle/>
          <a:p>
            <a:pPr>
              <a:lnSpc>
                <a:spcPct val="110000"/>
              </a:lnSpc>
              <a:spcAft>
                <a:spcPts val="800"/>
              </a:spcAft>
            </a:pPr>
            <a:r>
              <a:rPr lang="vi-VN" b="1" i="1" dirty="0">
                <a:solidFill>
                  <a:srgbClr val="0070C0"/>
                </a:solidFill>
                <a:latin typeface="Tahoma" panose="020B0604030504040204" pitchFamily="34" charset="0"/>
                <a:ea typeface="Tahoma" panose="020B0604030504040204" pitchFamily="34" charset="0"/>
                <a:cs typeface="Tahoma" panose="020B0604030504040204" pitchFamily="34" charset="0"/>
              </a:rPr>
              <a:t>Cấu trúc hạt nhân</a:t>
            </a:r>
            <a:endParaRPr lang="en-US" b="1" i="1"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7" name="Rectangle 6">
            <a:extLst>
              <a:ext uri="{FF2B5EF4-FFF2-40B4-BE49-F238E27FC236}">
                <a16:creationId xmlns:a16="http://schemas.microsoft.com/office/drawing/2014/main" id="{2E2ED508-86E3-7353-45C1-8DAEC6539FDB}"/>
              </a:ext>
            </a:extLst>
          </p:cNvPr>
          <p:cNvSpPr/>
          <p:nvPr/>
        </p:nvSpPr>
        <p:spPr>
          <a:xfrm>
            <a:off x="799213" y="2359198"/>
            <a:ext cx="10755190" cy="1899302"/>
          </a:xfrm>
          <a:prstGeom prst="rect">
            <a:avLst/>
          </a:prstGeom>
        </p:spPr>
        <p:txBody>
          <a:bodyPr wrap="square">
            <a:spAutoFit/>
          </a:bodyPr>
          <a:lstStyle/>
          <a:p>
            <a:pPr marL="7938" indent="-7938" algn="just">
              <a:lnSpc>
                <a:spcPct val="120000"/>
              </a:lnSpc>
              <a:spcBef>
                <a:spcPts val="300"/>
              </a:spcBef>
              <a:spcAft>
                <a:spcPts val="300"/>
              </a:spcAft>
            </a:pPr>
            <a:r>
              <a:rPr lang="vi-VN" sz="2000" b="1" dirty="0">
                <a:solidFill>
                  <a:srgbClr val="00B0F0"/>
                </a:solidFill>
                <a:latin typeface="Tahoma" panose="020B0604030504040204" pitchFamily="34" charset="0"/>
                <a:ea typeface="Tahoma" panose="020B0604030504040204" pitchFamily="34" charset="0"/>
                <a:cs typeface="Tahoma" panose="020B0604030504040204" pitchFamily="34" charset="0"/>
              </a:rPr>
              <a:t>Theo cách tiếp cận khám phá khoa học, cũng chính là con đường lịch sử tìm ra các tri thức khoa học. Trước thời điểm thí nghiệm của Rutherford về bắn phá lá vàng mỏng bằng tia alpha, thì người ta mới chỉ tìm hiểu rõ được một thành phần của nguyên tử đó chính là các electron, thông qua chuỗi các thí nghiệm điều khiển tia âm cực của Thomson.</a:t>
            </a:r>
            <a:endPar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endParaRPr>
          </a:p>
        </p:txBody>
      </p:sp>
      <p:sp>
        <p:nvSpPr>
          <p:cNvPr id="2" name="Rectangle 1">
            <a:extLst>
              <a:ext uri="{FF2B5EF4-FFF2-40B4-BE49-F238E27FC236}">
                <a16:creationId xmlns:a16="http://schemas.microsoft.com/office/drawing/2014/main" id="{D193857D-79D5-E4C3-03FD-1FFF1A11E46C}"/>
              </a:ext>
            </a:extLst>
          </p:cNvPr>
          <p:cNvSpPr/>
          <p:nvPr/>
        </p:nvSpPr>
        <p:spPr>
          <a:xfrm>
            <a:off x="916894" y="808660"/>
            <a:ext cx="9523761" cy="523220"/>
          </a:xfrm>
          <a:prstGeom prst="rect">
            <a:avLst/>
          </a:prstGeom>
        </p:spPr>
        <p:txBody>
          <a:bodyPr wrap="none">
            <a:spAutoFit/>
          </a:bodyPr>
          <a:lstStyle/>
          <a:p>
            <a:pPr fontAlgn="ctr">
              <a:lnSpc>
                <a:spcPct val="100000"/>
              </a:lnSpc>
              <a:buNone/>
              <a:defRPr/>
            </a:pPr>
            <a:r>
              <a:rPr lang="en-US" altLang="en-US" sz="2800" b="1" dirty="0">
                <a:solidFill>
                  <a:srgbClr val="00B050"/>
                </a:solidFill>
                <a:latin typeface="Tahoma" panose="020B0604030504040204" pitchFamily="34" charset="0"/>
                <a:ea typeface="Tahoma" panose="020B0604030504040204" pitchFamily="34" charset="0"/>
                <a:cs typeface="Tahoma" panose="020B0604030504040204" pitchFamily="34" charset="0"/>
              </a:rPr>
              <a:t>VI. MỘT SỐ LƯU Ý ĐỐI VỚI SGK VÀ CĐHT VẬT LÍ 12</a:t>
            </a:r>
          </a:p>
        </p:txBody>
      </p:sp>
    </p:spTree>
    <p:extLst>
      <p:ext uri="{BB962C8B-B14F-4D97-AF65-F5344CB8AC3E}">
        <p14:creationId xmlns:p14="http://schemas.microsoft.com/office/powerpoint/2010/main" val="1382121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602958-D88B-5095-4F1F-C8D1E720F76C}"/>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6F280C37-132A-BBF9-0022-D88545F6B0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665" y="13860"/>
            <a:ext cx="12205665" cy="6858000"/>
          </a:xfrm>
          <a:prstGeom prst="rect">
            <a:avLst/>
          </a:prstGeom>
        </p:spPr>
      </p:pic>
      <p:pic>
        <p:nvPicPr>
          <p:cNvPr id="5" name="Picture 4">
            <a:extLst>
              <a:ext uri="{FF2B5EF4-FFF2-40B4-BE49-F238E27FC236}">
                <a16:creationId xmlns:a16="http://schemas.microsoft.com/office/drawing/2014/main" id="{C7E3A02F-E8AA-68C3-26DD-71520CACCEA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1596" y="357585"/>
            <a:ext cx="2273924" cy="420082"/>
          </a:xfrm>
          <a:prstGeom prst="rect">
            <a:avLst/>
          </a:prstGeom>
        </p:spPr>
      </p:pic>
      <p:sp>
        <p:nvSpPr>
          <p:cNvPr id="13" name="Rectangle 12">
            <a:extLst>
              <a:ext uri="{FF2B5EF4-FFF2-40B4-BE49-F238E27FC236}">
                <a16:creationId xmlns:a16="http://schemas.microsoft.com/office/drawing/2014/main" id="{8D4C7D3B-D16E-3763-5710-030D3744F33E}"/>
              </a:ext>
            </a:extLst>
          </p:cNvPr>
          <p:cNvSpPr/>
          <p:nvPr/>
        </p:nvSpPr>
        <p:spPr>
          <a:xfrm>
            <a:off x="799213" y="1362873"/>
            <a:ext cx="5610552" cy="400110"/>
          </a:xfrm>
          <a:prstGeom prst="rect">
            <a:avLst/>
          </a:prstGeom>
        </p:spPr>
        <p:txBody>
          <a:bodyPr wrap="square">
            <a:spAutoFit/>
          </a:bodyPr>
          <a:lstStyle/>
          <a:p>
            <a:pPr algn="just"/>
            <a:r>
              <a:rPr lang="en-US" sz="2000" b="1" dirty="0">
                <a:solidFill>
                  <a:srgbClr val="FF0000"/>
                </a:solidFill>
                <a:latin typeface="Tahoma" panose="020B0604030504040204" pitchFamily="34" charset="0"/>
                <a:ea typeface="Tahoma" panose="020B0604030504040204" pitchFamily="34" charset="0"/>
                <a:cs typeface="Tahoma" panose="020B0604030504040204" pitchFamily="34" charset="0"/>
              </a:rPr>
              <a:t>C4. VẬT LÍ HẠT NHÂN VÀ PHÓNG XẠ</a:t>
            </a:r>
          </a:p>
        </p:txBody>
      </p:sp>
      <p:pic>
        <p:nvPicPr>
          <p:cNvPr id="3" name="Picture 2">
            <a:extLst>
              <a:ext uri="{FF2B5EF4-FFF2-40B4-BE49-F238E27FC236}">
                <a16:creationId xmlns:a16="http://schemas.microsoft.com/office/drawing/2014/main" id="{83D6A89D-360B-3B01-499B-D378403137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53692" y="229027"/>
            <a:ext cx="1326712" cy="1097280"/>
          </a:xfrm>
          <a:prstGeom prst="rect">
            <a:avLst/>
          </a:prstGeom>
        </p:spPr>
      </p:pic>
      <p:sp>
        <p:nvSpPr>
          <p:cNvPr id="8" name="Rectangle 7">
            <a:extLst>
              <a:ext uri="{FF2B5EF4-FFF2-40B4-BE49-F238E27FC236}">
                <a16:creationId xmlns:a16="http://schemas.microsoft.com/office/drawing/2014/main" id="{0CAD40C3-F6F2-2BB2-F128-D890DE7F4717}"/>
              </a:ext>
            </a:extLst>
          </p:cNvPr>
          <p:cNvSpPr/>
          <p:nvPr/>
        </p:nvSpPr>
        <p:spPr>
          <a:xfrm>
            <a:off x="799213" y="1874244"/>
            <a:ext cx="8757163" cy="373692"/>
          </a:xfrm>
          <a:prstGeom prst="rect">
            <a:avLst/>
          </a:prstGeom>
        </p:spPr>
        <p:txBody>
          <a:bodyPr wrap="square">
            <a:spAutoFit/>
          </a:bodyPr>
          <a:lstStyle/>
          <a:p>
            <a:pPr>
              <a:lnSpc>
                <a:spcPct val="110000"/>
              </a:lnSpc>
              <a:spcAft>
                <a:spcPts val="800"/>
              </a:spcAft>
            </a:pPr>
            <a:r>
              <a:rPr lang="vi-VN" b="1" i="1" dirty="0">
                <a:solidFill>
                  <a:srgbClr val="0070C0"/>
                </a:solidFill>
                <a:latin typeface="Tahoma" panose="020B0604030504040204" pitchFamily="34" charset="0"/>
                <a:ea typeface="Tahoma" panose="020B0604030504040204" pitchFamily="34" charset="0"/>
                <a:cs typeface="Tahoma" panose="020B0604030504040204" pitchFamily="34" charset="0"/>
              </a:rPr>
              <a:t>Cấu trúc hạt nhân</a:t>
            </a:r>
            <a:endParaRPr lang="en-US" b="1" i="1"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pic>
        <p:nvPicPr>
          <p:cNvPr id="2" name="Picture 1" descr="Diagram of a diagram of a device&#10;&#10;Description automatically generated with medium confidence">
            <a:extLst>
              <a:ext uri="{FF2B5EF4-FFF2-40B4-BE49-F238E27FC236}">
                <a16:creationId xmlns:a16="http://schemas.microsoft.com/office/drawing/2014/main" id="{44E3626D-58CC-7444-A448-5A2D7CED479F}"/>
              </a:ext>
            </a:extLst>
          </p:cNvPr>
          <p:cNvPicPr>
            <a:picLocks noChangeAspect="1"/>
          </p:cNvPicPr>
          <p:nvPr/>
        </p:nvPicPr>
        <p:blipFill>
          <a:blip r:embed="rId5"/>
          <a:stretch>
            <a:fillRect/>
          </a:stretch>
        </p:blipFill>
        <p:spPr>
          <a:xfrm>
            <a:off x="1351298" y="2472500"/>
            <a:ext cx="7916766" cy="3399383"/>
          </a:xfrm>
          <a:prstGeom prst="rect">
            <a:avLst/>
          </a:prstGeom>
        </p:spPr>
      </p:pic>
      <p:sp>
        <p:nvSpPr>
          <p:cNvPr id="6" name="Rectangle 5">
            <a:extLst>
              <a:ext uri="{FF2B5EF4-FFF2-40B4-BE49-F238E27FC236}">
                <a16:creationId xmlns:a16="http://schemas.microsoft.com/office/drawing/2014/main" id="{DF4C9AFC-15BC-5567-B837-D5F17FA6F0D8}"/>
              </a:ext>
            </a:extLst>
          </p:cNvPr>
          <p:cNvSpPr/>
          <p:nvPr/>
        </p:nvSpPr>
        <p:spPr>
          <a:xfrm>
            <a:off x="916894" y="808660"/>
            <a:ext cx="9523761" cy="523220"/>
          </a:xfrm>
          <a:prstGeom prst="rect">
            <a:avLst/>
          </a:prstGeom>
        </p:spPr>
        <p:txBody>
          <a:bodyPr wrap="none">
            <a:spAutoFit/>
          </a:bodyPr>
          <a:lstStyle/>
          <a:p>
            <a:pPr fontAlgn="ctr">
              <a:lnSpc>
                <a:spcPct val="100000"/>
              </a:lnSpc>
              <a:buNone/>
              <a:defRPr/>
            </a:pPr>
            <a:r>
              <a:rPr lang="en-US" altLang="en-US" sz="2800" b="1" dirty="0">
                <a:solidFill>
                  <a:srgbClr val="00B050"/>
                </a:solidFill>
                <a:latin typeface="Tahoma" panose="020B0604030504040204" pitchFamily="34" charset="0"/>
                <a:ea typeface="Tahoma" panose="020B0604030504040204" pitchFamily="34" charset="0"/>
                <a:cs typeface="Tahoma" panose="020B0604030504040204" pitchFamily="34" charset="0"/>
              </a:rPr>
              <a:t>VI. MỘT SỐ LƯU Ý ĐỐI VỚI SGK VÀ CĐHT VẬT LÍ 12</a:t>
            </a:r>
          </a:p>
        </p:txBody>
      </p:sp>
    </p:spTree>
    <p:extLst>
      <p:ext uri="{BB962C8B-B14F-4D97-AF65-F5344CB8AC3E}">
        <p14:creationId xmlns:p14="http://schemas.microsoft.com/office/powerpoint/2010/main" val="1931096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602958-D88B-5095-4F1F-C8D1E720F76C}"/>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6F280C37-132A-BBF9-0022-D88545F6B0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665" y="13860"/>
            <a:ext cx="12205665" cy="6858000"/>
          </a:xfrm>
          <a:prstGeom prst="rect">
            <a:avLst/>
          </a:prstGeom>
        </p:spPr>
      </p:pic>
      <p:pic>
        <p:nvPicPr>
          <p:cNvPr id="5" name="Picture 4">
            <a:extLst>
              <a:ext uri="{FF2B5EF4-FFF2-40B4-BE49-F238E27FC236}">
                <a16:creationId xmlns:a16="http://schemas.microsoft.com/office/drawing/2014/main" id="{C7E3A02F-E8AA-68C3-26DD-71520CACCEA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1596" y="357585"/>
            <a:ext cx="2273924" cy="420082"/>
          </a:xfrm>
          <a:prstGeom prst="rect">
            <a:avLst/>
          </a:prstGeom>
        </p:spPr>
      </p:pic>
      <p:sp>
        <p:nvSpPr>
          <p:cNvPr id="13" name="Rectangle 12">
            <a:extLst>
              <a:ext uri="{FF2B5EF4-FFF2-40B4-BE49-F238E27FC236}">
                <a16:creationId xmlns:a16="http://schemas.microsoft.com/office/drawing/2014/main" id="{8D4C7D3B-D16E-3763-5710-030D3744F33E}"/>
              </a:ext>
            </a:extLst>
          </p:cNvPr>
          <p:cNvSpPr/>
          <p:nvPr/>
        </p:nvSpPr>
        <p:spPr>
          <a:xfrm>
            <a:off x="799213" y="1362873"/>
            <a:ext cx="5610552" cy="400110"/>
          </a:xfrm>
          <a:prstGeom prst="rect">
            <a:avLst/>
          </a:prstGeom>
        </p:spPr>
        <p:txBody>
          <a:bodyPr wrap="square">
            <a:spAutoFit/>
          </a:bodyPr>
          <a:lstStyle/>
          <a:p>
            <a:pPr algn="just"/>
            <a:r>
              <a:rPr lang="en-US" sz="2000" b="1" dirty="0">
                <a:solidFill>
                  <a:srgbClr val="FF0000"/>
                </a:solidFill>
                <a:latin typeface="Tahoma" panose="020B0604030504040204" pitchFamily="34" charset="0"/>
                <a:ea typeface="Tahoma" panose="020B0604030504040204" pitchFamily="34" charset="0"/>
                <a:cs typeface="Tahoma" panose="020B0604030504040204" pitchFamily="34" charset="0"/>
              </a:rPr>
              <a:t>C4. VẬT LÍ HẠT NHÂN VÀ PHÓNG XẠ</a:t>
            </a:r>
          </a:p>
        </p:txBody>
      </p:sp>
      <p:pic>
        <p:nvPicPr>
          <p:cNvPr id="3" name="Picture 2">
            <a:extLst>
              <a:ext uri="{FF2B5EF4-FFF2-40B4-BE49-F238E27FC236}">
                <a16:creationId xmlns:a16="http://schemas.microsoft.com/office/drawing/2014/main" id="{83D6A89D-360B-3B01-499B-D378403137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53692" y="229027"/>
            <a:ext cx="1326712" cy="1097280"/>
          </a:xfrm>
          <a:prstGeom prst="rect">
            <a:avLst/>
          </a:prstGeom>
        </p:spPr>
      </p:pic>
      <p:sp>
        <p:nvSpPr>
          <p:cNvPr id="8" name="Rectangle 7">
            <a:extLst>
              <a:ext uri="{FF2B5EF4-FFF2-40B4-BE49-F238E27FC236}">
                <a16:creationId xmlns:a16="http://schemas.microsoft.com/office/drawing/2014/main" id="{0CAD40C3-F6F2-2BB2-F128-D890DE7F4717}"/>
              </a:ext>
            </a:extLst>
          </p:cNvPr>
          <p:cNvSpPr/>
          <p:nvPr/>
        </p:nvSpPr>
        <p:spPr>
          <a:xfrm>
            <a:off x="799213" y="1874244"/>
            <a:ext cx="8757163" cy="373692"/>
          </a:xfrm>
          <a:prstGeom prst="rect">
            <a:avLst/>
          </a:prstGeom>
        </p:spPr>
        <p:txBody>
          <a:bodyPr wrap="square">
            <a:spAutoFit/>
          </a:bodyPr>
          <a:lstStyle/>
          <a:p>
            <a:pPr>
              <a:lnSpc>
                <a:spcPct val="110000"/>
              </a:lnSpc>
              <a:spcAft>
                <a:spcPts val="800"/>
              </a:spcAft>
            </a:pPr>
            <a:r>
              <a:rPr lang="vi-VN" b="1" i="1" dirty="0">
                <a:solidFill>
                  <a:srgbClr val="0070C0"/>
                </a:solidFill>
                <a:latin typeface="Tahoma" panose="020B0604030504040204" pitchFamily="34" charset="0"/>
                <a:ea typeface="Tahoma" panose="020B0604030504040204" pitchFamily="34" charset="0"/>
                <a:cs typeface="Tahoma" panose="020B0604030504040204" pitchFamily="34" charset="0"/>
              </a:rPr>
              <a:t>Cấu trúc hạt nhân</a:t>
            </a:r>
            <a:endParaRPr lang="en-US" b="1" i="1"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7" name="Rectangle 6">
            <a:extLst>
              <a:ext uri="{FF2B5EF4-FFF2-40B4-BE49-F238E27FC236}">
                <a16:creationId xmlns:a16="http://schemas.microsoft.com/office/drawing/2014/main" id="{2E2ED508-86E3-7353-45C1-8DAEC6539FDB}"/>
              </a:ext>
            </a:extLst>
          </p:cNvPr>
          <p:cNvSpPr/>
          <p:nvPr/>
        </p:nvSpPr>
        <p:spPr>
          <a:xfrm>
            <a:off x="799213" y="2359198"/>
            <a:ext cx="10755190" cy="1899302"/>
          </a:xfrm>
          <a:prstGeom prst="rect">
            <a:avLst/>
          </a:prstGeom>
        </p:spPr>
        <p:txBody>
          <a:bodyPr wrap="square">
            <a:spAutoFit/>
          </a:bodyPr>
          <a:lstStyle/>
          <a:p>
            <a:pPr marL="7938" indent="-7938" algn="just">
              <a:lnSpc>
                <a:spcPct val="120000"/>
              </a:lnSpc>
              <a:spcBef>
                <a:spcPts val="300"/>
              </a:spcBef>
              <a:spcAft>
                <a:spcPts val="300"/>
              </a:spcAft>
            </a:pPr>
            <a:r>
              <a:rPr lang="vi-VN" sz="2000" b="1" dirty="0">
                <a:solidFill>
                  <a:srgbClr val="00B0F0"/>
                </a:solidFill>
                <a:latin typeface="Tahoma" panose="020B0604030504040204" pitchFamily="34" charset="0"/>
                <a:ea typeface="Tahoma" panose="020B0604030504040204" pitchFamily="34" charset="0"/>
                <a:cs typeface="Tahoma" panose="020B0604030504040204" pitchFamily="34" charset="0"/>
              </a:rPr>
              <a:t>Tuy nhiên thành phần còn lại của nguyên tử, tức phần mang điện dương tại thời điểm đó vẫn chưa được tìm hiểu rõ ràng. Khi đó, người ta chưa biết rằng phần không gian mang điện dương của nguyên tử có kích thước rất bé và tập trung hầu hết khối lượng của nguyên tử, do đó không có khái niệm nhân (điểm tập trung) của nguyên tử</a:t>
            </a:r>
            <a:endPar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endParaRPr>
          </a:p>
        </p:txBody>
      </p:sp>
      <p:sp>
        <p:nvSpPr>
          <p:cNvPr id="2" name="Rectangle 1">
            <a:extLst>
              <a:ext uri="{FF2B5EF4-FFF2-40B4-BE49-F238E27FC236}">
                <a16:creationId xmlns:a16="http://schemas.microsoft.com/office/drawing/2014/main" id="{7BBEABBA-19F0-63E4-C535-D03AD894C4A4}"/>
              </a:ext>
            </a:extLst>
          </p:cNvPr>
          <p:cNvSpPr/>
          <p:nvPr/>
        </p:nvSpPr>
        <p:spPr>
          <a:xfrm>
            <a:off x="916894" y="808660"/>
            <a:ext cx="9523761" cy="523220"/>
          </a:xfrm>
          <a:prstGeom prst="rect">
            <a:avLst/>
          </a:prstGeom>
        </p:spPr>
        <p:txBody>
          <a:bodyPr wrap="none">
            <a:spAutoFit/>
          </a:bodyPr>
          <a:lstStyle/>
          <a:p>
            <a:pPr fontAlgn="ctr">
              <a:lnSpc>
                <a:spcPct val="100000"/>
              </a:lnSpc>
              <a:buNone/>
              <a:defRPr/>
            </a:pPr>
            <a:r>
              <a:rPr lang="en-US" altLang="en-US" sz="2800" b="1" dirty="0">
                <a:solidFill>
                  <a:srgbClr val="00B050"/>
                </a:solidFill>
                <a:latin typeface="Tahoma" panose="020B0604030504040204" pitchFamily="34" charset="0"/>
                <a:ea typeface="Tahoma" panose="020B0604030504040204" pitchFamily="34" charset="0"/>
                <a:cs typeface="Tahoma" panose="020B0604030504040204" pitchFamily="34" charset="0"/>
              </a:rPr>
              <a:t>VI. MỘT SỐ LƯU Ý ĐỐI VỚI SGK VÀ CĐHT VẬT LÍ 12</a:t>
            </a:r>
          </a:p>
        </p:txBody>
      </p:sp>
      <p:sp>
        <p:nvSpPr>
          <p:cNvPr id="6" name="Rectangle 5">
            <a:extLst>
              <a:ext uri="{FF2B5EF4-FFF2-40B4-BE49-F238E27FC236}">
                <a16:creationId xmlns:a16="http://schemas.microsoft.com/office/drawing/2014/main" id="{F8CE55B2-A685-D850-ABA5-379B6159C30A}"/>
              </a:ext>
            </a:extLst>
          </p:cNvPr>
          <p:cNvSpPr/>
          <p:nvPr/>
        </p:nvSpPr>
        <p:spPr>
          <a:xfrm>
            <a:off x="799213" y="4404540"/>
            <a:ext cx="10755190" cy="1160639"/>
          </a:xfrm>
          <a:prstGeom prst="rect">
            <a:avLst/>
          </a:prstGeom>
        </p:spPr>
        <p:txBody>
          <a:bodyPr wrap="square">
            <a:spAutoFit/>
          </a:bodyPr>
          <a:lstStyle/>
          <a:p>
            <a:pPr marL="7938" indent="-7938" algn="just">
              <a:lnSpc>
                <a:spcPct val="120000"/>
              </a:lnSpc>
              <a:spcBef>
                <a:spcPts val="300"/>
              </a:spcBef>
              <a:spcAft>
                <a:spcPts val="300"/>
              </a:spcAft>
            </a:pPr>
            <a:r>
              <a:rPr lang="vi-VN" sz="2000" b="1" dirty="0">
                <a:solidFill>
                  <a:srgbClr val="00B0F0"/>
                </a:solidFill>
                <a:latin typeface="Tahoma" panose="020B0604030504040204" pitchFamily="34" charset="0"/>
                <a:ea typeface="Tahoma" panose="020B0604030504040204" pitchFamily="34" charset="0"/>
                <a:cs typeface="Tahoma" panose="020B0604030504040204" pitchFamily="34" charset="0"/>
              </a:rPr>
              <a:t>Tại thời điểm đó, Thomson cho rằng không gian của khối mang điện dương của nguyên tử sẽ có kích thước bằng nguyên tử như mô hình bên trái trong Hình 1.4 SGK.</a:t>
            </a:r>
            <a:endPar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051299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602958-D88B-5095-4F1F-C8D1E720F76C}"/>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6F280C37-132A-BBF9-0022-D88545F6B0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665" y="13860"/>
            <a:ext cx="12205665" cy="6858000"/>
          </a:xfrm>
          <a:prstGeom prst="rect">
            <a:avLst/>
          </a:prstGeom>
        </p:spPr>
      </p:pic>
      <p:pic>
        <p:nvPicPr>
          <p:cNvPr id="5" name="Picture 4">
            <a:extLst>
              <a:ext uri="{FF2B5EF4-FFF2-40B4-BE49-F238E27FC236}">
                <a16:creationId xmlns:a16="http://schemas.microsoft.com/office/drawing/2014/main" id="{C7E3A02F-E8AA-68C3-26DD-71520CACCEA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1596" y="357585"/>
            <a:ext cx="2273924" cy="420082"/>
          </a:xfrm>
          <a:prstGeom prst="rect">
            <a:avLst/>
          </a:prstGeom>
        </p:spPr>
      </p:pic>
      <p:sp>
        <p:nvSpPr>
          <p:cNvPr id="13" name="Rectangle 12">
            <a:extLst>
              <a:ext uri="{FF2B5EF4-FFF2-40B4-BE49-F238E27FC236}">
                <a16:creationId xmlns:a16="http://schemas.microsoft.com/office/drawing/2014/main" id="{8D4C7D3B-D16E-3763-5710-030D3744F33E}"/>
              </a:ext>
            </a:extLst>
          </p:cNvPr>
          <p:cNvSpPr/>
          <p:nvPr/>
        </p:nvSpPr>
        <p:spPr>
          <a:xfrm>
            <a:off x="799213" y="1362873"/>
            <a:ext cx="5610552" cy="400110"/>
          </a:xfrm>
          <a:prstGeom prst="rect">
            <a:avLst/>
          </a:prstGeom>
        </p:spPr>
        <p:txBody>
          <a:bodyPr wrap="square">
            <a:spAutoFit/>
          </a:bodyPr>
          <a:lstStyle/>
          <a:p>
            <a:pPr algn="just"/>
            <a:r>
              <a:rPr lang="en-US" sz="2000" b="1" dirty="0">
                <a:solidFill>
                  <a:srgbClr val="FF0000"/>
                </a:solidFill>
                <a:latin typeface="Tahoma" panose="020B0604030504040204" pitchFamily="34" charset="0"/>
                <a:ea typeface="Tahoma" panose="020B0604030504040204" pitchFamily="34" charset="0"/>
                <a:cs typeface="Tahoma" panose="020B0604030504040204" pitchFamily="34" charset="0"/>
              </a:rPr>
              <a:t>C4. VẬT LÍ HẠT NHÂN VÀ PHÓNG XẠ</a:t>
            </a:r>
          </a:p>
        </p:txBody>
      </p:sp>
      <p:pic>
        <p:nvPicPr>
          <p:cNvPr id="3" name="Picture 2">
            <a:extLst>
              <a:ext uri="{FF2B5EF4-FFF2-40B4-BE49-F238E27FC236}">
                <a16:creationId xmlns:a16="http://schemas.microsoft.com/office/drawing/2014/main" id="{83D6A89D-360B-3B01-499B-D378403137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53692" y="229027"/>
            <a:ext cx="1326712" cy="1097280"/>
          </a:xfrm>
          <a:prstGeom prst="rect">
            <a:avLst/>
          </a:prstGeom>
        </p:spPr>
      </p:pic>
      <p:sp>
        <p:nvSpPr>
          <p:cNvPr id="8" name="Rectangle 7">
            <a:extLst>
              <a:ext uri="{FF2B5EF4-FFF2-40B4-BE49-F238E27FC236}">
                <a16:creationId xmlns:a16="http://schemas.microsoft.com/office/drawing/2014/main" id="{0CAD40C3-F6F2-2BB2-F128-D890DE7F4717}"/>
              </a:ext>
            </a:extLst>
          </p:cNvPr>
          <p:cNvSpPr/>
          <p:nvPr/>
        </p:nvSpPr>
        <p:spPr>
          <a:xfrm>
            <a:off x="799213" y="1874244"/>
            <a:ext cx="8757163" cy="373692"/>
          </a:xfrm>
          <a:prstGeom prst="rect">
            <a:avLst/>
          </a:prstGeom>
        </p:spPr>
        <p:txBody>
          <a:bodyPr wrap="square">
            <a:spAutoFit/>
          </a:bodyPr>
          <a:lstStyle/>
          <a:p>
            <a:pPr>
              <a:lnSpc>
                <a:spcPct val="110000"/>
              </a:lnSpc>
              <a:spcAft>
                <a:spcPts val="800"/>
              </a:spcAft>
            </a:pPr>
            <a:r>
              <a:rPr lang="vi-VN" b="1" i="1" dirty="0">
                <a:solidFill>
                  <a:srgbClr val="0070C0"/>
                </a:solidFill>
                <a:latin typeface="Tahoma" panose="020B0604030504040204" pitchFamily="34" charset="0"/>
                <a:ea typeface="Tahoma" panose="020B0604030504040204" pitchFamily="34" charset="0"/>
                <a:cs typeface="Tahoma" panose="020B0604030504040204" pitchFamily="34" charset="0"/>
              </a:rPr>
              <a:t>Cấu trúc hạt nhân</a:t>
            </a:r>
            <a:endParaRPr lang="en-US" b="1" i="1"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7" name="Rectangle 6">
            <a:extLst>
              <a:ext uri="{FF2B5EF4-FFF2-40B4-BE49-F238E27FC236}">
                <a16:creationId xmlns:a16="http://schemas.microsoft.com/office/drawing/2014/main" id="{2E2ED508-86E3-7353-45C1-8DAEC6539FDB}"/>
              </a:ext>
            </a:extLst>
          </p:cNvPr>
          <p:cNvSpPr/>
          <p:nvPr/>
        </p:nvSpPr>
        <p:spPr>
          <a:xfrm>
            <a:off x="799213" y="2359198"/>
            <a:ext cx="10755190" cy="1529971"/>
          </a:xfrm>
          <a:prstGeom prst="rect">
            <a:avLst/>
          </a:prstGeom>
        </p:spPr>
        <p:txBody>
          <a:bodyPr wrap="square">
            <a:spAutoFit/>
          </a:bodyPr>
          <a:lstStyle/>
          <a:p>
            <a:pPr marL="7938" indent="-7938" algn="just">
              <a:lnSpc>
                <a:spcPct val="120000"/>
              </a:lnSpc>
              <a:spcBef>
                <a:spcPts val="300"/>
              </a:spcBef>
              <a:spcAft>
                <a:spcPts val="300"/>
              </a:spcAft>
            </a:pPr>
            <a:r>
              <a:rPr lang="vi-VN" sz="2000" b="1" dirty="0">
                <a:solidFill>
                  <a:srgbClr val="00B0F0"/>
                </a:solidFill>
                <a:latin typeface="Tahoma" panose="020B0604030504040204" pitchFamily="34" charset="0"/>
                <a:ea typeface="Tahoma" panose="020B0604030504040204" pitchFamily="34" charset="0"/>
                <a:cs typeface="Tahoma" panose="020B0604030504040204" pitchFamily="34" charset="0"/>
              </a:rPr>
              <a:t>Mô hình nguyên tử này của Thomson có nhiều đặc điểm tương đồng với hình ảnh bánh pudding có nhân hoặc như bánh quy nhân nho trong hình ảnh đầu tiên của bài. Ở Việt Nam rất khó tìm được nơi bán bánh pudding, do vậy tác giả lấy hình ảnh bảnh quy nhân nho hoặc hình ảnh bánh mì nhân nho để minh họa. </a:t>
            </a:r>
            <a:endPar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endParaRPr>
          </a:p>
        </p:txBody>
      </p:sp>
      <p:sp>
        <p:nvSpPr>
          <p:cNvPr id="2" name="Rectangle 1">
            <a:extLst>
              <a:ext uri="{FF2B5EF4-FFF2-40B4-BE49-F238E27FC236}">
                <a16:creationId xmlns:a16="http://schemas.microsoft.com/office/drawing/2014/main" id="{0A520DD5-34DA-7CD8-F13B-582E50325D52}"/>
              </a:ext>
            </a:extLst>
          </p:cNvPr>
          <p:cNvSpPr/>
          <p:nvPr/>
        </p:nvSpPr>
        <p:spPr>
          <a:xfrm>
            <a:off x="916894" y="808660"/>
            <a:ext cx="9523761" cy="523220"/>
          </a:xfrm>
          <a:prstGeom prst="rect">
            <a:avLst/>
          </a:prstGeom>
        </p:spPr>
        <p:txBody>
          <a:bodyPr wrap="none">
            <a:spAutoFit/>
          </a:bodyPr>
          <a:lstStyle/>
          <a:p>
            <a:pPr fontAlgn="ctr">
              <a:lnSpc>
                <a:spcPct val="100000"/>
              </a:lnSpc>
              <a:buNone/>
              <a:defRPr/>
            </a:pPr>
            <a:r>
              <a:rPr lang="en-US" altLang="en-US" sz="2800" b="1" dirty="0">
                <a:solidFill>
                  <a:srgbClr val="00B050"/>
                </a:solidFill>
                <a:latin typeface="Tahoma" panose="020B0604030504040204" pitchFamily="34" charset="0"/>
                <a:ea typeface="Tahoma" panose="020B0604030504040204" pitchFamily="34" charset="0"/>
                <a:cs typeface="Tahoma" panose="020B0604030504040204" pitchFamily="34" charset="0"/>
              </a:rPr>
              <a:t>VI. MỘT SỐ LƯU Ý ĐỐI VỚI SGK VÀ CĐHT VẬT LÍ 12</a:t>
            </a:r>
          </a:p>
        </p:txBody>
      </p:sp>
      <p:sp>
        <p:nvSpPr>
          <p:cNvPr id="10" name="Rectangle 9">
            <a:extLst>
              <a:ext uri="{FF2B5EF4-FFF2-40B4-BE49-F238E27FC236}">
                <a16:creationId xmlns:a16="http://schemas.microsoft.com/office/drawing/2014/main" id="{5D1B8A94-B7F9-A678-E89F-18578DF8E1FB}"/>
              </a:ext>
            </a:extLst>
          </p:cNvPr>
          <p:cNvSpPr/>
          <p:nvPr/>
        </p:nvSpPr>
        <p:spPr>
          <a:xfrm>
            <a:off x="799213" y="3966836"/>
            <a:ext cx="10755190" cy="1899302"/>
          </a:xfrm>
          <a:prstGeom prst="rect">
            <a:avLst/>
          </a:prstGeom>
        </p:spPr>
        <p:txBody>
          <a:bodyPr wrap="square">
            <a:spAutoFit/>
          </a:bodyPr>
          <a:lstStyle/>
          <a:p>
            <a:pPr marL="7938" indent="-7938" algn="just">
              <a:lnSpc>
                <a:spcPct val="120000"/>
              </a:lnSpc>
              <a:spcBef>
                <a:spcPts val="300"/>
              </a:spcBef>
              <a:spcAft>
                <a:spcPts val="300"/>
              </a:spcAft>
            </a:pPr>
            <a:r>
              <a:rPr lang="vi-VN" sz="2000" b="1" dirty="0">
                <a:solidFill>
                  <a:srgbClr val="00B0F0"/>
                </a:solidFill>
                <a:latin typeface="Tahoma" panose="020B0604030504040204" pitchFamily="34" charset="0"/>
                <a:ea typeface="Tahoma" panose="020B0604030504040204" pitchFamily="34" charset="0"/>
                <a:cs typeface="Tahoma" panose="020B0604030504040204" pitchFamily="34" charset="0"/>
              </a:rPr>
              <a:t>Chuỗi thí nghiệm của Rutherford về bắn phá hạt alpha và các lá kim loại mỏng đã bác bỏ mô hình bánh hạt nho của Thomson. Kh</a:t>
            </a:r>
            <a:r>
              <a:rPr lang="en-US" sz="2000" b="1" dirty="0" err="1">
                <a:solidFill>
                  <a:srgbClr val="00B0F0"/>
                </a:solidFill>
                <a:latin typeface="Tahoma" panose="020B0604030504040204" pitchFamily="34" charset="0"/>
                <a:ea typeface="Tahoma" panose="020B0604030504040204" pitchFamily="34" charset="0"/>
                <a:cs typeface="Tahoma" panose="020B0604030504040204" pitchFamily="34" charset="0"/>
              </a:rPr>
              <a:t>i</a:t>
            </a:r>
            <a:r>
              <a:rPr lang="vi-VN" sz="2000" b="1" dirty="0">
                <a:solidFill>
                  <a:srgbClr val="00B0F0"/>
                </a:solidFill>
                <a:latin typeface="Tahoma" panose="020B0604030504040204" pitchFamily="34" charset="0"/>
                <a:ea typeface="Tahoma" panose="020B0604030504040204" pitchFamily="34" charset="0"/>
                <a:cs typeface="Tahoma" panose="020B0604030504040204" pitchFamily="34" charset="0"/>
              </a:rPr>
              <a:t> bắ</a:t>
            </a:r>
            <a:r>
              <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rPr>
              <a:t>n</a:t>
            </a:r>
            <a:r>
              <a:rPr lang="vi-VN" sz="2000" b="1" dirty="0">
                <a:solidFill>
                  <a:srgbClr val="00B0F0"/>
                </a:solidFill>
                <a:latin typeface="Tahoma" panose="020B0604030504040204" pitchFamily="34" charset="0"/>
                <a:ea typeface="Tahoma" panose="020B0604030504040204" pitchFamily="34" charset="0"/>
                <a:cs typeface="Tahoma" panose="020B0604030504040204" pitchFamily="34" charset="0"/>
              </a:rPr>
              <a:t> phát chùm hạt alpha (hạt nhân của nguyên tử Heli) vào lá vàng mỏng, do tương tác tĩnh điện đẩy nhau của của hạt nhân vàng mang điện dương và hạt alpha cũng mang điện dương sẽ gây ra lệch hướng của chùm tia alpha. Sự lệch hướng này gọi là tán xạ của hạt alpha.</a:t>
            </a:r>
            <a:endPar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839477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602958-D88B-5095-4F1F-C8D1E720F76C}"/>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6F280C37-132A-BBF9-0022-D88545F6B0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665" y="13860"/>
            <a:ext cx="12205665" cy="6858000"/>
          </a:xfrm>
          <a:prstGeom prst="rect">
            <a:avLst/>
          </a:prstGeom>
        </p:spPr>
      </p:pic>
      <p:pic>
        <p:nvPicPr>
          <p:cNvPr id="5" name="Picture 4">
            <a:extLst>
              <a:ext uri="{FF2B5EF4-FFF2-40B4-BE49-F238E27FC236}">
                <a16:creationId xmlns:a16="http://schemas.microsoft.com/office/drawing/2014/main" id="{C7E3A02F-E8AA-68C3-26DD-71520CACCEA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1596" y="357585"/>
            <a:ext cx="2273924" cy="420082"/>
          </a:xfrm>
          <a:prstGeom prst="rect">
            <a:avLst/>
          </a:prstGeom>
        </p:spPr>
      </p:pic>
      <p:sp>
        <p:nvSpPr>
          <p:cNvPr id="13" name="Rectangle 12">
            <a:extLst>
              <a:ext uri="{FF2B5EF4-FFF2-40B4-BE49-F238E27FC236}">
                <a16:creationId xmlns:a16="http://schemas.microsoft.com/office/drawing/2014/main" id="{8D4C7D3B-D16E-3763-5710-030D3744F33E}"/>
              </a:ext>
            </a:extLst>
          </p:cNvPr>
          <p:cNvSpPr/>
          <p:nvPr/>
        </p:nvSpPr>
        <p:spPr>
          <a:xfrm>
            <a:off x="799213" y="1362873"/>
            <a:ext cx="5610552" cy="400110"/>
          </a:xfrm>
          <a:prstGeom prst="rect">
            <a:avLst/>
          </a:prstGeom>
        </p:spPr>
        <p:txBody>
          <a:bodyPr wrap="square">
            <a:spAutoFit/>
          </a:bodyPr>
          <a:lstStyle/>
          <a:p>
            <a:pPr algn="just"/>
            <a:r>
              <a:rPr lang="en-US" sz="2000" b="1" dirty="0">
                <a:solidFill>
                  <a:srgbClr val="FF0000"/>
                </a:solidFill>
                <a:latin typeface="Tahoma" panose="020B0604030504040204" pitchFamily="34" charset="0"/>
                <a:ea typeface="Tahoma" panose="020B0604030504040204" pitchFamily="34" charset="0"/>
                <a:cs typeface="Tahoma" panose="020B0604030504040204" pitchFamily="34" charset="0"/>
              </a:rPr>
              <a:t>C4. VẬT LÍ HẠT NHÂN VÀ PHÓNG XẠ</a:t>
            </a:r>
          </a:p>
        </p:txBody>
      </p:sp>
      <p:pic>
        <p:nvPicPr>
          <p:cNvPr id="3" name="Picture 2">
            <a:extLst>
              <a:ext uri="{FF2B5EF4-FFF2-40B4-BE49-F238E27FC236}">
                <a16:creationId xmlns:a16="http://schemas.microsoft.com/office/drawing/2014/main" id="{83D6A89D-360B-3B01-499B-D378403137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53692" y="229027"/>
            <a:ext cx="1326712" cy="1097280"/>
          </a:xfrm>
          <a:prstGeom prst="rect">
            <a:avLst/>
          </a:prstGeom>
        </p:spPr>
      </p:pic>
      <p:sp>
        <p:nvSpPr>
          <p:cNvPr id="8" name="Rectangle 7">
            <a:extLst>
              <a:ext uri="{FF2B5EF4-FFF2-40B4-BE49-F238E27FC236}">
                <a16:creationId xmlns:a16="http://schemas.microsoft.com/office/drawing/2014/main" id="{0CAD40C3-F6F2-2BB2-F128-D890DE7F4717}"/>
              </a:ext>
            </a:extLst>
          </p:cNvPr>
          <p:cNvSpPr/>
          <p:nvPr/>
        </p:nvSpPr>
        <p:spPr>
          <a:xfrm>
            <a:off x="799213" y="1874244"/>
            <a:ext cx="8757163" cy="373692"/>
          </a:xfrm>
          <a:prstGeom prst="rect">
            <a:avLst/>
          </a:prstGeom>
        </p:spPr>
        <p:txBody>
          <a:bodyPr wrap="square">
            <a:spAutoFit/>
          </a:bodyPr>
          <a:lstStyle/>
          <a:p>
            <a:pPr>
              <a:lnSpc>
                <a:spcPct val="110000"/>
              </a:lnSpc>
              <a:spcAft>
                <a:spcPts val="800"/>
              </a:spcAft>
            </a:pPr>
            <a:r>
              <a:rPr lang="vi-VN" b="1" i="1" dirty="0">
                <a:solidFill>
                  <a:srgbClr val="0070C0"/>
                </a:solidFill>
                <a:latin typeface="Tahoma" panose="020B0604030504040204" pitchFamily="34" charset="0"/>
                <a:ea typeface="Tahoma" panose="020B0604030504040204" pitchFamily="34" charset="0"/>
                <a:cs typeface="Tahoma" panose="020B0604030504040204" pitchFamily="34" charset="0"/>
              </a:rPr>
              <a:t>Cấu trúc hạt nhân</a:t>
            </a:r>
            <a:endParaRPr lang="en-US" b="1" i="1"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7" name="Rectangle 6">
            <a:extLst>
              <a:ext uri="{FF2B5EF4-FFF2-40B4-BE49-F238E27FC236}">
                <a16:creationId xmlns:a16="http://schemas.microsoft.com/office/drawing/2014/main" id="{2E2ED508-86E3-7353-45C1-8DAEC6539FDB}"/>
              </a:ext>
            </a:extLst>
          </p:cNvPr>
          <p:cNvSpPr/>
          <p:nvPr/>
        </p:nvSpPr>
        <p:spPr>
          <a:xfrm>
            <a:off x="799213" y="2359198"/>
            <a:ext cx="10755190" cy="1899302"/>
          </a:xfrm>
          <a:prstGeom prst="rect">
            <a:avLst/>
          </a:prstGeom>
        </p:spPr>
        <p:txBody>
          <a:bodyPr wrap="square">
            <a:spAutoFit/>
          </a:bodyPr>
          <a:lstStyle/>
          <a:p>
            <a:pPr marL="7938" indent="-7938" algn="just">
              <a:lnSpc>
                <a:spcPct val="120000"/>
              </a:lnSpc>
              <a:spcBef>
                <a:spcPts val="300"/>
              </a:spcBef>
              <a:spcAft>
                <a:spcPts val="300"/>
              </a:spcAft>
            </a:pPr>
            <a:r>
              <a:rPr lang="vi-VN" sz="2000" b="1" dirty="0">
                <a:solidFill>
                  <a:srgbClr val="00B0F0"/>
                </a:solidFill>
                <a:latin typeface="Tahoma" panose="020B0604030504040204" pitchFamily="34" charset="0"/>
                <a:ea typeface="Tahoma" panose="020B0604030504040204" pitchFamily="34" charset="0"/>
                <a:cs typeface="Tahoma" panose="020B0604030504040204" pitchFamily="34" charset="0"/>
              </a:rPr>
              <a:t>Nếu theo mô hình của Thomson, do phần mang điện dương của nguyên tử có kích thước lớn chiếm mọi không gian và mật độ mang điện dương gần như nhau, do vậy hầu hết lực tương tác giữa 2 phần mang điện dương của vàng và hạt alpha sẽ gần như tương đồng nhau trong không gian. Cụ thể là, sự khác biệt về độ lớn lực đẩy giữa các tia đi gần và đi xa phần trung tâm hình học của nguyên tử là nhỏ. </a:t>
            </a:r>
            <a:endPar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endParaRPr>
          </a:p>
        </p:txBody>
      </p:sp>
      <p:sp>
        <p:nvSpPr>
          <p:cNvPr id="2" name="Rectangle 1">
            <a:extLst>
              <a:ext uri="{FF2B5EF4-FFF2-40B4-BE49-F238E27FC236}">
                <a16:creationId xmlns:a16="http://schemas.microsoft.com/office/drawing/2014/main" id="{2A44AB11-0DC4-A1ED-6161-7BDF2CA50875}"/>
              </a:ext>
            </a:extLst>
          </p:cNvPr>
          <p:cNvSpPr/>
          <p:nvPr/>
        </p:nvSpPr>
        <p:spPr>
          <a:xfrm>
            <a:off x="916894" y="808660"/>
            <a:ext cx="9523761" cy="523220"/>
          </a:xfrm>
          <a:prstGeom prst="rect">
            <a:avLst/>
          </a:prstGeom>
        </p:spPr>
        <p:txBody>
          <a:bodyPr wrap="none">
            <a:spAutoFit/>
          </a:bodyPr>
          <a:lstStyle/>
          <a:p>
            <a:pPr fontAlgn="ctr">
              <a:lnSpc>
                <a:spcPct val="100000"/>
              </a:lnSpc>
              <a:buNone/>
              <a:defRPr/>
            </a:pPr>
            <a:r>
              <a:rPr lang="en-US" altLang="en-US" sz="2800" b="1" dirty="0">
                <a:solidFill>
                  <a:srgbClr val="00B050"/>
                </a:solidFill>
                <a:latin typeface="Tahoma" panose="020B0604030504040204" pitchFamily="34" charset="0"/>
                <a:ea typeface="Tahoma" panose="020B0604030504040204" pitchFamily="34" charset="0"/>
                <a:cs typeface="Tahoma" panose="020B0604030504040204" pitchFamily="34" charset="0"/>
              </a:rPr>
              <a:t>VI. MỘT SỐ LƯU Ý ĐỐI VỚI SGK VÀ CĐHT VẬT LÍ 12</a:t>
            </a:r>
          </a:p>
        </p:txBody>
      </p:sp>
      <p:sp>
        <p:nvSpPr>
          <p:cNvPr id="6" name="Rectangle 5">
            <a:extLst>
              <a:ext uri="{FF2B5EF4-FFF2-40B4-BE49-F238E27FC236}">
                <a16:creationId xmlns:a16="http://schemas.microsoft.com/office/drawing/2014/main" id="{C9F05603-5DDC-53FC-4312-F3EAEEEE4602}"/>
              </a:ext>
            </a:extLst>
          </p:cNvPr>
          <p:cNvSpPr/>
          <p:nvPr/>
        </p:nvSpPr>
        <p:spPr>
          <a:xfrm>
            <a:off x="799213" y="4404540"/>
            <a:ext cx="10755190" cy="1160639"/>
          </a:xfrm>
          <a:prstGeom prst="rect">
            <a:avLst/>
          </a:prstGeom>
        </p:spPr>
        <p:txBody>
          <a:bodyPr wrap="square">
            <a:spAutoFit/>
          </a:bodyPr>
          <a:lstStyle/>
          <a:p>
            <a:pPr marL="7938" indent="-7938" algn="just">
              <a:lnSpc>
                <a:spcPct val="120000"/>
              </a:lnSpc>
              <a:spcBef>
                <a:spcPts val="300"/>
              </a:spcBef>
              <a:spcAft>
                <a:spcPts val="300"/>
              </a:spcAft>
            </a:pPr>
            <a:r>
              <a:rPr lang="vi-VN" sz="2000" b="1" dirty="0">
                <a:solidFill>
                  <a:srgbClr val="00B0F0"/>
                </a:solidFill>
                <a:latin typeface="Tahoma" panose="020B0604030504040204" pitchFamily="34" charset="0"/>
                <a:ea typeface="Tahoma" panose="020B0604030504040204" pitchFamily="34" charset="0"/>
                <a:cs typeface="Tahoma" panose="020B0604030504040204" pitchFamily="34" charset="0"/>
              </a:rPr>
              <a:t>Do vậy, các chùm alpha chỉ cần có động năng đủ lớn, dù đi gần hay đi xa tâm hình học của nguyên tử thì sẽ chủ yếu đi xuyên thẳng qua không gian mang điện dương của nguyên tử vàng, phần tán xạ sẽ có góc tán xạ rất nhỏ.</a:t>
            </a:r>
            <a:endPar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348457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602958-D88B-5095-4F1F-C8D1E720F76C}"/>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6F280C37-132A-BBF9-0022-D88545F6B0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665" y="13860"/>
            <a:ext cx="12205665" cy="6858000"/>
          </a:xfrm>
          <a:prstGeom prst="rect">
            <a:avLst/>
          </a:prstGeom>
        </p:spPr>
      </p:pic>
      <p:pic>
        <p:nvPicPr>
          <p:cNvPr id="5" name="Picture 4">
            <a:extLst>
              <a:ext uri="{FF2B5EF4-FFF2-40B4-BE49-F238E27FC236}">
                <a16:creationId xmlns:a16="http://schemas.microsoft.com/office/drawing/2014/main" id="{C7E3A02F-E8AA-68C3-26DD-71520CACCEA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1596" y="357585"/>
            <a:ext cx="2273924" cy="420082"/>
          </a:xfrm>
          <a:prstGeom prst="rect">
            <a:avLst/>
          </a:prstGeom>
        </p:spPr>
      </p:pic>
      <p:sp>
        <p:nvSpPr>
          <p:cNvPr id="13" name="Rectangle 12">
            <a:extLst>
              <a:ext uri="{FF2B5EF4-FFF2-40B4-BE49-F238E27FC236}">
                <a16:creationId xmlns:a16="http://schemas.microsoft.com/office/drawing/2014/main" id="{8D4C7D3B-D16E-3763-5710-030D3744F33E}"/>
              </a:ext>
            </a:extLst>
          </p:cNvPr>
          <p:cNvSpPr/>
          <p:nvPr/>
        </p:nvSpPr>
        <p:spPr>
          <a:xfrm>
            <a:off x="799213" y="1362873"/>
            <a:ext cx="5610552" cy="400110"/>
          </a:xfrm>
          <a:prstGeom prst="rect">
            <a:avLst/>
          </a:prstGeom>
        </p:spPr>
        <p:txBody>
          <a:bodyPr wrap="square">
            <a:spAutoFit/>
          </a:bodyPr>
          <a:lstStyle/>
          <a:p>
            <a:pPr algn="just"/>
            <a:r>
              <a:rPr lang="en-US" sz="2000" b="1" dirty="0">
                <a:solidFill>
                  <a:srgbClr val="FF0000"/>
                </a:solidFill>
                <a:latin typeface="Tahoma" panose="020B0604030504040204" pitchFamily="34" charset="0"/>
                <a:ea typeface="Tahoma" panose="020B0604030504040204" pitchFamily="34" charset="0"/>
                <a:cs typeface="Tahoma" panose="020B0604030504040204" pitchFamily="34" charset="0"/>
              </a:rPr>
              <a:t>C4. VẬT LÍ HẠT NHÂN VÀ PHÓNG XẠ</a:t>
            </a:r>
          </a:p>
        </p:txBody>
      </p:sp>
      <p:pic>
        <p:nvPicPr>
          <p:cNvPr id="3" name="Picture 2">
            <a:extLst>
              <a:ext uri="{FF2B5EF4-FFF2-40B4-BE49-F238E27FC236}">
                <a16:creationId xmlns:a16="http://schemas.microsoft.com/office/drawing/2014/main" id="{83D6A89D-360B-3B01-499B-D378403137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53692" y="229027"/>
            <a:ext cx="1326712" cy="1097280"/>
          </a:xfrm>
          <a:prstGeom prst="rect">
            <a:avLst/>
          </a:prstGeom>
        </p:spPr>
      </p:pic>
      <p:sp>
        <p:nvSpPr>
          <p:cNvPr id="8" name="Rectangle 7">
            <a:extLst>
              <a:ext uri="{FF2B5EF4-FFF2-40B4-BE49-F238E27FC236}">
                <a16:creationId xmlns:a16="http://schemas.microsoft.com/office/drawing/2014/main" id="{0CAD40C3-F6F2-2BB2-F128-D890DE7F4717}"/>
              </a:ext>
            </a:extLst>
          </p:cNvPr>
          <p:cNvSpPr/>
          <p:nvPr/>
        </p:nvSpPr>
        <p:spPr>
          <a:xfrm>
            <a:off x="799213" y="1874244"/>
            <a:ext cx="8757163" cy="373692"/>
          </a:xfrm>
          <a:prstGeom prst="rect">
            <a:avLst/>
          </a:prstGeom>
        </p:spPr>
        <p:txBody>
          <a:bodyPr wrap="square">
            <a:spAutoFit/>
          </a:bodyPr>
          <a:lstStyle/>
          <a:p>
            <a:pPr>
              <a:lnSpc>
                <a:spcPct val="110000"/>
              </a:lnSpc>
              <a:spcAft>
                <a:spcPts val="800"/>
              </a:spcAft>
            </a:pPr>
            <a:r>
              <a:rPr lang="vi-VN" b="1" i="1" dirty="0">
                <a:solidFill>
                  <a:srgbClr val="0070C0"/>
                </a:solidFill>
                <a:latin typeface="Tahoma" panose="020B0604030504040204" pitchFamily="34" charset="0"/>
                <a:ea typeface="Tahoma" panose="020B0604030504040204" pitchFamily="34" charset="0"/>
                <a:cs typeface="Tahoma" panose="020B0604030504040204" pitchFamily="34" charset="0"/>
              </a:rPr>
              <a:t>Cấu trúc hạt nhân</a:t>
            </a:r>
            <a:endParaRPr lang="en-US" b="1" i="1"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pic>
        <p:nvPicPr>
          <p:cNvPr id="2" name="Picture 1" descr="A diagram of a circle with lines and dots&#10;&#10;Description automatically generated">
            <a:extLst>
              <a:ext uri="{FF2B5EF4-FFF2-40B4-BE49-F238E27FC236}">
                <a16:creationId xmlns:a16="http://schemas.microsoft.com/office/drawing/2014/main" id="{C18A601E-8B87-42FD-656C-33C04AA827A3}"/>
              </a:ext>
            </a:extLst>
          </p:cNvPr>
          <p:cNvPicPr>
            <a:picLocks noChangeAspect="1"/>
          </p:cNvPicPr>
          <p:nvPr/>
        </p:nvPicPr>
        <p:blipFill rotWithShape="1">
          <a:blip r:embed="rId5"/>
          <a:srcRect l="12066" r="13875"/>
          <a:stretch/>
        </p:blipFill>
        <p:spPr>
          <a:xfrm>
            <a:off x="6700281" y="1470453"/>
            <a:ext cx="5180124" cy="3376630"/>
          </a:xfrm>
          <a:prstGeom prst="rect">
            <a:avLst/>
          </a:prstGeom>
        </p:spPr>
      </p:pic>
      <p:sp>
        <p:nvSpPr>
          <p:cNvPr id="6" name="Rectangle 5">
            <a:extLst>
              <a:ext uri="{FF2B5EF4-FFF2-40B4-BE49-F238E27FC236}">
                <a16:creationId xmlns:a16="http://schemas.microsoft.com/office/drawing/2014/main" id="{03DC6FE5-703D-06F9-9136-55D1C4120B1D}"/>
              </a:ext>
            </a:extLst>
          </p:cNvPr>
          <p:cNvSpPr/>
          <p:nvPr/>
        </p:nvSpPr>
        <p:spPr>
          <a:xfrm>
            <a:off x="799213" y="2359198"/>
            <a:ext cx="5538834" cy="3376630"/>
          </a:xfrm>
          <a:prstGeom prst="rect">
            <a:avLst/>
          </a:prstGeom>
        </p:spPr>
        <p:txBody>
          <a:bodyPr wrap="square">
            <a:spAutoFit/>
          </a:bodyPr>
          <a:lstStyle/>
          <a:p>
            <a:pPr algn="just">
              <a:lnSpc>
                <a:spcPct val="120000"/>
              </a:lnSpc>
              <a:spcBef>
                <a:spcPts val="200"/>
              </a:spcBef>
              <a:spcAft>
                <a:spcPts val="200"/>
              </a:spcAft>
            </a:pPr>
            <a:r>
              <a:rPr lang="vi-VN" sz="2000" b="1" dirty="0">
                <a:solidFill>
                  <a:srgbClr val="00B0F0"/>
                </a:solidFill>
                <a:latin typeface="Tahoma" panose="020B0604030504040204" pitchFamily="34" charset="0"/>
                <a:ea typeface="Tahoma" panose="020B0604030504040204" pitchFamily="34" charset="0"/>
                <a:cs typeface="Tahoma" panose="020B0604030504040204" pitchFamily="34" charset="0"/>
              </a:rPr>
              <a:t>Tuy nhiên, kết quả thí nghiệm của Rutherford cho thấy có những hạt alpha bật ngược</a:t>
            </a:r>
            <a:r>
              <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vi-VN" sz="2000" b="1" dirty="0">
                <a:solidFill>
                  <a:srgbClr val="00B0F0"/>
                </a:solidFill>
                <a:latin typeface="Tahoma" panose="020B0604030504040204" pitchFamily="34" charset="0"/>
                <a:ea typeface="Tahoma" panose="020B0604030504040204" pitchFamily="34" charset="0"/>
                <a:cs typeface="Tahoma" panose="020B0604030504040204" pitchFamily="34" charset="0"/>
              </a:rPr>
              <a:t>trở lại. Điều đó chỉ có thể được giải thích nếu cho rằng phần không gian mang</a:t>
            </a:r>
            <a:r>
              <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vi-VN" sz="2000" b="1" dirty="0">
                <a:solidFill>
                  <a:srgbClr val="00B0F0"/>
                </a:solidFill>
                <a:latin typeface="Tahoma" panose="020B0604030504040204" pitchFamily="34" charset="0"/>
                <a:ea typeface="Tahoma" panose="020B0604030504040204" pitchFamily="34" charset="0"/>
                <a:cs typeface="Tahoma" panose="020B0604030504040204" pitchFamily="34" charset="0"/>
              </a:rPr>
              <a:t>điện dương của lá vàng phải có kích thước rất bé so với kích thước của nguyên tử. Lúc đó mới có sự khác biệt rõ ràng về độ lớn của lực tương tác tĩnh điện giữa hạt alpha đi gần hạt</a:t>
            </a:r>
            <a:r>
              <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rPr>
              <a:t>.</a:t>
            </a:r>
          </a:p>
        </p:txBody>
      </p:sp>
      <p:sp>
        <p:nvSpPr>
          <p:cNvPr id="7" name="Rectangle 6">
            <a:extLst>
              <a:ext uri="{FF2B5EF4-FFF2-40B4-BE49-F238E27FC236}">
                <a16:creationId xmlns:a16="http://schemas.microsoft.com/office/drawing/2014/main" id="{36BBCC3C-B029-725D-69F6-D241310A66FD}"/>
              </a:ext>
            </a:extLst>
          </p:cNvPr>
          <p:cNvSpPr/>
          <p:nvPr/>
        </p:nvSpPr>
        <p:spPr>
          <a:xfrm>
            <a:off x="916894" y="808660"/>
            <a:ext cx="9523761" cy="523220"/>
          </a:xfrm>
          <a:prstGeom prst="rect">
            <a:avLst/>
          </a:prstGeom>
        </p:spPr>
        <p:txBody>
          <a:bodyPr wrap="none">
            <a:spAutoFit/>
          </a:bodyPr>
          <a:lstStyle/>
          <a:p>
            <a:pPr fontAlgn="ctr">
              <a:lnSpc>
                <a:spcPct val="100000"/>
              </a:lnSpc>
              <a:buNone/>
              <a:defRPr/>
            </a:pPr>
            <a:r>
              <a:rPr lang="en-US" altLang="en-US" sz="2800" b="1" dirty="0">
                <a:solidFill>
                  <a:srgbClr val="00B050"/>
                </a:solidFill>
                <a:latin typeface="Tahoma" panose="020B0604030504040204" pitchFamily="34" charset="0"/>
                <a:ea typeface="Tahoma" panose="020B0604030504040204" pitchFamily="34" charset="0"/>
                <a:cs typeface="Tahoma" panose="020B0604030504040204" pitchFamily="34" charset="0"/>
              </a:rPr>
              <a:t>VI. MỘT SỐ LƯU Ý ĐỐI VỚI SGK VÀ CĐHT VẬT LÍ 12</a:t>
            </a:r>
          </a:p>
        </p:txBody>
      </p:sp>
    </p:spTree>
    <p:extLst>
      <p:ext uri="{BB962C8B-B14F-4D97-AF65-F5344CB8AC3E}">
        <p14:creationId xmlns:p14="http://schemas.microsoft.com/office/powerpoint/2010/main" val="2095351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602958-D88B-5095-4F1F-C8D1E720F76C}"/>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6F280C37-132A-BBF9-0022-D88545F6B0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665" y="13860"/>
            <a:ext cx="12205665" cy="6858000"/>
          </a:xfrm>
          <a:prstGeom prst="rect">
            <a:avLst/>
          </a:prstGeom>
        </p:spPr>
      </p:pic>
      <p:pic>
        <p:nvPicPr>
          <p:cNvPr id="5" name="Picture 4">
            <a:extLst>
              <a:ext uri="{FF2B5EF4-FFF2-40B4-BE49-F238E27FC236}">
                <a16:creationId xmlns:a16="http://schemas.microsoft.com/office/drawing/2014/main" id="{C7E3A02F-E8AA-68C3-26DD-71520CACCEA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1596" y="357585"/>
            <a:ext cx="2273924" cy="420082"/>
          </a:xfrm>
          <a:prstGeom prst="rect">
            <a:avLst/>
          </a:prstGeom>
        </p:spPr>
      </p:pic>
      <p:sp>
        <p:nvSpPr>
          <p:cNvPr id="13" name="Rectangle 12">
            <a:extLst>
              <a:ext uri="{FF2B5EF4-FFF2-40B4-BE49-F238E27FC236}">
                <a16:creationId xmlns:a16="http://schemas.microsoft.com/office/drawing/2014/main" id="{8D4C7D3B-D16E-3763-5710-030D3744F33E}"/>
              </a:ext>
            </a:extLst>
          </p:cNvPr>
          <p:cNvSpPr/>
          <p:nvPr/>
        </p:nvSpPr>
        <p:spPr>
          <a:xfrm>
            <a:off x="799213" y="1362873"/>
            <a:ext cx="5610552" cy="400110"/>
          </a:xfrm>
          <a:prstGeom prst="rect">
            <a:avLst/>
          </a:prstGeom>
        </p:spPr>
        <p:txBody>
          <a:bodyPr wrap="square">
            <a:spAutoFit/>
          </a:bodyPr>
          <a:lstStyle/>
          <a:p>
            <a:pPr algn="just"/>
            <a:r>
              <a:rPr lang="en-US" sz="2000" b="1" dirty="0">
                <a:solidFill>
                  <a:srgbClr val="FF0000"/>
                </a:solidFill>
                <a:latin typeface="Tahoma" panose="020B0604030504040204" pitchFamily="34" charset="0"/>
                <a:ea typeface="Tahoma" panose="020B0604030504040204" pitchFamily="34" charset="0"/>
                <a:cs typeface="Tahoma" panose="020B0604030504040204" pitchFamily="34" charset="0"/>
              </a:rPr>
              <a:t>C4. VẬT LÍ HẠT NHÂN VÀ PHÓNG XẠ</a:t>
            </a:r>
          </a:p>
        </p:txBody>
      </p:sp>
      <p:pic>
        <p:nvPicPr>
          <p:cNvPr id="3" name="Picture 2">
            <a:extLst>
              <a:ext uri="{FF2B5EF4-FFF2-40B4-BE49-F238E27FC236}">
                <a16:creationId xmlns:a16="http://schemas.microsoft.com/office/drawing/2014/main" id="{83D6A89D-360B-3B01-499B-D378403137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53692" y="229027"/>
            <a:ext cx="1326712" cy="1097280"/>
          </a:xfrm>
          <a:prstGeom prst="rect">
            <a:avLst/>
          </a:prstGeom>
        </p:spPr>
      </p:pic>
      <p:sp>
        <p:nvSpPr>
          <p:cNvPr id="8" name="Rectangle 7">
            <a:extLst>
              <a:ext uri="{FF2B5EF4-FFF2-40B4-BE49-F238E27FC236}">
                <a16:creationId xmlns:a16="http://schemas.microsoft.com/office/drawing/2014/main" id="{0CAD40C3-F6F2-2BB2-F128-D890DE7F4717}"/>
              </a:ext>
            </a:extLst>
          </p:cNvPr>
          <p:cNvSpPr/>
          <p:nvPr/>
        </p:nvSpPr>
        <p:spPr>
          <a:xfrm>
            <a:off x="799213" y="1874244"/>
            <a:ext cx="6569775" cy="373692"/>
          </a:xfrm>
          <a:prstGeom prst="rect">
            <a:avLst/>
          </a:prstGeom>
        </p:spPr>
        <p:txBody>
          <a:bodyPr wrap="square">
            <a:spAutoFit/>
          </a:bodyPr>
          <a:lstStyle/>
          <a:p>
            <a:pPr>
              <a:lnSpc>
                <a:spcPct val="110000"/>
              </a:lnSpc>
              <a:spcAft>
                <a:spcPts val="800"/>
              </a:spcAft>
            </a:pPr>
            <a:r>
              <a:rPr lang="vi-VN" b="1" i="1" dirty="0">
                <a:solidFill>
                  <a:srgbClr val="0070C0"/>
                </a:solidFill>
                <a:latin typeface="Tahoma" panose="020B0604030504040204" pitchFamily="34" charset="0"/>
                <a:ea typeface="Tahoma" panose="020B0604030504040204" pitchFamily="34" charset="0"/>
                <a:cs typeface="Tahoma" panose="020B0604030504040204" pitchFamily="34" charset="0"/>
              </a:rPr>
              <a:t>Phản ứng hạt nhân và năng lượng liên kết</a:t>
            </a:r>
            <a:endParaRPr lang="en-US" b="1" i="1"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6" name="Rectangle 5">
            <a:extLst>
              <a:ext uri="{FF2B5EF4-FFF2-40B4-BE49-F238E27FC236}">
                <a16:creationId xmlns:a16="http://schemas.microsoft.com/office/drawing/2014/main" id="{03DC6FE5-703D-06F9-9136-55D1C4120B1D}"/>
              </a:ext>
            </a:extLst>
          </p:cNvPr>
          <p:cNvSpPr/>
          <p:nvPr/>
        </p:nvSpPr>
        <p:spPr>
          <a:xfrm>
            <a:off x="799212" y="2359198"/>
            <a:ext cx="10881800" cy="1899302"/>
          </a:xfrm>
          <a:prstGeom prst="rect">
            <a:avLst/>
          </a:prstGeom>
        </p:spPr>
        <p:txBody>
          <a:bodyPr wrap="square">
            <a:spAutoFit/>
          </a:bodyPr>
          <a:lstStyle/>
          <a:p>
            <a:pPr algn="just">
              <a:lnSpc>
                <a:spcPct val="120000"/>
              </a:lnSpc>
              <a:spcBef>
                <a:spcPts val="200"/>
              </a:spcBef>
              <a:spcAft>
                <a:spcPts val="200"/>
              </a:spcAft>
            </a:pPr>
            <a:r>
              <a:rPr lang="vi-VN" sz="2000" b="1" spc="10" dirty="0">
                <a:solidFill>
                  <a:srgbClr val="00B0F0"/>
                </a:solidFill>
                <a:latin typeface="Tahoma" panose="020B0604030504040204" pitchFamily="34" charset="0"/>
                <a:ea typeface="Tahoma" panose="020B0604030504040204" pitchFamily="34" charset="0"/>
                <a:cs typeface="Tahoma" panose="020B0604030504040204" pitchFamily="34" charset="0"/>
              </a:rPr>
              <a:t>Phản ứng hạt nhân là phản ứng mà trong một điều kiện nào đó hạt nhân này bị biến thành hạt nhân khác. Phóng xạ tự nhiên cũng là một loại phản ứng hạt nhân trong đó hạt nhân mẹ tự phát ra tia phóng xạ và biến đổi thành một hạt nhân con (Bài </a:t>
            </a:r>
            <a:r>
              <a:rPr lang="vi-VN" sz="2000" b="1" dirty="0">
                <a:solidFill>
                  <a:srgbClr val="00B0F0"/>
                </a:solidFill>
                <a:latin typeface="Tahoma" panose="020B0604030504040204" pitchFamily="34" charset="0"/>
                <a:ea typeface="Tahoma" panose="020B0604030504040204" pitchFamily="34" charset="0"/>
                <a:cs typeface="Tahoma" panose="020B0604030504040204" pitchFamily="34" charset="0"/>
              </a:rPr>
              <a:t>23). Tổng quát thì có thể mô tả phản ứng hạt nhân là phản ứng hai hạt nhân A và B tương tác và biến thành hai hạt nhân C và D: A + B → C + D</a:t>
            </a:r>
            <a:r>
              <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rPr>
              <a:t>.</a:t>
            </a:r>
            <a:r>
              <a:rPr lang="vi-VN" sz="2000" b="1" dirty="0">
                <a:solidFill>
                  <a:srgbClr val="00B0F0"/>
                </a:solidFill>
                <a:latin typeface="Tahoma" panose="020B0604030504040204" pitchFamily="34" charset="0"/>
                <a:ea typeface="Tahoma" panose="020B0604030504040204" pitchFamily="34" charset="0"/>
                <a:cs typeface="Tahoma" panose="020B0604030504040204" pitchFamily="34" charset="0"/>
              </a:rPr>
              <a:t> </a:t>
            </a:r>
            <a:endPar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endParaRPr>
          </a:p>
        </p:txBody>
      </p:sp>
      <p:sp>
        <p:nvSpPr>
          <p:cNvPr id="2" name="Rectangle 1">
            <a:extLst>
              <a:ext uri="{FF2B5EF4-FFF2-40B4-BE49-F238E27FC236}">
                <a16:creationId xmlns:a16="http://schemas.microsoft.com/office/drawing/2014/main" id="{2F5A01E7-67AD-367A-E048-F21489389BD5}"/>
              </a:ext>
            </a:extLst>
          </p:cNvPr>
          <p:cNvSpPr/>
          <p:nvPr/>
        </p:nvSpPr>
        <p:spPr>
          <a:xfrm>
            <a:off x="916894" y="808660"/>
            <a:ext cx="9523761" cy="523220"/>
          </a:xfrm>
          <a:prstGeom prst="rect">
            <a:avLst/>
          </a:prstGeom>
        </p:spPr>
        <p:txBody>
          <a:bodyPr wrap="none">
            <a:spAutoFit/>
          </a:bodyPr>
          <a:lstStyle/>
          <a:p>
            <a:pPr fontAlgn="ctr">
              <a:lnSpc>
                <a:spcPct val="100000"/>
              </a:lnSpc>
              <a:buNone/>
              <a:defRPr/>
            </a:pPr>
            <a:r>
              <a:rPr lang="en-US" altLang="en-US" sz="2800" b="1" dirty="0">
                <a:solidFill>
                  <a:srgbClr val="00B050"/>
                </a:solidFill>
                <a:latin typeface="Tahoma" panose="020B0604030504040204" pitchFamily="34" charset="0"/>
                <a:ea typeface="Tahoma" panose="020B0604030504040204" pitchFamily="34" charset="0"/>
                <a:cs typeface="Tahoma" panose="020B0604030504040204" pitchFamily="34" charset="0"/>
              </a:rPr>
              <a:t>VI. MỘT SỐ LƯU Ý ĐỐI VỚI SGK VÀ CĐHT VẬT LÍ 12</a:t>
            </a:r>
          </a:p>
        </p:txBody>
      </p:sp>
      <p:sp>
        <p:nvSpPr>
          <p:cNvPr id="7" name="Rectangle 6">
            <a:extLst>
              <a:ext uri="{FF2B5EF4-FFF2-40B4-BE49-F238E27FC236}">
                <a16:creationId xmlns:a16="http://schemas.microsoft.com/office/drawing/2014/main" id="{BA3682B4-7E1F-B56E-0FD9-8EB37E8395E9}"/>
              </a:ext>
            </a:extLst>
          </p:cNvPr>
          <p:cNvSpPr/>
          <p:nvPr/>
        </p:nvSpPr>
        <p:spPr>
          <a:xfrm>
            <a:off x="799212" y="4277099"/>
            <a:ext cx="10881800" cy="1581267"/>
          </a:xfrm>
          <a:prstGeom prst="rect">
            <a:avLst/>
          </a:prstGeom>
        </p:spPr>
        <p:txBody>
          <a:bodyPr wrap="square">
            <a:spAutoFit/>
          </a:bodyPr>
          <a:lstStyle/>
          <a:p>
            <a:pPr algn="just">
              <a:lnSpc>
                <a:spcPct val="120000"/>
              </a:lnSpc>
              <a:spcBef>
                <a:spcPts val="200"/>
              </a:spcBef>
              <a:spcAft>
                <a:spcPts val="200"/>
              </a:spcAft>
            </a:pPr>
            <a:r>
              <a:rPr lang="vi-VN" sz="2000" b="1" dirty="0">
                <a:solidFill>
                  <a:srgbClr val="00B0F0"/>
                </a:solidFill>
                <a:latin typeface="Tahoma" panose="020B0604030504040204" pitchFamily="34" charset="0"/>
                <a:ea typeface="Tahoma" panose="020B0604030504040204" pitchFamily="34" charset="0"/>
                <a:cs typeface="Tahoma" panose="020B0604030504040204" pitchFamily="34" charset="0"/>
              </a:rPr>
              <a:t>Trong trường hợp phóng xạ: A → C + D  trong đó C hoặc D có thể là α hay β.</a:t>
            </a:r>
            <a:endPar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endParaRPr>
          </a:p>
          <a:p>
            <a:pPr algn="just">
              <a:lnSpc>
                <a:spcPct val="120000"/>
              </a:lnSpc>
              <a:spcBef>
                <a:spcPts val="200"/>
              </a:spcBef>
              <a:spcAft>
                <a:spcPts val="200"/>
              </a:spcAft>
            </a:pPr>
            <a:r>
              <a:rPr lang="vi-VN" sz="2000" b="1" dirty="0">
                <a:solidFill>
                  <a:srgbClr val="00B0F0"/>
                </a:solidFill>
                <a:latin typeface="Tahoma" panose="020B0604030504040204" pitchFamily="34" charset="0"/>
                <a:ea typeface="Tahoma" panose="020B0604030504040204" pitchFamily="34" charset="0"/>
                <a:cs typeface="Tahoma" panose="020B0604030504040204" pitchFamily="34" charset="0"/>
              </a:rPr>
              <a:t>Trong thiên nhiên, các tia vũ trụ có năng lượng lớn có thể gây ra các phản ứng hạt nhân ở lớp khí quyển </a:t>
            </a:r>
            <a:r>
              <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rPr>
              <a:t>T</a:t>
            </a:r>
            <a:r>
              <a:rPr lang="vi-VN" sz="2000" b="1" dirty="0">
                <a:solidFill>
                  <a:srgbClr val="00B0F0"/>
                </a:solidFill>
                <a:latin typeface="Tahoma" panose="020B0604030504040204" pitchFamily="34" charset="0"/>
                <a:ea typeface="Tahoma" panose="020B0604030504040204" pitchFamily="34" charset="0"/>
                <a:cs typeface="Tahoma" panose="020B0604030504040204" pitchFamily="34" charset="0"/>
              </a:rPr>
              <a:t>rái </a:t>
            </a:r>
            <a:r>
              <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rPr>
              <a:t>Đ</a:t>
            </a:r>
            <a:r>
              <a:rPr lang="vi-VN" sz="2000" b="1" dirty="0">
                <a:solidFill>
                  <a:srgbClr val="00B0F0"/>
                </a:solidFill>
                <a:latin typeface="Tahoma" panose="020B0604030504040204" pitchFamily="34" charset="0"/>
                <a:ea typeface="Tahoma" panose="020B0604030504040204" pitchFamily="34" charset="0"/>
                <a:cs typeface="Tahoma" panose="020B0604030504040204" pitchFamily="34" charset="0"/>
              </a:rPr>
              <a:t>ất. Nhờ một trong các phản ứng đó mà có một lượng nhỏ hạt nhân con là carbon phóng xạ </a:t>
            </a:r>
            <a:r>
              <a:rPr lang="vi-VN" sz="2000" b="1" baseline="30000" dirty="0">
                <a:solidFill>
                  <a:srgbClr val="00B0F0"/>
                </a:solidFill>
                <a:latin typeface="Tahoma" panose="020B0604030504040204" pitchFamily="34" charset="0"/>
                <a:ea typeface="Tahoma" panose="020B0604030504040204" pitchFamily="34" charset="0"/>
                <a:cs typeface="Tahoma" panose="020B0604030504040204" pitchFamily="34" charset="0"/>
              </a:rPr>
              <a:t>14</a:t>
            </a:r>
            <a:r>
              <a:rPr lang="vi-VN" sz="2000" b="1" dirty="0">
                <a:solidFill>
                  <a:srgbClr val="00B0F0"/>
                </a:solidFill>
                <a:latin typeface="Tahoma" panose="020B0604030504040204" pitchFamily="34" charset="0"/>
                <a:ea typeface="Tahoma" panose="020B0604030504040204" pitchFamily="34" charset="0"/>
                <a:cs typeface="Tahoma" panose="020B0604030504040204" pitchFamily="34" charset="0"/>
              </a:rPr>
              <a:t>C được tạo ra.</a:t>
            </a:r>
            <a:endParaRPr lang="en-US" sz="2000" b="1" dirty="0">
              <a:solidFill>
                <a:srgbClr val="00B0F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51685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3979</TotalTime>
  <Words>11878</Words>
  <Application>Microsoft Office PowerPoint</Application>
  <PresentationFormat>Widescreen</PresentationFormat>
  <Paragraphs>587</Paragraphs>
  <Slides>113</Slides>
  <Notes>2</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113</vt:i4>
      </vt:variant>
    </vt:vector>
  </HeadingPairs>
  <TitlesOfParts>
    <vt:vector size="125" baseType="lpstr">
      <vt:lpstr>Arial</vt:lpstr>
      <vt:lpstr>Calibri</vt:lpstr>
      <vt:lpstr>Calibri Light</vt:lpstr>
      <vt:lpstr>Cambria</vt:lpstr>
      <vt:lpstr>Cambria Math</vt:lpstr>
      <vt:lpstr>Open Sans</vt:lpstr>
      <vt:lpstr>Open Sans Extrabold</vt:lpstr>
      <vt:lpstr>Oswald</vt:lpstr>
      <vt:lpstr>Symbol</vt:lpstr>
      <vt:lpstr>Tahoma</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Admin</cp:lastModifiedBy>
  <cp:revision>547</cp:revision>
  <cp:lastPrinted>2022-01-25T03:10:38Z</cp:lastPrinted>
  <dcterms:created xsi:type="dcterms:W3CDTF">2021-01-29T05:30:48Z</dcterms:created>
  <dcterms:modified xsi:type="dcterms:W3CDTF">2024-04-16T02:17:32Z</dcterms:modified>
</cp:coreProperties>
</file>