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 id="2147483713" r:id="rId2"/>
  </p:sldMasterIdLst>
  <p:notesMasterIdLst>
    <p:notesMasterId r:id="rId38"/>
  </p:notesMasterIdLst>
  <p:sldIdLst>
    <p:sldId id="269" r:id="rId3"/>
    <p:sldId id="323" r:id="rId4"/>
    <p:sldId id="270" r:id="rId5"/>
    <p:sldId id="271" r:id="rId6"/>
    <p:sldId id="311" r:id="rId7"/>
    <p:sldId id="333" r:id="rId8"/>
    <p:sldId id="334" r:id="rId9"/>
    <p:sldId id="335" r:id="rId10"/>
    <p:sldId id="336" r:id="rId11"/>
    <p:sldId id="337" r:id="rId12"/>
    <p:sldId id="338" r:id="rId13"/>
    <p:sldId id="346" r:id="rId14"/>
    <p:sldId id="352" r:id="rId15"/>
    <p:sldId id="353" r:id="rId16"/>
    <p:sldId id="328" r:id="rId17"/>
    <p:sldId id="339" r:id="rId18"/>
    <p:sldId id="359" r:id="rId19"/>
    <p:sldId id="342" r:id="rId20"/>
    <p:sldId id="344" r:id="rId21"/>
    <p:sldId id="343" r:id="rId22"/>
    <p:sldId id="345" r:id="rId23"/>
    <p:sldId id="322" r:id="rId24"/>
    <p:sldId id="355" r:id="rId25"/>
    <p:sldId id="356" r:id="rId26"/>
    <p:sldId id="324" r:id="rId27"/>
    <p:sldId id="347" r:id="rId28"/>
    <p:sldId id="349" r:id="rId29"/>
    <p:sldId id="350" r:id="rId30"/>
    <p:sldId id="325" r:id="rId31"/>
    <p:sldId id="357" r:id="rId32"/>
    <p:sldId id="351" r:id="rId33"/>
    <p:sldId id="358" r:id="rId34"/>
    <p:sldId id="340" r:id="rId35"/>
    <p:sldId id="361" r:id="rId36"/>
    <p:sldId id="354"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94660"/>
  </p:normalViewPr>
  <p:slideViewPr>
    <p:cSldViewPr snapToGrid="0">
      <p:cViewPr varScale="1">
        <p:scale>
          <a:sx n="78" d="100"/>
          <a:sy n="78" d="100"/>
        </p:scale>
        <p:origin x="103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DC19A1-D810-4E87-BFFE-2184777EAA7E}" type="datetimeFigureOut">
              <a:rPr lang="vi-VN" smtClean="0"/>
              <a:t>16/08/2024</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97DD81-66D8-4ABA-926E-D481FC4151FF}" type="slidenum">
              <a:rPr lang="vi-VN" smtClean="0"/>
              <a:t>‹#›</a:t>
            </a:fld>
            <a:endParaRPr lang="vi-VN"/>
          </a:p>
        </p:txBody>
      </p:sp>
    </p:spTree>
    <p:extLst>
      <p:ext uri="{BB962C8B-B14F-4D97-AF65-F5344CB8AC3E}">
        <p14:creationId xmlns:p14="http://schemas.microsoft.com/office/powerpoint/2010/main" val="2797253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 </a:t>
            </a:r>
            <a:r>
              <a:rPr lang="en-US" dirty="0" err="1"/>
              <a:t>Nghĩa</a:t>
            </a:r>
            <a:r>
              <a:rPr lang="en-US" dirty="0"/>
              <a:t> </a:t>
            </a:r>
            <a:r>
              <a:rPr lang="en-US" dirty="0" err="1"/>
              <a:t>là</a:t>
            </a:r>
            <a:r>
              <a:rPr lang="en-US" dirty="0"/>
              <a:t> </a:t>
            </a:r>
            <a:r>
              <a:rPr lang="en-US" dirty="0" err="1"/>
              <a:t>kết</a:t>
            </a:r>
            <a:r>
              <a:rPr lang="en-US" dirty="0"/>
              <a:t> </a:t>
            </a:r>
            <a:r>
              <a:rPr lang="en-US" dirty="0" err="1"/>
              <a:t>thúc</a:t>
            </a:r>
            <a:r>
              <a:rPr lang="en-US" dirty="0"/>
              <a:t> </a:t>
            </a:r>
            <a:r>
              <a:rPr lang="en-US" dirty="0" err="1"/>
              <a:t>bằng</a:t>
            </a:r>
            <a:r>
              <a:rPr lang="en-US" dirty="0"/>
              <a:t> </a:t>
            </a:r>
            <a:r>
              <a:rPr lang="en-US" dirty="0" err="1"/>
              <a:t>một</a:t>
            </a:r>
            <a:r>
              <a:rPr lang="en-US" dirty="0"/>
              <a:t> </a:t>
            </a:r>
            <a:r>
              <a:rPr lang="en-US" dirty="0" err="1"/>
              <a:t>câu</a:t>
            </a:r>
            <a:r>
              <a:rPr lang="en-US" dirty="0"/>
              <a:t> </a:t>
            </a:r>
            <a:r>
              <a:rPr lang="en-US" dirty="0" err="1"/>
              <a:t>hỏi</a:t>
            </a:r>
            <a:r>
              <a:rPr lang="en-US" dirty="0"/>
              <a:t>.</a:t>
            </a:r>
          </a:p>
          <a:p>
            <a:r>
              <a:rPr lang="en-US" dirty="0"/>
              <a:t>- </a:t>
            </a:r>
            <a:r>
              <a:rPr lang="en-US" dirty="0" err="1"/>
              <a:t>Đáp</a:t>
            </a:r>
            <a:r>
              <a:rPr lang="en-US" dirty="0"/>
              <a:t> </a:t>
            </a:r>
            <a:r>
              <a:rPr lang="en-US" dirty="0" err="1"/>
              <a:t>án</a:t>
            </a:r>
            <a:r>
              <a:rPr lang="en-US" dirty="0"/>
              <a:t> </a:t>
            </a:r>
            <a:r>
              <a:rPr lang="en-US" dirty="0" err="1"/>
              <a:t>không</a:t>
            </a:r>
            <a:r>
              <a:rPr lang="en-US" dirty="0"/>
              <a:t> </a:t>
            </a:r>
            <a:r>
              <a:rPr lang="en-US" dirty="0" err="1"/>
              <a:t>để</a:t>
            </a:r>
            <a:r>
              <a:rPr lang="en-US" dirty="0"/>
              <a:t> ở </a:t>
            </a:r>
            <a:r>
              <a:rPr lang="en-US" dirty="0" err="1"/>
              <a:t>hàm</a:t>
            </a:r>
            <a:r>
              <a:rPr lang="en-US" dirty="0"/>
              <a:t> </a:t>
            </a:r>
            <a:r>
              <a:rPr lang="en-US" dirty="0" err="1"/>
              <a:t>số</a:t>
            </a:r>
            <a:r>
              <a:rPr lang="en-US" dirty="0"/>
              <a:t> </a:t>
            </a:r>
            <a:r>
              <a:rPr lang="en-US" dirty="0" err="1"/>
              <a:t>mũ</a:t>
            </a:r>
            <a:r>
              <a:rPr lang="en-US" dirty="0"/>
              <a:t>, do </a:t>
            </a:r>
            <a:r>
              <a:rPr lang="en-US" dirty="0" err="1"/>
              <a:t>đó</a:t>
            </a:r>
            <a:r>
              <a:rPr lang="en-US" dirty="0"/>
              <a:t> </a:t>
            </a:r>
            <a:r>
              <a:rPr lang="en-US" dirty="0" err="1"/>
              <a:t>cần</a:t>
            </a:r>
            <a:r>
              <a:rPr lang="en-US" dirty="0"/>
              <a:t> </a:t>
            </a:r>
            <a:r>
              <a:rPr lang="en-US" dirty="0" err="1"/>
              <a:t>sử</a:t>
            </a:r>
            <a:r>
              <a:rPr lang="en-US" dirty="0"/>
              <a:t> </a:t>
            </a:r>
            <a:r>
              <a:rPr lang="en-US" dirty="0" err="1"/>
              <a:t>dụng</a:t>
            </a:r>
            <a:r>
              <a:rPr lang="en-US" dirty="0"/>
              <a:t> </a:t>
            </a:r>
            <a:r>
              <a:rPr lang="en-US" dirty="0" err="1"/>
              <a:t>đơn</a:t>
            </a:r>
            <a:r>
              <a:rPr lang="en-US" dirty="0"/>
              <a:t> </a:t>
            </a:r>
            <a:r>
              <a:rPr lang="en-US" dirty="0" err="1"/>
              <a:t>vị</a:t>
            </a:r>
            <a:r>
              <a:rPr lang="en-US" dirty="0"/>
              <a:t> </a:t>
            </a:r>
            <a:r>
              <a:rPr lang="en-US" dirty="0" err="1"/>
              <a:t>một</a:t>
            </a:r>
            <a:r>
              <a:rPr lang="en-US" dirty="0"/>
              <a:t> </a:t>
            </a:r>
            <a:r>
              <a:rPr lang="en-US" dirty="0" err="1"/>
              <a:t>cách</a:t>
            </a:r>
            <a:r>
              <a:rPr lang="en-US" dirty="0"/>
              <a:t> </a:t>
            </a:r>
            <a:r>
              <a:rPr lang="en-US" dirty="0" err="1"/>
              <a:t>hợp</a:t>
            </a:r>
            <a:r>
              <a:rPr lang="en-US" dirty="0"/>
              <a:t> </a:t>
            </a:r>
            <a:r>
              <a:rPr lang="en-US" dirty="0" err="1"/>
              <a:t>lí</a:t>
            </a:r>
            <a:r>
              <a:rPr lang="en-US" dirty="0"/>
              <a:t>.</a:t>
            </a:r>
          </a:p>
          <a:p>
            <a:r>
              <a:rPr lang="en-US" dirty="0"/>
              <a:t>- </a:t>
            </a:r>
            <a:r>
              <a:rPr lang="en-US" dirty="0" err="1"/>
              <a:t>Mỗi</a:t>
            </a:r>
            <a:r>
              <a:rPr lang="en-US" dirty="0"/>
              <a:t> </a:t>
            </a:r>
            <a:r>
              <a:rPr lang="en-US" dirty="0" err="1"/>
              <a:t>câu</a:t>
            </a:r>
            <a:r>
              <a:rPr lang="en-US" dirty="0"/>
              <a:t> </a:t>
            </a:r>
            <a:r>
              <a:rPr lang="en-US" dirty="0" err="1"/>
              <a:t>hỏi</a:t>
            </a:r>
            <a:r>
              <a:rPr lang="en-US" dirty="0"/>
              <a:t> </a:t>
            </a:r>
            <a:r>
              <a:rPr lang="en-US" dirty="0" err="1"/>
              <a:t>chỉ</a:t>
            </a:r>
            <a:r>
              <a:rPr lang="en-US" dirty="0"/>
              <a:t> </a:t>
            </a:r>
            <a:r>
              <a:rPr lang="en-US" dirty="0" err="1"/>
              <a:t>có</a:t>
            </a:r>
            <a:r>
              <a:rPr lang="en-US" dirty="0"/>
              <a:t> </a:t>
            </a:r>
            <a:r>
              <a:rPr lang="en-US" dirty="0" err="1"/>
              <a:t>một</a:t>
            </a:r>
            <a:r>
              <a:rPr lang="en-US" dirty="0"/>
              <a:t> </a:t>
            </a:r>
            <a:r>
              <a:rPr lang="en-US" dirty="0" err="1"/>
              <a:t>đáp</a:t>
            </a:r>
            <a:r>
              <a:rPr lang="en-US" dirty="0"/>
              <a:t> </a:t>
            </a:r>
            <a:r>
              <a:rPr lang="en-US" dirty="0" err="1"/>
              <a:t>án</a:t>
            </a:r>
            <a:r>
              <a:rPr lang="en-US" dirty="0"/>
              <a:t> </a:t>
            </a:r>
            <a:r>
              <a:rPr lang="en-US" dirty="0" err="1"/>
              <a:t>duy</a:t>
            </a:r>
            <a:r>
              <a:rPr lang="en-US" dirty="0"/>
              <a:t> </a:t>
            </a:r>
            <a:r>
              <a:rPr lang="en-US" dirty="0" err="1"/>
              <a:t>nhất</a:t>
            </a:r>
            <a:r>
              <a:rPr lang="en-US" dirty="0"/>
              <a:t>, </a:t>
            </a:r>
            <a:r>
              <a:rPr lang="en-US" dirty="0" err="1"/>
              <a:t>không</a:t>
            </a:r>
            <a:r>
              <a:rPr lang="en-US" dirty="0"/>
              <a:t> </a:t>
            </a:r>
            <a:r>
              <a:rPr lang="en-US" dirty="0" err="1"/>
              <a:t>sử</a:t>
            </a:r>
            <a:r>
              <a:rPr lang="en-US" dirty="0"/>
              <a:t> </a:t>
            </a:r>
            <a:r>
              <a:rPr lang="en-US" dirty="0" err="1"/>
              <a:t>dụng</a:t>
            </a:r>
            <a:r>
              <a:rPr lang="en-US" dirty="0"/>
              <a:t> </a:t>
            </a:r>
            <a:r>
              <a:rPr lang="en-US" dirty="0" err="1"/>
              <a:t>các</a:t>
            </a:r>
            <a:r>
              <a:rPr lang="en-US" dirty="0"/>
              <a:t> </a:t>
            </a:r>
            <a:r>
              <a:rPr lang="en-US" dirty="0" err="1"/>
              <a:t>dữ</a:t>
            </a:r>
            <a:r>
              <a:rPr lang="en-US" dirty="0"/>
              <a:t> </a:t>
            </a:r>
            <a:r>
              <a:rPr lang="en-US" dirty="0" err="1"/>
              <a:t>kiện</a:t>
            </a:r>
            <a:r>
              <a:rPr lang="en-US" dirty="0"/>
              <a:t> </a:t>
            </a:r>
            <a:r>
              <a:rPr lang="en-US" dirty="0" err="1"/>
              <a:t>dẫn</a:t>
            </a:r>
            <a:r>
              <a:rPr lang="en-US" dirty="0"/>
              <a:t> </a:t>
            </a:r>
            <a:r>
              <a:rPr lang="en-US" dirty="0" err="1"/>
              <a:t>đến</a:t>
            </a:r>
            <a:r>
              <a:rPr lang="en-US" dirty="0"/>
              <a:t> </a:t>
            </a:r>
            <a:r>
              <a:rPr lang="en-US" dirty="0" err="1"/>
              <a:t>câu</a:t>
            </a:r>
            <a:r>
              <a:rPr lang="en-US" dirty="0"/>
              <a:t> </a:t>
            </a:r>
            <a:r>
              <a:rPr lang="en-US" dirty="0" err="1"/>
              <a:t>hỏi</a:t>
            </a:r>
            <a:r>
              <a:rPr lang="en-US" dirty="0"/>
              <a:t> </a:t>
            </a:r>
            <a:r>
              <a:rPr lang="en-US" dirty="0" err="1"/>
              <a:t>có</a:t>
            </a:r>
            <a:r>
              <a:rPr lang="en-US" dirty="0"/>
              <a:t> </a:t>
            </a:r>
            <a:r>
              <a:rPr lang="en-US" dirty="0" err="1"/>
              <a:t>hai</a:t>
            </a:r>
            <a:r>
              <a:rPr lang="en-US" dirty="0"/>
              <a:t>, </a:t>
            </a:r>
            <a:r>
              <a:rPr lang="en-US" dirty="0" err="1"/>
              <a:t>ba</a:t>
            </a:r>
            <a:r>
              <a:rPr lang="en-US" dirty="0"/>
              <a:t> </a:t>
            </a:r>
            <a:r>
              <a:rPr lang="en-US" dirty="0" err="1"/>
              <a:t>đáp</a:t>
            </a:r>
            <a:r>
              <a:rPr lang="en-US" dirty="0"/>
              <a:t> </a:t>
            </a:r>
            <a:r>
              <a:rPr lang="en-US" dirty="0" err="1"/>
              <a:t>án</a:t>
            </a:r>
            <a:r>
              <a:rPr lang="en-US" dirty="0"/>
              <a:t>.</a:t>
            </a:r>
          </a:p>
        </p:txBody>
      </p:sp>
      <p:sp>
        <p:nvSpPr>
          <p:cNvPr id="4" name="Slide Number Placeholder 3"/>
          <p:cNvSpPr>
            <a:spLocks noGrp="1"/>
          </p:cNvSpPr>
          <p:nvPr>
            <p:ph type="sldNum" sz="quarter" idx="5"/>
          </p:nvPr>
        </p:nvSpPr>
        <p:spPr/>
        <p:txBody>
          <a:bodyPr/>
          <a:lstStyle/>
          <a:p>
            <a:fld id="{61A837C8-2DDA-4B72-8E78-6D55163A6228}" type="slidenum">
              <a:rPr lang="en-US" smtClean="0"/>
              <a:t>34</a:t>
            </a:fld>
            <a:endParaRPr lang="en-US"/>
          </a:p>
        </p:txBody>
      </p:sp>
    </p:spTree>
    <p:extLst>
      <p:ext uri="{BB962C8B-B14F-4D97-AF65-F5344CB8AC3E}">
        <p14:creationId xmlns:p14="http://schemas.microsoft.com/office/powerpoint/2010/main" val="499379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C15F0-5D50-5CCD-7267-07491CC23F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7BABB6-65BF-F982-EDA3-9186DCEED6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EF325B-91FD-7133-693A-C4E0C98DFE2F}"/>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a:extLst>
              <a:ext uri="{FF2B5EF4-FFF2-40B4-BE49-F238E27FC236}">
                <a16:creationId xmlns:a16="http://schemas.microsoft.com/office/drawing/2014/main" id="{49257663-07EF-2892-935B-B722C4CB8B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DD22E0-F7C0-62E7-AE9C-509B9F35168E}"/>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239003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7069C-77AC-99DD-3BDD-740183E8ED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9786B4-4203-13EF-D525-C39CBB0E85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2B633C-7A8C-30A6-A5B8-2BD066154A63}"/>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a:extLst>
              <a:ext uri="{FF2B5EF4-FFF2-40B4-BE49-F238E27FC236}">
                <a16:creationId xmlns:a16="http://schemas.microsoft.com/office/drawing/2014/main" id="{6E96F1A5-6D2B-CD57-68C9-AAADE64E7C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72B33-0903-2A44-8C3C-7DBF29C9FFBA}"/>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2095394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B7A25E-F9FA-A80F-C89C-69EDED39AC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24AE4C-B2C8-4826-5F78-67CC3DF98A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B5A4F4-87A6-F029-CFD2-0327E4109634}"/>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a:extLst>
              <a:ext uri="{FF2B5EF4-FFF2-40B4-BE49-F238E27FC236}">
                <a16:creationId xmlns:a16="http://schemas.microsoft.com/office/drawing/2014/main" id="{317A2060-8600-5588-3E94-36E29B992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FB60B8-D4EF-251A-A0F0-37B827CB732B}"/>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37251128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64719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2989594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716654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105C0D-8421-4790-883E-42C223C6DBA0}" type="datetimeFigureOut">
              <a:rPr lang="en-US" smtClean="0"/>
              <a:t>8/16/2024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31617169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105C0D-8421-4790-883E-42C223C6DBA0}" type="datetimeFigureOut">
              <a:rPr lang="en-US" smtClean="0"/>
              <a:t>8/16/2024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13578011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105C0D-8421-4790-883E-42C223C6DBA0}" type="datetimeFigureOut">
              <a:rPr lang="en-US" smtClean="0"/>
              <a:t>8/16/2024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23242961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105C0D-8421-4790-883E-42C223C6DBA0}" type="datetimeFigureOut">
              <a:rPr lang="en-US" smtClean="0"/>
              <a:t>8/16/2024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37993093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B105C0D-8421-4790-883E-42C223C6DBA0}" type="datetimeFigureOut">
              <a:rPr lang="en-US" smtClean="0"/>
              <a:t>8/16/2024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1559245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DB2C3-50F7-BBCA-C4B4-6179FFED1C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CBD1B3-F693-1705-E6A4-A03747941D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11F050-2FB2-8F83-F3E4-001687719AD5}"/>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a:extLst>
              <a:ext uri="{FF2B5EF4-FFF2-40B4-BE49-F238E27FC236}">
                <a16:creationId xmlns:a16="http://schemas.microsoft.com/office/drawing/2014/main" id="{4080FD46-4581-B804-2D9B-89401FB666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7B9AF0-1591-F23A-D482-62E35D4BBFA0}"/>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3901405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105C0D-8421-4790-883E-42C223C6DBA0}" type="datetimeFigureOut">
              <a:rPr lang="en-US" smtClean="0"/>
              <a:t>8/16/2024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18437276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24186756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631485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10102948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605531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28243704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18190221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2654871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5B7F1-4C37-E712-7293-BB51569E55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11FD9C-6432-8870-FE5F-1FC9FC5A9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6B3229-0283-44AF-8966-3A1576788895}"/>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5" name="Footer Placeholder 4">
            <a:extLst>
              <a:ext uri="{FF2B5EF4-FFF2-40B4-BE49-F238E27FC236}">
                <a16:creationId xmlns:a16="http://schemas.microsoft.com/office/drawing/2014/main" id="{66F944FF-636E-720C-CA08-3EB17DDD41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9DB3D4-E3D5-71B6-028D-66B5E34197DE}"/>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429387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9AD9D-E4C1-BBF5-905C-6F4C97AF90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1700EA-566B-97EB-8A83-3267D2B71C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4D41AE-0FFB-D1DC-6CD3-94FC9C9E65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CB3B2C-EDE2-D6C5-8F16-BAD465BA17BB}"/>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6" name="Footer Placeholder 5">
            <a:extLst>
              <a:ext uri="{FF2B5EF4-FFF2-40B4-BE49-F238E27FC236}">
                <a16:creationId xmlns:a16="http://schemas.microsoft.com/office/drawing/2014/main" id="{8E886FE7-4449-CDB1-B7BC-84E68FBFDF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31C34F-E8BD-54E4-6392-4C7D7C591623}"/>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14873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4C30C-9AB1-C1CD-62C7-46097F2E83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998F13-B8EA-5809-30CC-E08498238F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32C696-60F2-756D-F059-1ACAA091E0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BE6922-467F-8477-40C3-9C2231BB70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3EDF1D-6124-15B1-C499-220CD4D3C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E76F20-F41E-2A07-3B6F-78CD1E36200E}"/>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8" name="Footer Placeholder 7">
            <a:extLst>
              <a:ext uri="{FF2B5EF4-FFF2-40B4-BE49-F238E27FC236}">
                <a16:creationId xmlns:a16="http://schemas.microsoft.com/office/drawing/2014/main" id="{A64674EB-72B2-5C0E-2969-3927AA85B4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3BF97B-CAD2-C5E4-990D-9D23ED7A2654}"/>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1073192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951BE-1321-1CAA-D781-73E3AF4DD9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6AE8E2-D9D0-322F-891E-670B38A20A36}"/>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4" name="Footer Placeholder 3">
            <a:extLst>
              <a:ext uri="{FF2B5EF4-FFF2-40B4-BE49-F238E27FC236}">
                <a16:creationId xmlns:a16="http://schemas.microsoft.com/office/drawing/2014/main" id="{F287BF84-4194-0E2C-9FE2-EB11FBAFDD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A8FFAB4-1CB0-8569-8EC3-004187217794}"/>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1844343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9AB91E-5DA9-B386-BB96-1646040BBD95}"/>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3" name="Footer Placeholder 2">
            <a:extLst>
              <a:ext uri="{FF2B5EF4-FFF2-40B4-BE49-F238E27FC236}">
                <a16:creationId xmlns:a16="http://schemas.microsoft.com/office/drawing/2014/main" id="{56A9BD93-2C1B-3B97-AAA4-ACF8CA7C03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A9D6B8-AC23-9F29-3F3F-7CC9C9E0FA63}"/>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3762021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142FE-F36D-9DC3-C157-BF9A4C76D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E06705D-8BD5-B511-E015-428E4FCC1F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A6FF63-0EBD-521B-C869-7BD065F359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E97B7D-8C41-05FF-247A-C3C3B7C9B821}"/>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6" name="Footer Placeholder 5">
            <a:extLst>
              <a:ext uri="{FF2B5EF4-FFF2-40B4-BE49-F238E27FC236}">
                <a16:creationId xmlns:a16="http://schemas.microsoft.com/office/drawing/2014/main" id="{4EF97D67-D40A-99E5-8665-3217657E9A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3C5591-4D73-09FA-AFF6-76BDC2D47FA0}"/>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4273154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9850B-4426-50D5-9E66-9BA19238B2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7FA524-E6AC-54B1-AF78-610511D2E0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1E4713-A936-20FB-047E-5FDB7193C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9DA306-A456-FBDD-3F27-EABAE0374E51}"/>
              </a:ext>
            </a:extLst>
          </p:cNvPr>
          <p:cNvSpPr>
            <a:spLocks noGrp="1"/>
          </p:cNvSpPr>
          <p:nvPr>
            <p:ph type="dt" sz="half" idx="10"/>
          </p:nvPr>
        </p:nvSpPr>
        <p:spPr/>
        <p:txBody>
          <a:bodyPr/>
          <a:lstStyle/>
          <a:p>
            <a:fld id="{EB105C0D-8421-4790-883E-42C223C6DBA0}" type="datetimeFigureOut">
              <a:rPr lang="en-US" smtClean="0"/>
              <a:t>8/16/2024</a:t>
            </a:fld>
            <a:endParaRPr lang="en-US"/>
          </a:p>
        </p:txBody>
      </p:sp>
      <p:sp>
        <p:nvSpPr>
          <p:cNvPr id="6" name="Footer Placeholder 5">
            <a:extLst>
              <a:ext uri="{FF2B5EF4-FFF2-40B4-BE49-F238E27FC236}">
                <a16:creationId xmlns:a16="http://schemas.microsoft.com/office/drawing/2014/main" id="{DADCAD62-5953-83D8-0A3A-A9D18C5EEE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4BF3EB-3AD2-1FCC-B184-25E574EA7FB7}"/>
              </a:ext>
            </a:extLst>
          </p:cNvPr>
          <p:cNvSpPr>
            <a:spLocks noGrp="1"/>
          </p:cNvSpPr>
          <p:nvPr>
            <p:ph type="sldNum" sz="quarter" idx="12"/>
          </p:nvPr>
        </p:nvSpPr>
        <p:spPr/>
        <p:txBody>
          <a:bodyPr/>
          <a:lstStyle/>
          <a:p>
            <a:fld id="{C5E6B269-0BAE-4BE2-AA82-780CEB0E25D4}" type="slidenum">
              <a:rPr lang="en-US" smtClean="0"/>
              <a:t>‹#›</a:t>
            </a:fld>
            <a:endParaRPr lang="en-US"/>
          </a:p>
        </p:txBody>
      </p:sp>
    </p:spTree>
    <p:extLst>
      <p:ext uri="{BB962C8B-B14F-4D97-AF65-F5344CB8AC3E}">
        <p14:creationId xmlns:p14="http://schemas.microsoft.com/office/powerpoint/2010/main" val="3516360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0E9794-A26E-9AFB-FEE4-1F1DB27A5B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6FB870E-140F-EF54-1F89-A7AC82DB25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51D1E7-BD2A-75ED-3A35-02DECD2F3E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05C0D-8421-4790-883E-42C223C6DBA0}" type="datetimeFigureOut">
              <a:rPr lang="en-US" smtClean="0"/>
              <a:t>8/16/2024</a:t>
            </a:fld>
            <a:endParaRPr lang="en-US"/>
          </a:p>
        </p:txBody>
      </p:sp>
      <p:sp>
        <p:nvSpPr>
          <p:cNvPr id="5" name="Footer Placeholder 4">
            <a:extLst>
              <a:ext uri="{FF2B5EF4-FFF2-40B4-BE49-F238E27FC236}">
                <a16:creationId xmlns:a16="http://schemas.microsoft.com/office/drawing/2014/main" id="{119D6925-C799-5C74-F972-2D31F5FDE5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3282696-A924-2F89-253A-C23E379F50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E6B269-0BAE-4BE2-AA82-780CEB0E25D4}" type="slidenum">
              <a:rPr lang="en-US" smtClean="0"/>
              <a:t>‹#›</a:t>
            </a:fld>
            <a:endParaRPr lang="en-US"/>
          </a:p>
        </p:txBody>
      </p:sp>
    </p:spTree>
    <p:extLst>
      <p:ext uri="{BB962C8B-B14F-4D97-AF65-F5344CB8AC3E}">
        <p14:creationId xmlns:p14="http://schemas.microsoft.com/office/powerpoint/2010/main" val="1235359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B105C0D-8421-4790-883E-42C223C6DBA0}" type="datetimeFigureOut">
              <a:rPr lang="en-US" smtClean="0"/>
              <a:t>8/16/2024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5E6B269-0BAE-4BE2-AA82-780CEB0E25D4}" type="slidenum">
              <a:rPr lang="en-US" smtClean="0"/>
              <a:t>‹#›</a:t>
            </a:fld>
            <a:endParaRPr lang="en-US"/>
          </a:p>
        </p:txBody>
      </p:sp>
    </p:spTree>
    <p:extLst>
      <p:ext uri="{BB962C8B-B14F-4D97-AF65-F5344CB8AC3E}">
        <p14:creationId xmlns:p14="http://schemas.microsoft.com/office/powerpoint/2010/main" val="3651968123"/>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494AB3-69DF-379F-7831-FF6BA160E971}"/>
              </a:ext>
            </a:extLst>
          </p:cNvPr>
          <p:cNvSpPr txBox="1"/>
          <p:nvPr/>
        </p:nvSpPr>
        <p:spPr>
          <a:xfrm>
            <a:off x="406400" y="1331615"/>
            <a:ext cx="11673840" cy="4708981"/>
          </a:xfrm>
          <a:prstGeom prst="rect">
            <a:avLst/>
          </a:prstGeom>
          <a:noFill/>
        </p:spPr>
        <p:txBody>
          <a:bodyPr wrap="square" rtlCol="0">
            <a:spAutoFit/>
          </a:bodyPr>
          <a:lstStyle/>
          <a:p>
            <a:pPr algn="ctr"/>
            <a:r>
              <a:rPr lang="en-US" sz="7200" dirty="0">
                <a:solidFill>
                  <a:srgbClr val="002060"/>
                </a:solidFill>
                <a:latin typeface="Times New Roman" panose="02020603050405020304" pitchFamily="18" charset="0"/>
                <a:cs typeface="Times New Roman" panose="02020603050405020304" pitchFamily="18" charset="0"/>
              </a:rPr>
              <a:t>TẬP HUẤN </a:t>
            </a:r>
          </a:p>
          <a:p>
            <a:pPr algn="ctr"/>
            <a:endParaRPr lang="en-US" sz="2800" dirty="0">
              <a:solidFill>
                <a:srgbClr val="002060"/>
              </a:solidFill>
              <a:latin typeface="Times New Roman" panose="02020603050405020304" pitchFamily="18" charset="0"/>
              <a:cs typeface="Times New Roman" panose="02020603050405020304" pitchFamily="18" charset="0"/>
            </a:endParaRPr>
          </a:p>
          <a:p>
            <a:pPr algn="ctr"/>
            <a:r>
              <a:rPr lang="en-US" sz="4400" dirty="0">
                <a:solidFill>
                  <a:srgbClr val="00B050"/>
                </a:solidFill>
                <a:latin typeface="Times New Roman" panose="02020603050405020304" pitchFamily="18" charset="0"/>
                <a:cs typeface="Times New Roman" panose="02020603050405020304" pitchFamily="18" charset="0"/>
              </a:rPr>
              <a:t>XÂY DỰNG CÂU HỎI THI TỐT NGHIỆP THPT TỪ NĂM 2025</a:t>
            </a:r>
            <a:endParaRPr lang="en-US" sz="4400" dirty="0">
              <a:solidFill>
                <a:srgbClr val="0070C0"/>
              </a:solidFill>
              <a:latin typeface="Times New Roman" panose="02020603050405020304" pitchFamily="18" charset="0"/>
              <a:cs typeface="Times New Roman" panose="02020603050405020304" pitchFamily="18" charset="0"/>
            </a:endParaRPr>
          </a:p>
          <a:p>
            <a:pPr algn="ctr"/>
            <a:r>
              <a:rPr lang="en-US" sz="2800" dirty="0">
                <a:solidFill>
                  <a:srgbClr val="0070C0"/>
                </a:solidFill>
                <a:latin typeface="Times New Roman" panose="02020603050405020304" pitchFamily="18" charset="0"/>
                <a:cs typeface="Times New Roman" panose="02020603050405020304" pitchFamily="18" charset="0"/>
              </a:rPr>
              <a:t>MÔN VẬT LÍ</a:t>
            </a:r>
          </a:p>
          <a:p>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400" dirty="0">
                <a:solidFill>
                  <a:srgbClr val="92D050"/>
                </a:solidFill>
                <a:latin typeface="Times New Roman" panose="02020603050405020304" pitchFamily="18" charset="0"/>
                <a:cs typeface="Times New Roman" panose="02020603050405020304" pitchFamily="18" charset="0"/>
              </a:rPr>
              <a:t>GV: </a:t>
            </a:r>
            <a:r>
              <a:rPr lang="en-US" sz="2400" dirty="0" err="1">
                <a:solidFill>
                  <a:srgbClr val="92D050"/>
                </a:solidFill>
                <a:latin typeface="Times New Roman" panose="02020603050405020304" pitchFamily="18" charset="0"/>
                <a:cs typeface="Times New Roman" panose="02020603050405020304" pitchFamily="18" charset="0"/>
              </a:rPr>
              <a:t>Nguyễn</a:t>
            </a:r>
            <a:r>
              <a:rPr lang="en-US" sz="2400" dirty="0">
                <a:solidFill>
                  <a:srgbClr val="92D050"/>
                </a:solidFill>
                <a:latin typeface="Times New Roman" panose="02020603050405020304" pitchFamily="18" charset="0"/>
                <a:cs typeface="Times New Roman" panose="02020603050405020304" pitchFamily="18" charset="0"/>
              </a:rPr>
              <a:t> Văn </a:t>
            </a:r>
            <a:r>
              <a:rPr lang="en-US" sz="2400" dirty="0" err="1">
                <a:solidFill>
                  <a:srgbClr val="92D050"/>
                </a:solidFill>
                <a:latin typeface="Times New Roman" panose="02020603050405020304" pitchFamily="18" charset="0"/>
                <a:cs typeface="Times New Roman" panose="02020603050405020304" pitchFamily="18" charset="0"/>
              </a:rPr>
              <a:t>Phúc</a:t>
            </a:r>
            <a:endParaRPr lang="en-US" sz="2400" dirty="0">
              <a:solidFill>
                <a:srgbClr val="92D050"/>
              </a:solidFill>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35C0DB2D-F4A1-9FA9-B5F6-2C41A9C90D31}"/>
              </a:ext>
            </a:extLst>
          </p:cNvPr>
          <p:cNvSpPr txBox="1"/>
          <p:nvPr/>
        </p:nvSpPr>
        <p:spPr>
          <a:xfrm>
            <a:off x="4460240" y="6052879"/>
            <a:ext cx="4013200" cy="646331"/>
          </a:xfrm>
          <a:prstGeom prst="rect">
            <a:avLst/>
          </a:prstGeom>
          <a:noFill/>
        </p:spPr>
        <p:txBody>
          <a:bodyPr wrap="square" rtlCol="0">
            <a:spAutoFit/>
          </a:bodyPr>
          <a:lstStyle/>
          <a:p>
            <a:r>
              <a:rPr lang="en-US" b="1" i="1" dirty="0" err="1">
                <a:solidFill>
                  <a:srgbClr val="7030A0"/>
                </a:solidFill>
                <a:latin typeface="Times New Roman" panose="02020603050405020304" pitchFamily="18" charset="0"/>
                <a:cs typeface="Times New Roman" panose="02020603050405020304" pitchFamily="18" charset="0"/>
              </a:rPr>
              <a:t>Đà</a:t>
            </a:r>
            <a:r>
              <a:rPr lang="en-US" b="1" i="1" dirty="0">
                <a:solidFill>
                  <a:srgbClr val="7030A0"/>
                </a:solidFill>
                <a:latin typeface="Times New Roman" panose="02020603050405020304" pitchFamily="18" charset="0"/>
                <a:cs typeface="Times New Roman" panose="02020603050405020304" pitchFamily="18" charset="0"/>
              </a:rPr>
              <a:t> </a:t>
            </a:r>
            <a:r>
              <a:rPr lang="en-US" b="1" i="1" dirty="0" err="1">
                <a:solidFill>
                  <a:srgbClr val="7030A0"/>
                </a:solidFill>
                <a:latin typeface="Times New Roman" panose="02020603050405020304" pitchFamily="18" charset="0"/>
                <a:cs typeface="Times New Roman" panose="02020603050405020304" pitchFamily="18" charset="0"/>
              </a:rPr>
              <a:t>Lạt</a:t>
            </a:r>
            <a:r>
              <a:rPr lang="en-US" b="1" i="1" dirty="0">
                <a:solidFill>
                  <a:srgbClr val="7030A0"/>
                </a:solidFill>
                <a:latin typeface="Times New Roman" panose="02020603050405020304" pitchFamily="18" charset="0"/>
                <a:cs typeface="Times New Roman" panose="02020603050405020304" pitchFamily="18" charset="0"/>
              </a:rPr>
              <a:t>, </a:t>
            </a:r>
            <a:r>
              <a:rPr lang="en-US" b="1" i="1" dirty="0" err="1">
                <a:solidFill>
                  <a:srgbClr val="7030A0"/>
                </a:solidFill>
                <a:latin typeface="Times New Roman" panose="02020603050405020304" pitchFamily="18" charset="0"/>
                <a:cs typeface="Times New Roman" panose="02020603050405020304" pitchFamily="18" charset="0"/>
              </a:rPr>
              <a:t>ngày</a:t>
            </a:r>
            <a:r>
              <a:rPr lang="en-US" b="1" i="1" dirty="0">
                <a:solidFill>
                  <a:srgbClr val="7030A0"/>
                </a:solidFill>
                <a:latin typeface="Times New Roman" panose="02020603050405020304" pitchFamily="18" charset="0"/>
                <a:cs typeface="Times New Roman" panose="02020603050405020304" pitchFamily="18" charset="0"/>
              </a:rPr>
              <a:t> 16 </a:t>
            </a:r>
            <a:r>
              <a:rPr lang="en-US" b="1" i="1" dirty="0" err="1">
                <a:solidFill>
                  <a:srgbClr val="7030A0"/>
                </a:solidFill>
                <a:latin typeface="Times New Roman" panose="02020603050405020304" pitchFamily="18" charset="0"/>
                <a:cs typeface="Times New Roman" panose="02020603050405020304" pitchFamily="18" charset="0"/>
              </a:rPr>
              <a:t>tháng</a:t>
            </a:r>
            <a:r>
              <a:rPr lang="en-US" b="1" i="1" dirty="0">
                <a:solidFill>
                  <a:srgbClr val="7030A0"/>
                </a:solidFill>
                <a:latin typeface="Times New Roman" panose="02020603050405020304" pitchFamily="18" charset="0"/>
                <a:cs typeface="Times New Roman" panose="02020603050405020304" pitchFamily="18" charset="0"/>
              </a:rPr>
              <a:t> 08 </a:t>
            </a:r>
            <a:r>
              <a:rPr lang="en-US" b="1" i="1" dirty="0" err="1">
                <a:solidFill>
                  <a:srgbClr val="7030A0"/>
                </a:solidFill>
                <a:latin typeface="Times New Roman" panose="02020603050405020304" pitchFamily="18" charset="0"/>
                <a:cs typeface="Times New Roman" panose="02020603050405020304" pitchFamily="18" charset="0"/>
              </a:rPr>
              <a:t>năm</a:t>
            </a:r>
            <a:r>
              <a:rPr lang="en-US" b="1" i="1" dirty="0">
                <a:solidFill>
                  <a:srgbClr val="7030A0"/>
                </a:solidFill>
                <a:latin typeface="Times New Roman" panose="02020603050405020304" pitchFamily="18" charset="0"/>
                <a:cs typeface="Times New Roman" panose="02020603050405020304" pitchFamily="18" charset="0"/>
              </a:rPr>
              <a:t> 2025</a:t>
            </a:r>
          </a:p>
          <a:p>
            <a:endParaRPr lang="en-US" dirty="0">
              <a:solidFill>
                <a:srgbClr val="7030A0"/>
              </a:solidFill>
            </a:endParaRPr>
          </a:p>
        </p:txBody>
      </p:sp>
      <p:sp>
        <p:nvSpPr>
          <p:cNvPr id="2" name="TextBox 1">
            <a:extLst>
              <a:ext uri="{FF2B5EF4-FFF2-40B4-BE49-F238E27FC236}">
                <a16:creationId xmlns:a16="http://schemas.microsoft.com/office/drawing/2014/main" id="{432A918F-2305-F6B0-008B-38E2634D3189}"/>
              </a:ext>
            </a:extLst>
          </p:cNvPr>
          <p:cNvSpPr txBox="1"/>
          <p:nvPr/>
        </p:nvSpPr>
        <p:spPr>
          <a:xfrm>
            <a:off x="579120" y="203200"/>
            <a:ext cx="5974080" cy="461665"/>
          </a:xfrm>
          <a:prstGeom prst="rect">
            <a:avLst/>
          </a:prstGeom>
          <a:noFill/>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SỞ GIÁO DỤC VÀ ĐÀO TẠO LÂM ĐỒNG</a:t>
            </a:r>
            <a:endParaRPr lang="vi-VN"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9501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B2B1F0-1A6A-3B20-3F8D-B6F0D9F91AC3}"/>
              </a:ext>
            </a:extLst>
          </p:cNvPr>
          <p:cNvSpPr txBox="1"/>
          <p:nvPr/>
        </p:nvSpPr>
        <p:spPr>
          <a:xfrm>
            <a:off x="176980" y="466429"/>
            <a:ext cx="11838038" cy="584775"/>
          </a:xfrm>
          <a:prstGeom prst="rect">
            <a:avLst/>
          </a:prstGeom>
          <a:noFill/>
          <a:ln>
            <a:solidFill>
              <a:srgbClr val="FF0000"/>
            </a:solidFill>
          </a:ln>
        </p:spPr>
        <p:txBody>
          <a:bodyPr wrap="square" rtlCol="0">
            <a:spAutoFit/>
          </a:bodyPr>
          <a:lstStyle/>
          <a:p>
            <a:pPr algn="ctr"/>
            <a:r>
              <a:rPr lang="en-US" sz="3200" b="1" dirty="0" err="1">
                <a:solidFill>
                  <a:srgbClr val="7030A0"/>
                </a:solidFill>
                <a:latin typeface="Times New Roman" panose="02020603050405020304" pitchFamily="18" charset="0"/>
                <a:ea typeface="Calibri" panose="020F0502020204030204" pitchFamily="34" charset="0"/>
              </a:rPr>
              <a:t>Tìm</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hiểu</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thế</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giới</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tự</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nhiên</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dưới</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góc</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độ</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vật</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lí</a:t>
            </a:r>
            <a:endParaRPr lang="en-US" sz="3200" dirty="0">
              <a:solidFill>
                <a:srgbClr val="7030A0"/>
              </a:solidFill>
            </a:endParaRPr>
          </a:p>
        </p:txBody>
      </p:sp>
      <p:sp>
        <p:nvSpPr>
          <p:cNvPr id="7" name="TextBox 6">
            <a:extLst>
              <a:ext uri="{FF2B5EF4-FFF2-40B4-BE49-F238E27FC236}">
                <a16:creationId xmlns:a16="http://schemas.microsoft.com/office/drawing/2014/main" id="{00378870-7DFD-F11D-74BC-E88C70C2B901}"/>
              </a:ext>
            </a:extLst>
          </p:cNvPr>
          <p:cNvSpPr txBox="1"/>
          <p:nvPr/>
        </p:nvSpPr>
        <p:spPr>
          <a:xfrm>
            <a:off x="176981" y="1078904"/>
            <a:ext cx="3549443"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Tiêu</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chí</a:t>
            </a:r>
            <a:endParaRPr lang="vi-VN"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93505F1E-D26F-4E0B-CA9C-2E1251A1F185}"/>
              </a:ext>
            </a:extLst>
          </p:cNvPr>
          <p:cNvSpPr txBox="1"/>
          <p:nvPr/>
        </p:nvSpPr>
        <p:spPr>
          <a:xfrm>
            <a:off x="176979" y="1628128"/>
            <a:ext cx="3549445" cy="5262979"/>
          </a:xfrm>
          <a:prstGeom prst="rect">
            <a:avLst/>
          </a:prstGeom>
          <a:noFill/>
          <a:ln>
            <a:solidFill>
              <a:srgbClr val="FF0000"/>
            </a:solidFill>
          </a:ln>
        </p:spPr>
        <p:txBody>
          <a:bodyPr wrap="square" rtlCol="0">
            <a:spAutoFit/>
          </a:bodyPr>
          <a:lstStyle/>
          <a:p>
            <a:pPr algn="just"/>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Tìm</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hiểu</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đơn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giản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gần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gũi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trong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đời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trong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thế</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giới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tự</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theo</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tiến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sử</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dụng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chứng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cứ</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khoa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học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để</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kiểm</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tra</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dự</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đoán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chứng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cứ</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rút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biểu</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cụ</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thể</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là</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endPar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3961248D-4841-4171-B999-9FB85E122013}"/>
              </a:ext>
            </a:extLst>
          </p:cNvPr>
          <p:cNvSpPr txBox="1"/>
          <p:nvPr/>
        </p:nvSpPr>
        <p:spPr>
          <a:xfrm>
            <a:off x="3726424" y="1078056"/>
            <a:ext cx="8288594"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cs typeface="Times New Roman" panose="02020603050405020304" pitchFamily="18" charset="0"/>
              </a:rPr>
              <a:t>Chỉ</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báo</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82EEB15C-8657-2237-0036-FC2E2591E4BF}"/>
              </a:ext>
            </a:extLst>
          </p:cNvPr>
          <p:cNvSpPr txBox="1"/>
          <p:nvPr/>
        </p:nvSpPr>
        <p:spPr>
          <a:xfrm>
            <a:off x="3726425" y="1618342"/>
            <a:ext cx="8288591" cy="5031442"/>
          </a:xfrm>
          <a:prstGeom prst="rect">
            <a:avLst/>
          </a:prstGeom>
          <a:noFill/>
          <a:ln>
            <a:solidFill>
              <a:srgbClr val="00B050"/>
            </a:solidFill>
          </a:ln>
        </p:spPr>
        <p:txBody>
          <a:bodyPr wrap="square" rtlCol="0">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[2.5]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bày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báo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thảo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luận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ngôn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ngữ</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vẽ</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tìm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báo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sau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tìm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hợp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đối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độ</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cực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tôn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trọng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ý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kiến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đánh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do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người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ra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tiếp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cực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phản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bảo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vệ</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tìm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thuyết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phục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[2.6] </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Ra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quyết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định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xuất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ý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kiến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ra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quyết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định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xử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đã</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tìm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xuất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ý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kiến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khuyến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nghị</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tìm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nghiên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cứu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hoặc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nghiên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cứu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tiếp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808365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B2B1F0-1A6A-3B20-3F8D-B6F0D9F91AC3}"/>
              </a:ext>
            </a:extLst>
          </p:cNvPr>
          <p:cNvSpPr txBox="1"/>
          <p:nvPr/>
        </p:nvSpPr>
        <p:spPr>
          <a:xfrm>
            <a:off x="176980" y="466429"/>
            <a:ext cx="11838038" cy="584775"/>
          </a:xfrm>
          <a:prstGeom prst="rect">
            <a:avLst/>
          </a:prstGeom>
          <a:noFill/>
          <a:ln>
            <a:solidFill>
              <a:srgbClr val="FF0000"/>
            </a:solidFill>
          </a:ln>
        </p:spPr>
        <p:txBody>
          <a:bodyPr wrap="square" rtlCol="0">
            <a:spAutoFit/>
          </a:bodyPr>
          <a:lstStyle/>
          <a:p>
            <a:pPr algn="ctr"/>
            <a:r>
              <a:rPr lang="en-US" sz="3200" b="1" dirty="0" err="1">
                <a:solidFill>
                  <a:srgbClr val="00B050"/>
                </a:solidFill>
                <a:latin typeface="Times New Roman" panose="02020603050405020304" pitchFamily="18" charset="0"/>
                <a:ea typeface="Calibri" panose="020F0502020204030204" pitchFamily="34" charset="0"/>
              </a:rPr>
              <a:t>Vận</a:t>
            </a:r>
            <a:r>
              <a:rPr lang="en-US" sz="3200" b="1" dirty="0">
                <a:solidFill>
                  <a:srgbClr val="00B050"/>
                </a:solidFill>
                <a:latin typeface="Times New Roman" panose="02020603050405020304" pitchFamily="18" charset="0"/>
                <a:ea typeface="Calibri" panose="020F0502020204030204" pitchFamily="34" charset="0"/>
              </a:rPr>
              <a:t> </a:t>
            </a:r>
            <a:r>
              <a:rPr lang="en-US" sz="3200" b="1" dirty="0" err="1">
                <a:solidFill>
                  <a:srgbClr val="00B050"/>
                </a:solidFill>
                <a:latin typeface="Times New Roman" panose="02020603050405020304" pitchFamily="18" charset="0"/>
                <a:ea typeface="Calibri" panose="020F0502020204030204" pitchFamily="34" charset="0"/>
              </a:rPr>
              <a:t>dụng</a:t>
            </a:r>
            <a:r>
              <a:rPr lang="en-US" sz="3200" b="1" dirty="0">
                <a:solidFill>
                  <a:srgbClr val="00B050"/>
                </a:solidFill>
                <a:latin typeface="Times New Roman" panose="02020603050405020304" pitchFamily="18" charset="0"/>
                <a:ea typeface="Calibri" panose="020F0502020204030204" pitchFamily="34" charset="0"/>
              </a:rPr>
              <a:t> </a:t>
            </a:r>
            <a:r>
              <a:rPr lang="en-US" sz="3200" b="1" dirty="0" err="1">
                <a:solidFill>
                  <a:srgbClr val="00B050"/>
                </a:solidFill>
                <a:latin typeface="Times New Roman" panose="02020603050405020304" pitchFamily="18" charset="0"/>
                <a:ea typeface="Calibri" panose="020F0502020204030204" pitchFamily="34" charset="0"/>
              </a:rPr>
              <a:t>kiến</a:t>
            </a:r>
            <a:r>
              <a:rPr lang="en-US" sz="3200" b="1" dirty="0">
                <a:solidFill>
                  <a:srgbClr val="00B050"/>
                </a:solidFill>
                <a:latin typeface="Times New Roman" panose="02020603050405020304" pitchFamily="18" charset="0"/>
                <a:ea typeface="Calibri" panose="020F0502020204030204" pitchFamily="34" charset="0"/>
              </a:rPr>
              <a:t> </a:t>
            </a:r>
            <a:r>
              <a:rPr lang="en-US" sz="3200" b="1" dirty="0" err="1">
                <a:solidFill>
                  <a:srgbClr val="00B050"/>
                </a:solidFill>
                <a:latin typeface="Times New Roman" panose="02020603050405020304" pitchFamily="18" charset="0"/>
                <a:ea typeface="Calibri" panose="020F0502020204030204" pitchFamily="34" charset="0"/>
              </a:rPr>
              <a:t>thức</a:t>
            </a:r>
            <a:r>
              <a:rPr lang="en-US" sz="3200" b="1" dirty="0">
                <a:solidFill>
                  <a:srgbClr val="00B050"/>
                </a:solidFill>
                <a:latin typeface="Times New Roman" panose="02020603050405020304" pitchFamily="18" charset="0"/>
                <a:ea typeface="Calibri" panose="020F0502020204030204" pitchFamily="34" charset="0"/>
              </a:rPr>
              <a:t>, </a:t>
            </a:r>
            <a:r>
              <a:rPr lang="en-US" sz="3200" b="1" dirty="0" err="1">
                <a:solidFill>
                  <a:srgbClr val="00B050"/>
                </a:solidFill>
                <a:latin typeface="Times New Roman" panose="02020603050405020304" pitchFamily="18" charset="0"/>
                <a:ea typeface="Calibri" panose="020F0502020204030204" pitchFamily="34" charset="0"/>
              </a:rPr>
              <a:t>kĩ</a:t>
            </a:r>
            <a:r>
              <a:rPr lang="en-US" sz="3200" b="1" dirty="0">
                <a:solidFill>
                  <a:srgbClr val="00B050"/>
                </a:solidFill>
                <a:latin typeface="Times New Roman" panose="02020603050405020304" pitchFamily="18" charset="0"/>
                <a:ea typeface="Calibri" panose="020F0502020204030204" pitchFamily="34" charset="0"/>
              </a:rPr>
              <a:t> </a:t>
            </a:r>
            <a:r>
              <a:rPr lang="en-US" sz="3200" b="1" dirty="0" err="1">
                <a:solidFill>
                  <a:srgbClr val="00B050"/>
                </a:solidFill>
                <a:latin typeface="Times New Roman" panose="02020603050405020304" pitchFamily="18" charset="0"/>
                <a:ea typeface="Calibri" panose="020F0502020204030204" pitchFamily="34" charset="0"/>
              </a:rPr>
              <a:t>năng</a:t>
            </a:r>
            <a:r>
              <a:rPr lang="en-US" sz="3200" b="1" dirty="0">
                <a:solidFill>
                  <a:srgbClr val="00B050"/>
                </a:solidFill>
                <a:latin typeface="Times New Roman" panose="02020603050405020304" pitchFamily="18" charset="0"/>
                <a:ea typeface="Calibri" panose="020F0502020204030204" pitchFamily="34" charset="0"/>
              </a:rPr>
              <a:t> </a:t>
            </a:r>
            <a:r>
              <a:rPr lang="en-US" sz="3200" b="1" dirty="0" err="1">
                <a:solidFill>
                  <a:srgbClr val="00B050"/>
                </a:solidFill>
                <a:latin typeface="Times New Roman" panose="02020603050405020304" pitchFamily="18" charset="0"/>
                <a:ea typeface="Calibri" panose="020F0502020204030204" pitchFamily="34" charset="0"/>
              </a:rPr>
              <a:t>đã</a:t>
            </a:r>
            <a:r>
              <a:rPr lang="en-US" sz="3200" b="1" dirty="0">
                <a:solidFill>
                  <a:srgbClr val="00B050"/>
                </a:solidFill>
                <a:latin typeface="Times New Roman" panose="02020603050405020304" pitchFamily="18" charset="0"/>
                <a:ea typeface="Calibri" panose="020F0502020204030204" pitchFamily="34" charset="0"/>
              </a:rPr>
              <a:t> </a:t>
            </a:r>
            <a:r>
              <a:rPr lang="en-US" sz="3200" b="1" dirty="0" err="1">
                <a:solidFill>
                  <a:srgbClr val="00B050"/>
                </a:solidFill>
                <a:latin typeface="Times New Roman" panose="02020603050405020304" pitchFamily="18" charset="0"/>
                <a:ea typeface="Calibri" panose="020F0502020204030204" pitchFamily="34" charset="0"/>
              </a:rPr>
              <a:t>học</a:t>
            </a:r>
            <a:endParaRPr lang="en-US" sz="3200" dirty="0">
              <a:solidFill>
                <a:srgbClr val="00B050"/>
              </a:solidFill>
            </a:endParaRPr>
          </a:p>
        </p:txBody>
      </p:sp>
      <p:sp>
        <p:nvSpPr>
          <p:cNvPr id="7" name="TextBox 6">
            <a:extLst>
              <a:ext uri="{FF2B5EF4-FFF2-40B4-BE49-F238E27FC236}">
                <a16:creationId xmlns:a16="http://schemas.microsoft.com/office/drawing/2014/main" id="{00378870-7DFD-F11D-74BC-E88C70C2B901}"/>
              </a:ext>
            </a:extLst>
          </p:cNvPr>
          <p:cNvSpPr txBox="1"/>
          <p:nvPr/>
        </p:nvSpPr>
        <p:spPr>
          <a:xfrm>
            <a:off x="176981" y="1078904"/>
            <a:ext cx="2733367"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Tiêu</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chí</a:t>
            </a:r>
            <a:endParaRPr lang="vi-VN"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93505F1E-D26F-4E0B-CA9C-2E1251A1F185}"/>
              </a:ext>
            </a:extLst>
          </p:cNvPr>
          <p:cNvSpPr txBox="1"/>
          <p:nvPr/>
        </p:nvSpPr>
        <p:spPr>
          <a:xfrm>
            <a:off x="176979" y="1628128"/>
            <a:ext cx="2733369" cy="5262979"/>
          </a:xfrm>
          <a:prstGeom prst="rect">
            <a:avLst/>
          </a:prstGeom>
          <a:noFill/>
          <a:ln>
            <a:solidFill>
              <a:srgbClr val="FF0000"/>
            </a:solidFill>
          </a:ln>
        </p:spPr>
        <p:txBody>
          <a:bodyPr wrap="square" rtlCol="0">
            <a:spAutoFit/>
          </a:bodyPr>
          <a:lstStyle/>
          <a:p>
            <a:pPr algn="just"/>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Vận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kiến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kĩ</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năng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trường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hợp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đơn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bước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đầu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toán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như</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ngôn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ngữ</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công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cụ</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quyết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cụ</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thể</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3961248D-4841-4171-B999-9FB85E122013}"/>
              </a:ext>
            </a:extLst>
          </p:cNvPr>
          <p:cNvSpPr txBox="1"/>
          <p:nvPr/>
        </p:nvSpPr>
        <p:spPr>
          <a:xfrm>
            <a:off x="2910348" y="1078056"/>
            <a:ext cx="9104670"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cs typeface="Times New Roman" panose="02020603050405020304" pitchFamily="18" charset="0"/>
              </a:rPr>
              <a:t>Chỉ</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báo</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82EEB15C-8657-2237-0036-FC2E2591E4BF}"/>
              </a:ext>
            </a:extLst>
          </p:cNvPr>
          <p:cNvSpPr txBox="1"/>
          <p:nvPr/>
        </p:nvSpPr>
        <p:spPr>
          <a:xfrm>
            <a:off x="2910347" y="1618342"/>
            <a:ext cx="9104670" cy="4491486"/>
          </a:xfrm>
          <a:prstGeom prst="rect">
            <a:avLst/>
          </a:prstGeom>
          <a:noFill/>
          <a:ln>
            <a:solidFill>
              <a:srgbClr val="00B050"/>
            </a:solidFill>
          </a:ln>
        </p:spPr>
        <p:txBody>
          <a:bodyPr wrap="square" rtlCol="0">
            <a:spAutoFit/>
          </a:bodyPr>
          <a:lstStyle/>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[3.1]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chứng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minh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tiễn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[3.2]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Đánh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phản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ảnh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hưởng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tiễn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[3.3]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Thiết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mô</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hoạch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xuất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phương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hay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mới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[3.4]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Nêu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bảo</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vệ</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thiên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nhiên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ứng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biến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đổi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hậu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hành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vi,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thái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độ</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hợp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nhằm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triển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bền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vững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990963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CFAA072-2100-EB90-76C5-96AFCEC50CA2}"/>
              </a:ext>
            </a:extLst>
          </p:cNvPr>
          <p:cNvGraphicFramePr>
            <a:graphicFrameLocks noGrp="1"/>
          </p:cNvGraphicFramePr>
          <p:nvPr>
            <p:extLst>
              <p:ext uri="{D42A27DB-BD31-4B8C-83A1-F6EECF244321}">
                <p14:modId xmlns:p14="http://schemas.microsoft.com/office/powerpoint/2010/main" val="794632117"/>
              </p:ext>
            </p:extLst>
          </p:nvPr>
        </p:nvGraphicFramePr>
        <p:xfrm>
          <a:off x="336706" y="1219548"/>
          <a:ext cx="11592559" cy="5355592"/>
        </p:xfrm>
        <a:graphic>
          <a:graphicData uri="http://schemas.openxmlformats.org/drawingml/2006/table">
            <a:tbl>
              <a:tblPr firstRow="1" firstCol="1" bandRow="1">
                <a:tableStyleId>{5C22544A-7EE6-4342-B048-85BDC9FD1C3A}</a:tableStyleId>
              </a:tblPr>
              <a:tblGrid>
                <a:gridCol w="2353459">
                  <a:extLst>
                    <a:ext uri="{9D8B030D-6E8A-4147-A177-3AD203B41FA5}">
                      <a16:colId xmlns:a16="http://schemas.microsoft.com/office/drawing/2014/main" val="2851134442"/>
                    </a:ext>
                  </a:extLst>
                </a:gridCol>
                <a:gridCol w="4226397">
                  <a:extLst>
                    <a:ext uri="{9D8B030D-6E8A-4147-A177-3AD203B41FA5}">
                      <a16:colId xmlns:a16="http://schemas.microsoft.com/office/drawing/2014/main" val="1628323440"/>
                    </a:ext>
                  </a:extLst>
                </a:gridCol>
                <a:gridCol w="5012703">
                  <a:extLst>
                    <a:ext uri="{9D8B030D-6E8A-4147-A177-3AD203B41FA5}">
                      <a16:colId xmlns:a16="http://schemas.microsoft.com/office/drawing/2014/main" val="797171152"/>
                    </a:ext>
                  </a:extLst>
                </a:gridCol>
              </a:tblGrid>
              <a:tr h="0">
                <a:tc>
                  <a:txBody>
                    <a:bodyPr/>
                    <a:lstStyle/>
                    <a:p>
                      <a:pPr algn="ctr">
                        <a:lnSpc>
                          <a:spcPct val="107000"/>
                        </a:lnSpc>
                        <a:spcAft>
                          <a:spcPts val="800"/>
                        </a:spcAft>
                      </a:pPr>
                      <a:r>
                        <a:rPr lang="en-US" sz="2800" dirty="0" err="1">
                          <a:solidFill>
                            <a:srgbClr val="FFC000"/>
                          </a:solidFill>
                          <a:effectLst/>
                          <a:latin typeface="Times New Roman" panose="02020603050405020304" pitchFamily="18" charset="0"/>
                          <a:cs typeface="Times New Roman" panose="02020603050405020304" pitchFamily="18" charset="0"/>
                        </a:rPr>
                        <a:t>Cấp</a:t>
                      </a:r>
                      <a:r>
                        <a:rPr lang="en-US" sz="2800" dirty="0">
                          <a:solidFill>
                            <a:srgbClr val="FFC000"/>
                          </a:solidFill>
                          <a:effectLst/>
                          <a:latin typeface="Times New Roman" panose="02020603050405020304" pitchFamily="18" charset="0"/>
                          <a:cs typeface="Times New Roman" panose="02020603050405020304" pitchFamily="18" charset="0"/>
                        </a:rPr>
                        <a:t> </a:t>
                      </a:r>
                      <a:r>
                        <a:rPr lang="en-US" sz="2800" dirty="0" err="1">
                          <a:solidFill>
                            <a:srgbClr val="FFC000"/>
                          </a:solidFill>
                          <a:effectLst/>
                          <a:latin typeface="Times New Roman" panose="02020603050405020304" pitchFamily="18" charset="0"/>
                          <a:cs typeface="Times New Roman" panose="02020603050405020304" pitchFamily="18" charset="0"/>
                        </a:rPr>
                        <a:t>độ</a:t>
                      </a:r>
                      <a:r>
                        <a:rPr lang="en-US" sz="2800" dirty="0">
                          <a:solidFill>
                            <a:srgbClr val="FFC000"/>
                          </a:solidFill>
                          <a:effectLst/>
                          <a:latin typeface="Times New Roman" panose="02020603050405020304" pitchFamily="18" charset="0"/>
                          <a:cs typeface="Times New Roman" panose="02020603050405020304" pitchFamily="18" charset="0"/>
                        </a:rPr>
                        <a:t> </a:t>
                      </a:r>
                      <a:r>
                        <a:rPr lang="en-US" sz="2800" dirty="0" err="1">
                          <a:solidFill>
                            <a:srgbClr val="FFC000"/>
                          </a:solidFill>
                          <a:effectLst/>
                          <a:latin typeface="Times New Roman" panose="02020603050405020304" pitchFamily="18" charset="0"/>
                          <a:cs typeface="Times New Roman" panose="02020603050405020304" pitchFamily="18" charset="0"/>
                        </a:rPr>
                        <a:t>tư</a:t>
                      </a:r>
                      <a:r>
                        <a:rPr lang="en-US" sz="2800" dirty="0">
                          <a:solidFill>
                            <a:srgbClr val="FFC000"/>
                          </a:solidFill>
                          <a:effectLst/>
                          <a:latin typeface="Times New Roman" panose="02020603050405020304" pitchFamily="18" charset="0"/>
                          <a:cs typeface="Times New Roman" panose="02020603050405020304" pitchFamily="18" charset="0"/>
                        </a:rPr>
                        <a:t> </a:t>
                      </a:r>
                      <a:r>
                        <a:rPr lang="en-US" sz="2800" dirty="0" err="1">
                          <a:solidFill>
                            <a:srgbClr val="FFC000"/>
                          </a:solidFill>
                          <a:effectLst/>
                          <a:latin typeface="Times New Roman" panose="02020603050405020304" pitchFamily="18" charset="0"/>
                          <a:cs typeface="Times New Roman" panose="02020603050405020304" pitchFamily="18" charset="0"/>
                        </a:rPr>
                        <a:t>duy</a:t>
                      </a:r>
                      <a:endParaRPr lang="vi-VN" sz="2800" dirty="0">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800" dirty="0" err="1">
                          <a:solidFill>
                            <a:srgbClr val="FFC000"/>
                          </a:solidFill>
                          <a:effectLst/>
                          <a:latin typeface="Times New Roman" panose="02020603050405020304" pitchFamily="18" charset="0"/>
                          <a:cs typeface="Times New Roman" panose="02020603050405020304" pitchFamily="18" charset="0"/>
                        </a:rPr>
                        <a:t>Biểu</a:t>
                      </a:r>
                      <a:r>
                        <a:rPr lang="en-US" sz="2800" dirty="0">
                          <a:solidFill>
                            <a:srgbClr val="FFC000"/>
                          </a:solidFill>
                          <a:effectLst/>
                          <a:latin typeface="Times New Roman" panose="02020603050405020304" pitchFamily="18" charset="0"/>
                          <a:cs typeface="Times New Roman" panose="02020603050405020304" pitchFamily="18" charset="0"/>
                        </a:rPr>
                        <a:t> </a:t>
                      </a:r>
                      <a:r>
                        <a:rPr lang="en-US" sz="2800" dirty="0" err="1">
                          <a:solidFill>
                            <a:srgbClr val="FFC000"/>
                          </a:solidFill>
                          <a:effectLst/>
                          <a:latin typeface="Times New Roman" panose="02020603050405020304" pitchFamily="18" charset="0"/>
                          <a:cs typeface="Times New Roman" panose="02020603050405020304" pitchFamily="18" charset="0"/>
                        </a:rPr>
                        <a:t>hiện</a:t>
                      </a:r>
                      <a:endParaRPr lang="vi-VN" sz="2800" dirty="0">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800" dirty="0" err="1">
                          <a:solidFill>
                            <a:srgbClr val="FFC000"/>
                          </a:solidFill>
                          <a:effectLst/>
                          <a:latin typeface="Times New Roman" panose="02020603050405020304" pitchFamily="18" charset="0"/>
                          <a:cs typeface="Times New Roman" panose="02020603050405020304" pitchFamily="18" charset="0"/>
                        </a:rPr>
                        <a:t>Động</a:t>
                      </a:r>
                      <a:r>
                        <a:rPr lang="en-US" sz="2800" dirty="0">
                          <a:solidFill>
                            <a:srgbClr val="FFC000"/>
                          </a:solidFill>
                          <a:effectLst/>
                          <a:latin typeface="Times New Roman" panose="02020603050405020304" pitchFamily="18" charset="0"/>
                          <a:cs typeface="Times New Roman" panose="02020603050405020304" pitchFamily="18" charset="0"/>
                        </a:rPr>
                        <a:t> </a:t>
                      </a:r>
                      <a:r>
                        <a:rPr lang="en-US" sz="2800" dirty="0" err="1">
                          <a:solidFill>
                            <a:srgbClr val="FFC000"/>
                          </a:solidFill>
                          <a:effectLst/>
                          <a:latin typeface="Times New Roman" panose="02020603050405020304" pitchFamily="18" charset="0"/>
                          <a:cs typeface="Times New Roman" panose="02020603050405020304" pitchFamily="18" charset="0"/>
                        </a:rPr>
                        <a:t>từ</a:t>
                      </a:r>
                      <a:r>
                        <a:rPr lang="en-US" sz="2800" dirty="0">
                          <a:solidFill>
                            <a:srgbClr val="FFC000"/>
                          </a:solidFill>
                          <a:effectLst/>
                          <a:latin typeface="Times New Roman" panose="02020603050405020304" pitchFamily="18" charset="0"/>
                          <a:cs typeface="Times New Roman" panose="02020603050405020304" pitchFamily="18" charset="0"/>
                        </a:rPr>
                        <a:t> </a:t>
                      </a:r>
                      <a:r>
                        <a:rPr lang="en-US" sz="2800" dirty="0" err="1">
                          <a:solidFill>
                            <a:srgbClr val="FFC000"/>
                          </a:solidFill>
                          <a:effectLst/>
                          <a:latin typeface="Times New Roman" panose="02020603050405020304" pitchFamily="18" charset="0"/>
                          <a:cs typeface="Times New Roman" panose="02020603050405020304" pitchFamily="18" charset="0"/>
                        </a:rPr>
                        <a:t>thể</a:t>
                      </a:r>
                      <a:r>
                        <a:rPr lang="en-US" sz="2800" dirty="0">
                          <a:solidFill>
                            <a:srgbClr val="FFC000"/>
                          </a:solidFill>
                          <a:effectLst/>
                          <a:latin typeface="Times New Roman" panose="02020603050405020304" pitchFamily="18" charset="0"/>
                          <a:cs typeface="Times New Roman" panose="02020603050405020304" pitchFamily="18" charset="0"/>
                        </a:rPr>
                        <a:t> </a:t>
                      </a:r>
                      <a:r>
                        <a:rPr lang="en-US" sz="2800" dirty="0" err="1">
                          <a:solidFill>
                            <a:srgbClr val="FFC000"/>
                          </a:solidFill>
                          <a:effectLst/>
                          <a:latin typeface="Times New Roman" panose="02020603050405020304" pitchFamily="18" charset="0"/>
                          <a:cs typeface="Times New Roman" panose="02020603050405020304" pitchFamily="18" charset="0"/>
                        </a:rPr>
                        <a:t>hiện</a:t>
                      </a:r>
                      <a:endParaRPr lang="vi-VN" sz="2800" dirty="0">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9604549"/>
                  </a:ext>
                </a:extLst>
              </a:tr>
              <a:tr h="0">
                <a:tc>
                  <a:txBody>
                    <a:bodyPr/>
                    <a:lstStyle/>
                    <a:p>
                      <a:pPr>
                        <a:lnSpc>
                          <a:spcPct val="107000"/>
                        </a:lnSpc>
                        <a:spcAft>
                          <a:spcPts val="800"/>
                        </a:spcAft>
                      </a:pPr>
                      <a:r>
                        <a:rPr lang="en-US" sz="2800" dirty="0">
                          <a:solidFill>
                            <a:srgbClr val="FF0000"/>
                          </a:solidFill>
                          <a:effectLst/>
                          <a:latin typeface="Times New Roman" panose="02020603050405020304" pitchFamily="18" charset="0"/>
                          <a:cs typeface="Times New Roman" panose="02020603050405020304" pitchFamily="18" charset="0"/>
                        </a:rPr>
                        <a:t>1. </a:t>
                      </a:r>
                      <a:r>
                        <a:rPr lang="en-US" sz="2800" dirty="0" err="1">
                          <a:solidFill>
                            <a:srgbClr val="FF0000"/>
                          </a:solidFill>
                          <a:effectLst/>
                          <a:latin typeface="Times New Roman" panose="02020603050405020304" pitchFamily="18" charset="0"/>
                          <a:cs typeface="Times New Roman" panose="02020603050405020304" pitchFamily="18" charset="0"/>
                        </a:rPr>
                        <a:t>Biết</a:t>
                      </a:r>
                      <a:endParaRPr lang="vi-VN"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92D050"/>
                    </a:solidFill>
                  </a:tcPr>
                </a:tc>
                <a:tc>
                  <a:txBody>
                    <a:bodyPr/>
                    <a:lstStyle/>
                    <a:p>
                      <a:pPr>
                        <a:lnSpc>
                          <a:spcPct val="107000"/>
                        </a:lnSpc>
                        <a:spcAft>
                          <a:spcPts val="800"/>
                        </a:spcAft>
                      </a:pPr>
                      <a:r>
                        <a:rPr lang="en-US" sz="2800" dirty="0" err="1">
                          <a:effectLst/>
                          <a:latin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nêu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thông</a:t>
                      </a:r>
                      <a:r>
                        <a:rPr lang="en-US" sz="2800" dirty="0">
                          <a:effectLst/>
                          <a:latin typeface="Times New Roman" panose="02020603050405020304" pitchFamily="18" charset="0"/>
                          <a:cs typeface="Times New Roman" panose="02020603050405020304" pitchFamily="18" charset="0"/>
                        </a:rPr>
                        <a:t> tin </a:t>
                      </a:r>
                      <a:r>
                        <a:rPr lang="en-US" sz="2800" dirty="0" err="1">
                          <a:effectLst/>
                          <a:latin typeface="Times New Roman" panose="02020603050405020304" pitchFamily="18" charset="0"/>
                          <a:cs typeface="Times New Roman" panose="02020603050405020304" pitchFamily="18" charset="0"/>
                        </a:rPr>
                        <a:t>đã</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tiếp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trước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đó</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92D050"/>
                    </a:solidFill>
                  </a:tcPr>
                </a:tc>
                <a:tc>
                  <a:txBody>
                    <a:bodyPr/>
                    <a:lstStyle/>
                    <a:p>
                      <a:pPr>
                        <a:lnSpc>
                          <a:spcPct val="107000"/>
                        </a:lnSpc>
                        <a:spcAft>
                          <a:spcPts val="800"/>
                        </a:spcAft>
                      </a:pPr>
                      <a:r>
                        <a:rPr lang="en-US" sz="2800" dirty="0" err="1">
                          <a:effectLst/>
                          <a:latin typeface="Times New Roman" panose="02020603050405020304" pitchFamily="18" charset="0"/>
                          <a:cs typeface="Times New Roman" panose="02020603050405020304" pitchFamily="18" charset="0"/>
                        </a:rPr>
                        <a:t>Định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nghĩa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liệt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kê</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nêu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92D050"/>
                    </a:solidFill>
                  </a:tcPr>
                </a:tc>
                <a:extLst>
                  <a:ext uri="{0D108BD9-81ED-4DB2-BD59-A6C34878D82A}">
                    <a16:rowId xmlns:a16="http://schemas.microsoft.com/office/drawing/2014/main" val="2604637765"/>
                  </a:ext>
                </a:extLst>
              </a:tr>
              <a:tr h="0">
                <a:tc>
                  <a:txBody>
                    <a:bodyPr/>
                    <a:lstStyle/>
                    <a:p>
                      <a:pPr>
                        <a:lnSpc>
                          <a:spcPct val="107000"/>
                        </a:lnSpc>
                        <a:spcAft>
                          <a:spcPts val="800"/>
                        </a:spcAft>
                      </a:pPr>
                      <a:r>
                        <a:rPr lang="en-US" sz="2800" dirty="0">
                          <a:solidFill>
                            <a:srgbClr val="FF0000"/>
                          </a:solidFill>
                          <a:effectLst/>
                          <a:latin typeface="Times New Roman" panose="02020603050405020304" pitchFamily="18" charset="0"/>
                          <a:cs typeface="Times New Roman" panose="02020603050405020304" pitchFamily="18" charset="0"/>
                        </a:rPr>
                        <a:t>2. </a:t>
                      </a:r>
                      <a:r>
                        <a:rPr lang="en-US" sz="2800" dirty="0" err="1">
                          <a:solidFill>
                            <a:srgbClr val="FF0000"/>
                          </a:solidFill>
                          <a:effectLst/>
                          <a:latin typeface="Times New Roman" panose="02020603050405020304" pitchFamily="18" charset="0"/>
                          <a:cs typeface="Times New Roman" panose="02020603050405020304" pitchFamily="18" charset="0"/>
                        </a:rPr>
                        <a:t>Hiểu</a:t>
                      </a:r>
                      <a:endParaRPr lang="vi-VN"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00B0F0"/>
                    </a:solidFill>
                  </a:tcPr>
                </a:tc>
                <a:tc>
                  <a:txBody>
                    <a:bodyPr/>
                    <a:lstStyle/>
                    <a:p>
                      <a:pPr>
                        <a:lnSpc>
                          <a:spcPct val="107000"/>
                        </a:lnSpc>
                        <a:spcAft>
                          <a:spcPts val="800"/>
                        </a:spcAft>
                      </a:pPr>
                      <a:r>
                        <a:rPr lang="en-US" sz="2800" dirty="0" err="1">
                          <a:effectLst/>
                          <a:latin typeface="Times New Roman" panose="02020603050405020304" pitchFamily="18" charset="0"/>
                          <a:cs typeface="Times New Roman" panose="02020603050405020304" pitchFamily="18" charset="0"/>
                        </a:rPr>
                        <a:t>Diễn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đạt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thông</a:t>
                      </a:r>
                      <a:r>
                        <a:rPr lang="en-US" sz="2800" dirty="0">
                          <a:effectLst/>
                          <a:latin typeface="Times New Roman" panose="02020603050405020304" pitchFamily="18" charset="0"/>
                          <a:cs typeface="Times New Roman" panose="02020603050405020304" pitchFamily="18" charset="0"/>
                        </a:rPr>
                        <a:t> tin </a:t>
                      </a:r>
                      <a:r>
                        <a:rPr lang="en-US" sz="2800" dirty="0" err="1">
                          <a:effectLst/>
                          <a:latin typeface="Times New Roman" panose="02020603050405020304" pitchFamily="18" charset="0"/>
                          <a:cs typeface="Times New Roman" panose="02020603050405020304" pitchFamily="18" charset="0"/>
                        </a:rPr>
                        <a:t>theo</a:t>
                      </a:r>
                      <a:r>
                        <a:rPr lang="en-US" sz="2800" dirty="0">
                          <a:effectLst/>
                          <a:latin typeface="Times New Roman" panose="02020603050405020304" pitchFamily="18" charset="0"/>
                          <a:cs typeface="Times New Roman" panose="02020603050405020304" pitchFamily="18" charset="0"/>
                        </a:rPr>
                        <a:t> ý </a:t>
                      </a:r>
                      <a:r>
                        <a:rPr lang="en-US" sz="2800" dirty="0" err="1">
                          <a:effectLst/>
                          <a:latin typeface="Times New Roman" panose="02020603050405020304" pitchFamily="18" charset="0"/>
                          <a:cs typeface="Times New Roman" panose="02020603050405020304" pitchFamily="18" charset="0"/>
                        </a:rPr>
                        <a:t>hiểu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tạo</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00B0F0"/>
                    </a:solidFill>
                  </a:tcPr>
                </a:tc>
                <a:tc>
                  <a:txBody>
                    <a:bodyPr/>
                    <a:lstStyle/>
                    <a:p>
                      <a:pPr>
                        <a:lnSpc>
                          <a:spcPct val="107000"/>
                        </a:lnSpc>
                        <a:spcAft>
                          <a:spcPts val="800"/>
                        </a:spcAft>
                      </a:pPr>
                      <a:r>
                        <a:rPr lang="en-US" sz="2800" dirty="0" err="1">
                          <a:effectLst/>
                          <a:latin typeface="Times New Roman" panose="02020603050405020304" pitchFamily="18" charset="0"/>
                          <a:cs typeface="Times New Roman" panose="02020603050405020304" pitchFamily="18" charset="0"/>
                        </a:rPr>
                        <a:t>Vẽ</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vẽ</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so </a:t>
                      </a:r>
                      <a:r>
                        <a:rPr lang="en-US" sz="2800" dirty="0" err="1">
                          <a:effectLst/>
                          <a:latin typeface="Times New Roman" panose="02020603050405020304" pitchFamily="18" charset="0"/>
                          <a:cs typeface="Times New Roman" panose="02020603050405020304" pitchFamily="18" charset="0"/>
                        </a:rPr>
                        <a:t>sánh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giải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định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rút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00B0F0"/>
                    </a:solidFill>
                  </a:tcPr>
                </a:tc>
                <a:extLst>
                  <a:ext uri="{0D108BD9-81ED-4DB2-BD59-A6C34878D82A}">
                    <a16:rowId xmlns:a16="http://schemas.microsoft.com/office/drawing/2014/main" val="3116026535"/>
                  </a:ext>
                </a:extLst>
              </a:tr>
              <a:tr h="0">
                <a:tc>
                  <a:txBody>
                    <a:bodyPr/>
                    <a:lstStyle/>
                    <a:p>
                      <a:pPr>
                        <a:lnSpc>
                          <a:spcPct val="107000"/>
                        </a:lnSpc>
                        <a:spcAft>
                          <a:spcPts val="800"/>
                        </a:spcAft>
                      </a:pPr>
                      <a:r>
                        <a:rPr lang="en-US" sz="2800" dirty="0">
                          <a:solidFill>
                            <a:srgbClr val="FF0000"/>
                          </a:solidFill>
                          <a:effectLst/>
                          <a:latin typeface="Times New Roman" panose="02020603050405020304" pitchFamily="18" charset="0"/>
                          <a:cs typeface="Times New Roman" panose="02020603050405020304" pitchFamily="18" charset="0"/>
                        </a:rPr>
                        <a:t>3. </a:t>
                      </a:r>
                      <a:r>
                        <a:rPr lang="en-US" sz="2800" dirty="0" err="1">
                          <a:solidFill>
                            <a:srgbClr val="FF0000"/>
                          </a:solidFill>
                          <a:effectLst/>
                          <a:latin typeface="Times New Roman" panose="02020603050405020304" pitchFamily="18" charset="0"/>
                          <a:cs typeface="Times New Roman" panose="02020603050405020304" pitchFamily="18" charset="0"/>
                        </a:rPr>
                        <a:t>Vận</a:t>
                      </a:r>
                      <a:r>
                        <a:rPr lang="en-US" sz="2800" dirty="0">
                          <a:solidFill>
                            <a:srgbClr val="FF0000"/>
                          </a:solidFill>
                          <a:effectLst/>
                          <a:latin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cs typeface="Times New Roman" panose="02020603050405020304" pitchFamily="18" charset="0"/>
                        </a:rPr>
                        <a:t>dụng</a:t>
                      </a:r>
                      <a:endParaRPr lang="vi-VN"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07000"/>
                        </a:lnSpc>
                        <a:spcAft>
                          <a:spcPts val="800"/>
                        </a:spcAft>
                      </a:pPr>
                      <a:r>
                        <a:rPr lang="en-US" sz="2800" dirty="0" err="1">
                          <a:effectLst/>
                          <a:latin typeface="Times New Roman" panose="02020603050405020304" pitchFamily="18" charset="0"/>
                          <a:cs typeface="Times New Roman" panose="02020603050405020304" pitchFamily="18" charset="0"/>
                        </a:rPr>
                        <a:t>Sử</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dụng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thông</a:t>
                      </a:r>
                      <a:r>
                        <a:rPr lang="en-US" sz="2800" dirty="0">
                          <a:effectLst/>
                          <a:latin typeface="Times New Roman" panose="02020603050405020304" pitchFamily="18" charset="0"/>
                          <a:cs typeface="Times New Roman" panose="02020603050405020304" pitchFamily="18" charset="0"/>
                        </a:rPr>
                        <a:t> tin </a:t>
                      </a:r>
                      <a:r>
                        <a:rPr lang="en-US" sz="2800" dirty="0" err="1">
                          <a:effectLst/>
                          <a:latin typeface="Times New Roman" panose="02020603050405020304" pitchFamily="18" charset="0"/>
                          <a:cs typeface="Times New Roman" panose="02020603050405020304" pitchFamily="18" charset="0"/>
                        </a:rPr>
                        <a:t>đã</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biết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giải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quyết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vấn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một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huống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điều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kiện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mới</a:t>
                      </a:r>
                      <a:r>
                        <a:rPr lang="en-US" sz="2800" dirty="0">
                          <a:effectLst/>
                          <a:latin typeface="Times New Roman" panose="02020603050405020304" pitchFamily="18" charset="0"/>
                          <a:cs typeface="Times New Roman" panose="02020603050405020304" pitchFamily="18" charset="0"/>
                        </a:rPr>
                        <a:t> ( </a:t>
                      </a:r>
                      <a:r>
                        <a:rPr lang="en-US" sz="2800" dirty="0" err="1">
                          <a:effectLst/>
                          <a:latin typeface="Times New Roman" panose="02020603050405020304" pitchFamily="18" charset="0"/>
                          <a:cs typeface="Times New Roman" panose="02020603050405020304" pitchFamily="18" charset="0"/>
                        </a:rPr>
                        <a:t>lập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luật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sáng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tạo</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07000"/>
                        </a:lnSpc>
                        <a:spcAft>
                          <a:spcPts val="800"/>
                        </a:spcAft>
                      </a:pPr>
                      <a:r>
                        <a:rPr lang="en-US" sz="2800" dirty="0" err="1">
                          <a:effectLst/>
                          <a:latin typeface="Times New Roman" panose="02020603050405020304" pitchFamily="18" charset="0"/>
                          <a:cs typeface="Times New Roman" panose="02020603050405020304" pitchFamily="18" charset="0"/>
                        </a:rPr>
                        <a:t>Phân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giải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vận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dụng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thực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nghiệm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thiết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kế</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2313958731"/>
                  </a:ext>
                </a:extLst>
              </a:tr>
            </a:tbl>
          </a:graphicData>
        </a:graphic>
      </p:graphicFrame>
      <p:sp>
        <p:nvSpPr>
          <p:cNvPr id="6" name="Rectangle 1">
            <a:extLst>
              <a:ext uri="{FF2B5EF4-FFF2-40B4-BE49-F238E27FC236}">
                <a16:creationId xmlns:a16="http://schemas.microsoft.com/office/drawing/2014/main" id="{A66C1F33-3A92-F9B2-B1FF-E1C5471A173E}"/>
              </a:ext>
            </a:extLst>
          </p:cNvPr>
          <p:cNvSpPr>
            <a:spLocks noChangeArrowheads="1"/>
          </p:cNvSpPr>
          <p:nvPr/>
        </p:nvSpPr>
        <p:spPr bwMode="auto">
          <a:xfrm>
            <a:off x="2725737" y="178902"/>
            <a:ext cx="681449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vi-VN"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CẤP ĐỘ TƯ DUY TRONG MÔN VẬT L</a:t>
            </a:r>
            <a:r>
              <a:rPr kumimoji="0" lang="en-US" altLang="vi-VN" sz="2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Í</a:t>
            </a:r>
            <a:endParaRPr kumimoji="0" lang="vi-VN" altLang="vi-VN" sz="2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vi-VN" sz="28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Gồm</a:t>
            </a:r>
            <a:r>
              <a:rPr kumimoji="0" lang="en-US" altLang="vi-VN"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3 </a:t>
            </a:r>
            <a:r>
              <a:rPr kumimoji="0" lang="en-US" altLang="vi-VN" sz="28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cấp</a:t>
            </a:r>
            <a:r>
              <a:rPr kumimoji="0" lang="en-US" altLang="vi-VN"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vi-VN" sz="28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độ</a:t>
            </a:r>
            <a:r>
              <a:rPr kumimoji="0" lang="en-US" altLang="vi-VN"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vi-VN" sz="28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tư</a:t>
            </a:r>
            <a:r>
              <a:rPr kumimoji="0" lang="en-US" altLang="vi-VN"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vi-VN" sz="28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duy</a:t>
            </a:r>
            <a:r>
              <a:rPr kumimoji="0" lang="en-US" altLang="vi-VN"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vi-VN" sz="28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sau</a:t>
            </a:r>
            <a:r>
              <a:rPr kumimoji="0" lang="en-US" altLang="vi-VN"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vi-VN" sz="2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89850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B57A070-0D19-28C8-8FE3-454E1F72092E}"/>
              </a:ext>
            </a:extLst>
          </p:cNvPr>
          <p:cNvSpPr txBox="1"/>
          <p:nvPr/>
        </p:nvSpPr>
        <p:spPr>
          <a:xfrm>
            <a:off x="1651819" y="334297"/>
            <a:ext cx="7531510" cy="461665"/>
          </a:xfrm>
          <a:prstGeom prst="rect">
            <a:avLst/>
          </a:prstGeom>
          <a:solidFill>
            <a:srgbClr val="00B050"/>
          </a:solidFill>
        </p:spPr>
        <p:txBody>
          <a:bodyPr wrap="square" rtlCol="0">
            <a:spAutoFit/>
          </a:bodyPr>
          <a:lstStyle/>
          <a:p>
            <a:pPr algn="ctr"/>
            <a:r>
              <a:rPr lang="en-US" sz="2400" b="1" dirty="0">
                <a:solidFill>
                  <a:srgbClr val="002060"/>
                </a:solidFill>
                <a:latin typeface="Times New Roman" panose="02020603050405020304" pitchFamily="18" charset="0"/>
                <a:cs typeface="Times New Roman" panose="02020603050405020304" pitchFamily="18" charset="0"/>
              </a:rPr>
              <a:t>Quy </a:t>
            </a:r>
            <a:r>
              <a:rPr lang="en-US" sz="2400" b="1" dirty="0" err="1">
                <a:solidFill>
                  <a:srgbClr val="002060"/>
                </a:solidFill>
                <a:latin typeface="Times New Roman" panose="02020603050405020304" pitchFamily="18" charset="0"/>
                <a:cs typeface="Times New Roman" panose="02020603050405020304" pitchFamily="18" charset="0"/>
              </a:rPr>
              <a:t>trình</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xây</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dựng</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câu</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hỏi</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đề</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đánh</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giá</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năng</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lưc</a:t>
            </a:r>
            <a:endParaRPr lang="vi-VN" sz="2400" b="1" dirty="0">
              <a:solidFill>
                <a:srgbClr val="00206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899F1CC-2E2A-4676-BDDA-ACDBD37E397E}"/>
              </a:ext>
            </a:extLst>
          </p:cNvPr>
          <p:cNvSpPr txBox="1"/>
          <p:nvPr/>
        </p:nvSpPr>
        <p:spPr>
          <a:xfrm>
            <a:off x="566109" y="905866"/>
            <a:ext cx="11257937" cy="830997"/>
          </a:xfrm>
          <a:prstGeom prst="rect">
            <a:avLst/>
          </a:prstGeom>
          <a:noFill/>
          <a:ln>
            <a:solidFill>
              <a:srgbClr val="FF0000"/>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1. </a:t>
            </a:r>
            <a:r>
              <a:rPr lang="en-US" sz="2400" dirty="0" err="1">
                <a:solidFill>
                  <a:srgbClr val="FF0000"/>
                </a:solidFill>
                <a:latin typeface="Times New Roman" panose="02020603050405020304" pitchFamily="18" charset="0"/>
                <a:cs typeface="Times New Roman" panose="02020603050405020304" pitchFamily="18" charset="0"/>
              </a:rPr>
              <a:t>Chọn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thành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phần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năng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lực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a:solidFill>
                  <a:srgbClr val="FF0000"/>
                </a:solidFill>
              </a:rPr>
              <a:t>( </a:t>
            </a:r>
            <a:r>
              <a:rPr lang="en-US" sz="2400" dirty="0" err="1">
                <a:solidFill>
                  <a:srgbClr val="002060"/>
                </a:solidFill>
              </a:rPr>
              <a:t>Nhận</a:t>
            </a:r>
            <a:r>
              <a:rPr lang="en-US" sz="2400" dirty="0">
                <a:solidFill>
                  <a:srgbClr val="002060"/>
                </a:solidFill>
              </a:rPr>
              <a:t> </a:t>
            </a:r>
            <a:r>
              <a:rPr lang="en-US" sz="2400" dirty="0" err="1">
                <a:solidFill>
                  <a:srgbClr val="002060"/>
                </a:solidFill>
              </a:rPr>
              <a:t>thức</a:t>
            </a:r>
            <a:r>
              <a:rPr lang="en-US" sz="2400" dirty="0">
                <a:solidFill>
                  <a:srgbClr val="002060"/>
                </a:solidFill>
              </a:rPr>
              <a:t> </a:t>
            </a:r>
            <a:r>
              <a:rPr lang="en-US" sz="2400" dirty="0" err="1">
                <a:solidFill>
                  <a:srgbClr val="002060"/>
                </a:solidFill>
              </a:rPr>
              <a:t>Vật</a:t>
            </a:r>
            <a:r>
              <a:rPr lang="en-US" sz="2400" dirty="0">
                <a:solidFill>
                  <a:srgbClr val="002060"/>
                </a:solidFill>
              </a:rPr>
              <a:t> </a:t>
            </a:r>
            <a:r>
              <a:rPr lang="en-US" sz="2400" dirty="0" err="1">
                <a:solidFill>
                  <a:srgbClr val="002060"/>
                </a:solidFill>
              </a:rPr>
              <a:t>lí</a:t>
            </a:r>
            <a:r>
              <a:rPr lang="en-US" sz="2400" dirty="0"/>
              <a:t>; </a:t>
            </a:r>
            <a:r>
              <a:rPr lang="en-US" sz="2400" dirty="0" err="1">
                <a:solidFill>
                  <a:srgbClr val="7030A0"/>
                </a:solidFill>
                <a:latin typeface="Times New Roman" panose="02020603050405020304" pitchFamily="18" charset="0"/>
                <a:ea typeface="Calibri" panose="020F0502020204030204" pitchFamily="34" charset="0"/>
              </a:rPr>
              <a:t>Tìm</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hiểu</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thế</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giới</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tự</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nhiên</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dưới</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góc</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độ</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vật</a:t>
            </a:r>
            <a:r>
              <a:rPr lang="en-US" sz="2400" dirty="0">
                <a:solidFill>
                  <a:srgbClr val="7030A0"/>
                </a:solidFill>
                <a:latin typeface="Times New Roman" panose="02020603050405020304" pitchFamily="18" charset="0"/>
                <a:ea typeface="Calibri" panose="020F0502020204030204" pitchFamily="34" charset="0"/>
              </a:rPr>
              <a:t> </a:t>
            </a:r>
            <a:r>
              <a:rPr lang="en-US" sz="2400" dirty="0" err="1">
                <a:solidFill>
                  <a:srgbClr val="7030A0"/>
                </a:solidFill>
                <a:latin typeface="Times New Roman" panose="02020603050405020304" pitchFamily="18" charset="0"/>
                <a:ea typeface="Calibri" panose="020F0502020204030204" pitchFamily="34" charset="0"/>
              </a:rPr>
              <a:t>lí</a:t>
            </a:r>
            <a:r>
              <a:rPr lang="en-US" sz="2400" dirty="0">
                <a:solidFill>
                  <a:srgbClr val="7030A0"/>
                </a:solidFill>
                <a:latin typeface="Times New Roman" panose="02020603050405020304" pitchFamily="18" charset="0"/>
                <a:ea typeface="Calibri" panose="020F0502020204030204" pitchFamily="34" charset="0"/>
              </a:rPr>
              <a:t>,</a:t>
            </a:r>
            <a:r>
              <a:rPr lang="en-US" sz="2400" dirty="0">
                <a:solidFill>
                  <a:srgbClr val="00B050"/>
                </a:solidFill>
                <a:latin typeface="Times New Roman" panose="02020603050405020304" pitchFamily="18" charset="0"/>
                <a:ea typeface="Calibri" panose="020F0502020204030204" pitchFamily="34" charset="0"/>
              </a:rPr>
              <a:t> </a:t>
            </a:r>
            <a:r>
              <a:rPr lang="en-US" sz="2400" dirty="0" err="1">
                <a:solidFill>
                  <a:srgbClr val="00B050"/>
                </a:solidFill>
                <a:latin typeface="Times New Roman" panose="02020603050405020304" pitchFamily="18" charset="0"/>
                <a:ea typeface="Calibri" panose="020F0502020204030204" pitchFamily="34" charset="0"/>
              </a:rPr>
              <a:t>Vận</a:t>
            </a:r>
            <a:r>
              <a:rPr lang="en-US" sz="2400" dirty="0">
                <a:solidFill>
                  <a:srgbClr val="00B050"/>
                </a:solidFill>
                <a:latin typeface="Times New Roman" panose="02020603050405020304" pitchFamily="18" charset="0"/>
                <a:ea typeface="Calibri" panose="020F0502020204030204" pitchFamily="34" charset="0"/>
              </a:rPr>
              <a:t> </a:t>
            </a:r>
            <a:r>
              <a:rPr lang="en-US" sz="2400" dirty="0" err="1">
                <a:solidFill>
                  <a:srgbClr val="00B050"/>
                </a:solidFill>
                <a:latin typeface="Times New Roman" panose="02020603050405020304" pitchFamily="18" charset="0"/>
                <a:ea typeface="Calibri" panose="020F0502020204030204" pitchFamily="34" charset="0"/>
              </a:rPr>
              <a:t>dụng</a:t>
            </a:r>
            <a:r>
              <a:rPr lang="en-US" sz="2400" dirty="0">
                <a:solidFill>
                  <a:srgbClr val="00B050"/>
                </a:solidFill>
                <a:latin typeface="Times New Roman" panose="02020603050405020304" pitchFamily="18" charset="0"/>
                <a:ea typeface="Calibri" panose="020F0502020204030204" pitchFamily="34" charset="0"/>
              </a:rPr>
              <a:t> </a:t>
            </a:r>
            <a:r>
              <a:rPr lang="en-US" sz="2400" dirty="0" err="1">
                <a:solidFill>
                  <a:srgbClr val="00B050"/>
                </a:solidFill>
                <a:latin typeface="Times New Roman" panose="02020603050405020304" pitchFamily="18" charset="0"/>
                <a:ea typeface="Calibri" panose="020F0502020204030204" pitchFamily="34" charset="0"/>
              </a:rPr>
              <a:t>kiến</a:t>
            </a:r>
            <a:r>
              <a:rPr lang="en-US" sz="2400" dirty="0">
                <a:solidFill>
                  <a:srgbClr val="00B050"/>
                </a:solidFill>
                <a:latin typeface="Times New Roman" panose="02020603050405020304" pitchFamily="18" charset="0"/>
                <a:ea typeface="Calibri" panose="020F0502020204030204" pitchFamily="34" charset="0"/>
              </a:rPr>
              <a:t> </a:t>
            </a:r>
            <a:r>
              <a:rPr lang="en-US" sz="2400" dirty="0" err="1">
                <a:solidFill>
                  <a:srgbClr val="00B050"/>
                </a:solidFill>
                <a:latin typeface="Times New Roman" panose="02020603050405020304" pitchFamily="18" charset="0"/>
                <a:ea typeface="Calibri" panose="020F0502020204030204" pitchFamily="34" charset="0"/>
              </a:rPr>
              <a:t>thức</a:t>
            </a:r>
            <a:r>
              <a:rPr lang="en-US" sz="2400" dirty="0">
                <a:solidFill>
                  <a:srgbClr val="00B050"/>
                </a:solidFill>
                <a:latin typeface="Times New Roman" panose="02020603050405020304" pitchFamily="18" charset="0"/>
                <a:ea typeface="Calibri" panose="020F0502020204030204" pitchFamily="34" charset="0"/>
              </a:rPr>
              <a:t>, </a:t>
            </a:r>
            <a:r>
              <a:rPr lang="en-US" sz="2400" dirty="0" err="1">
                <a:solidFill>
                  <a:srgbClr val="00B050"/>
                </a:solidFill>
                <a:latin typeface="Times New Roman" panose="02020603050405020304" pitchFamily="18" charset="0"/>
                <a:ea typeface="Calibri" panose="020F0502020204030204" pitchFamily="34" charset="0"/>
              </a:rPr>
              <a:t>kĩ</a:t>
            </a:r>
            <a:r>
              <a:rPr lang="en-US" sz="2400" dirty="0">
                <a:solidFill>
                  <a:srgbClr val="00B050"/>
                </a:solidFill>
                <a:latin typeface="Times New Roman" panose="02020603050405020304" pitchFamily="18" charset="0"/>
                <a:ea typeface="Calibri" panose="020F0502020204030204" pitchFamily="34" charset="0"/>
              </a:rPr>
              <a:t> </a:t>
            </a:r>
            <a:r>
              <a:rPr lang="en-US" sz="2400" dirty="0" err="1">
                <a:solidFill>
                  <a:srgbClr val="00B050"/>
                </a:solidFill>
                <a:latin typeface="Times New Roman" panose="02020603050405020304" pitchFamily="18" charset="0"/>
                <a:ea typeface="Calibri" panose="020F0502020204030204" pitchFamily="34" charset="0"/>
              </a:rPr>
              <a:t>năng</a:t>
            </a:r>
            <a:r>
              <a:rPr lang="en-US" sz="2400" dirty="0">
                <a:solidFill>
                  <a:srgbClr val="00B050"/>
                </a:solidFill>
                <a:latin typeface="Times New Roman" panose="02020603050405020304" pitchFamily="18" charset="0"/>
                <a:ea typeface="Calibri" panose="020F0502020204030204" pitchFamily="34" charset="0"/>
              </a:rPr>
              <a:t> </a:t>
            </a:r>
            <a:r>
              <a:rPr lang="en-US" sz="2400" dirty="0" err="1">
                <a:solidFill>
                  <a:srgbClr val="00B050"/>
                </a:solidFill>
                <a:latin typeface="Times New Roman" panose="02020603050405020304" pitchFamily="18" charset="0"/>
                <a:ea typeface="Calibri" panose="020F0502020204030204" pitchFamily="34" charset="0"/>
              </a:rPr>
              <a:t>đã</a:t>
            </a:r>
            <a:r>
              <a:rPr lang="en-US" sz="2400" dirty="0">
                <a:solidFill>
                  <a:srgbClr val="00B050"/>
                </a:solidFill>
                <a:latin typeface="Times New Roman" panose="02020603050405020304" pitchFamily="18" charset="0"/>
                <a:ea typeface="Calibri" panose="020F0502020204030204" pitchFamily="34" charset="0"/>
              </a:rPr>
              <a:t> </a:t>
            </a:r>
            <a:r>
              <a:rPr lang="en-US" sz="2400" dirty="0" err="1">
                <a:solidFill>
                  <a:srgbClr val="00B050"/>
                </a:solidFill>
                <a:latin typeface="Times New Roman" panose="02020603050405020304" pitchFamily="18" charset="0"/>
                <a:ea typeface="Calibri" panose="020F0502020204030204" pitchFamily="34" charset="0"/>
              </a:rPr>
              <a:t>học</a:t>
            </a:r>
            <a:r>
              <a:rPr lang="en-US" sz="2400" dirty="0">
                <a:solidFill>
                  <a:srgbClr val="00B050"/>
                </a:solidFill>
                <a:latin typeface="Times New Roman" panose="02020603050405020304" pitchFamily="18" charset="0"/>
                <a:ea typeface="Calibri" panose="020F0502020204030204" pitchFamily="34" charset="0"/>
              </a:rPr>
              <a:t>)</a:t>
            </a:r>
            <a:endParaRPr lang="en-US" sz="2400" dirty="0">
              <a:solidFill>
                <a:srgbClr val="7030A0"/>
              </a:solidFill>
            </a:endParaRPr>
          </a:p>
        </p:txBody>
      </p:sp>
      <p:sp>
        <p:nvSpPr>
          <p:cNvPr id="10" name="TextBox 9">
            <a:extLst>
              <a:ext uri="{FF2B5EF4-FFF2-40B4-BE49-F238E27FC236}">
                <a16:creationId xmlns:a16="http://schemas.microsoft.com/office/drawing/2014/main" id="{994D5DD0-3ABF-DB4D-3AB9-EA84C48218A2}"/>
              </a:ext>
            </a:extLst>
          </p:cNvPr>
          <p:cNvSpPr txBox="1"/>
          <p:nvPr/>
        </p:nvSpPr>
        <p:spPr>
          <a:xfrm>
            <a:off x="566108" y="2076301"/>
            <a:ext cx="11257937" cy="2677656"/>
          </a:xfrm>
          <a:prstGeom prst="rect">
            <a:avLst/>
          </a:prstGeom>
          <a:noFill/>
          <a:ln>
            <a:solidFill>
              <a:srgbClr val="FF0000"/>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2. </a:t>
            </a:r>
            <a:r>
              <a:rPr lang="en-US" sz="2400" dirty="0" err="1">
                <a:solidFill>
                  <a:srgbClr val="FF0000"/>
                </a:solidFill>
                <a:latin typeface="Times New Roman" panose="02020603050405020304" pitchFamily="18" charset="0"/>
                <a:cs typeface="Times New Roman" panose="02020603050405020304" pitchFamily="18" charset="0"/>
              </a:rPr>
              <a:t>Chọn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tiêu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chí</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kiến</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kĩ</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phổ</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thông</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cốt</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lõi</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về</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mô</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hệ</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lượng</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sóng</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lực</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trường</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ngành</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nghề</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liên</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quan</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đến</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Tìm</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hiểu</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số</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đơn</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giản</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gần</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gũi</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trong</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đời</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sống</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và</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trong</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thế</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giới</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tự</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theo</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tiến</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sử</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dụng</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chứng</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cứ</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khoa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học</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để</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kiểm</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tra</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dự</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đoán</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giải</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chứng</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cứ</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rút</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ra</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kết</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24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kiến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kĩ</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năng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đã</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trường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hợp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đơn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giản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bước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đầu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toán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như</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ngôn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ngữ</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công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cụ</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quyết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endParaRPr lang="vi-VN" sz="2400" dirty="0">
              <a:solidFill>
                <a:srgbClr val="00B05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3D37CB55-7D11-9458-2146-BAB02E335C75}"/>
              </a:ext>
            </a:extLst>
          </p:cNvPr>
          <p:cNvSpPr txBox="1"/>
          <p:nvPr/>
        </p:nvSpPr>
        <p:spPr>
          <a:xfrm>
            <a:off x="566108" y="5024284"/>
            <a:ext cx="11257937" cy="830997"/>
          </a:xfrm>
          <a:prstGeom prst="rect">
            <a:avLst/>
          </a:prstGeom>
          <a:noFill/>
          <a:ln>
            <a:solidFill>
              <a:srgbClr val="FF0000"/>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3. </a:t>
            </a:r>
            <a:r>
              <a:rPr lang="en-US" sz="2400" dirty="0" err="1">
                <a:solidFill>
                  <a:srgbClr val="FF0000"/>
                </a:solidFill>
                <a:latin typeface="Times New Roman" panose="02020603050405020304" pitchFamily="18" charset="0"/>
                <a:cs typeface="Times New Roman" panose="02020603050405020304" pitchFamily="18" charset="0"/>
              </a:rPr>
              <a:t>Chọn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chỉ</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báo</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err="1">
                <a:solidFill>
                  <a:srgbClr val="002060"/>
                </a:solidFill>
                <a:latin typeface="Times New Roman" panose="02020603050405020304" pitchFamily="18" charset="0"/>
                <a:cs typeface="Times New Roman" panose="02020603050405020304" pitchFamily="18" charset="0"/>
              </a:rPr>
              <a:t>Nhận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thức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Vật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lí</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( 1.1 </a:t>
            </a:r>
            <a:r>
              <a:rPr lang="en-US" sz="2400" dirty="0" err="1">
                <a:solidFill>
                  <a:srgbClr val="FF0000"/>
                </a:solidFill>
                <a:latin typeface="Times New Roman" panose="02020603050405020304" pitchFamily="18" charset="0"/>
                <a:cs typeface="Times New Roman" panose="02020603050405020304" pitchFamily="18" charset="0"/>
              </a:rPr>
              <a:t>đến</a:t>
            </a:r>
            <a:r>
              <a:rPr lang="en-US" sz="2400" dirty="0">
                <a:solidFill>
                  <a:srgbClr val="FF0000"/>
                </a:solidFill>
                <a:latin typeface="Times New Roman" panose="02020603050405020304" pitchFamily="18" charset="0"/>
                <a:cs typeface="Times New Roman" panose="02020603050405020304" pitchFamily="18" charset="0"/>
              </a:rPr>
              <a:t> 1.7);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Tìm</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hiểu</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thế</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giới</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tự</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dưới</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góc</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độ</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lí</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từ</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2.1 </a:t>
            </a:r>
            <a:r>
              <a:rPr lang="en-US" sz="2400" dirty="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đến</a:t>
            </a:r>
            <a:r>
              <a:rPr lang="en-US" sz="24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2.6),</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Vận</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dụng</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kiến</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kĩ</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đã</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học</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( 3.1 </a:t>
            </a:r>
            <a:r>
              <a:rPr lang="en-US" sz="24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đến</a:t>
            </a:r>
            <a:r>
              <a:rPr lang="en-US" sz="24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3.4)</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9859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additive="base">
                                        <p:cTn id="28" dur="500" fill="hold"/>
                                        <p:tgtEl>
                                          <p:spTgt spid="14"/>
                                        </p:tgtEl>
                                        <p:attrNameLst>
                                          <p:attrName>ppt_x</p:attrName>
                                        </p:attrNameLst>
                                      </p:cBhvr>
                                      <p:tavLst>
                                        <p:tav tm="0">
                                          <p:val>
                                            <p:strVal val="#ppt_x"/>
                                          </p:val>
                                        </p:tav>
                                        <p:tav tm="100000">
                                          <p:val>
                                            <p:strVal val="#ppt_x"/>
                                          </p:val>
                                        </p:tav>
                                      </p:tavLst>
                                    </p:anim>
                                    <p:anim calcmode="lin" valueType="num">
                                      <p:cBhvr additive="base">
                                        <p:cTn id="2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0"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B57A070-0D19-28C8-8FE3-454E1F72092E}"/>
              </a:ext>
            </a:extLst>
          </p:cNvPr>
          <p:cNvSpPr txBox="1"/>
          <p:nvPr/>
        </p:nvSpPr>
        <p:spPr>
          <a:xfrm>
            <a:off x="1651819" y="334297"/>
            <a:ext cx="7531510" cy="461665"/>
          </a:xfrm>
          <a:prstGeom prst="rect">
            <a:avLst/>
          </a:prstGeom>
          <a:solidFill>
            <a:srgbClr val="00B050"/>
          </a:solidFill>
        </p:spPr>
        <p:txBody>
          <a:bodyPr wrap="square" rtlCol="0">
            <a:spAutoFit/>
          </a:bodyPr>
          <a:lstStyle/>
          <a:p>
            <a:pPr algn="ctr"/>
            <a:r>
              <a:rPr lang="en-US" sz="2400" b="1" dirty="0">
                <a:solidFill>
                  <a:srgbClr val="002060"/>
                </a:solidFill>
                <a:latin typeface="Times New Roman" panose="02020603050405020304" pitchFamily="18" charset="0"/>
                <a:cs typeface="Times New Roman" panose="02020603050405020304" pitchFamily="18" charset="0"/>
              </a:rPr>
              <a:t>Quy </a:t>
            </a:r>
            <a:r>
              <a:rPr lang="en-US" sz="2400" b="1" dirty="0" err="1">
                <a:solidFill>
                  <a:srgbClr val="002060"/>
                </a:solidFill>
                <a:latin typeface="Times New Roman" panose="02020603050405020304" pitchFamily="18" charset="0"/>
                <a:cs typeface="Times New Roman" panose="02020603050405020304" pitchFamily="18" charset="0"/>
              </a:rPr>
              <a:t>trình</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xây</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dựng</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câu</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hỏi</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đề</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đánh</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giá</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năng</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lưc</a:t>
            </a:r>
            <a:endParaRPr lang="vi-VN" sz="2400" b="1" dirty="0">
              <a:solidFill>
                <a:srgbClr val="00206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899F1CC-2E2A-4676-BDDA-ACDBD37E397E}"/>
              </a:ext>
            </a:extLst>
          </p:cNvPr>
          <p:cNvSpPr txBox="1"/>
          <p:nvPr/>
        </p:nvSpPr>
        <p:spPr>
          <a:xfrm>
            <a:off x="566109" y="905866"/>
            <a:ext cx="11257937" cy="830997"/>
          </a:xfrm>
          <a:prstGeom prst="rect">
            <a:avLst/>
          </a:prstGeom>
          <a:noFill/>
          <a:ln>
            <a:solidFill>
              <a:srgbClr val="FF0000"/>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4. </a:t>
            </a:r>
            <a:r>
              <a:rPr lang="en-US" sz="2400" dirty="0" err="1">
                <a:solidFill>
                  <a:srgbClr val="FF0000"/>
                </a:solidFill>
                <a:latin typeface="Times New Roman" panose="02020603050405020304" pitchFamily="18" charset="0"/>
                <a:cs typeface="Times New Roman" panose="02020603050405020304" pitchFamily="18" charset="0"/>
              </a:rPr>
              <a:t>Chọn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mức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độ</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đáp</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ứng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chuẩn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đầu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ra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của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chỉ</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báo</a:t>
            </a:r>
            <a:r>
              <a:rPr lang="en-US" sz="2400" dirty="0">
                <a:solidFill>
                  <a:srgbClr val="FF0000"/>
                </a:solidFill>
              </a:rPr>
              <a:t>( </a:t>
            </a:r>
            <a:r>
              <a:rPr lang="en-US" sz="2400" dirty="0">
                <a:solidFill>
                  <a:srgbClr val="002060"/>
                </a:solidFill>
              </a:rPr>
              <a:t>CĐTD:</a:t>
            </a:r>
            <a:r>
              <a:rPr lang="en-US" sz="2400" dirty="0">
                <a:solidFill>
                  <a:srgbClr val="FF0000"/>
                </a:solidFill>
              </a:rPr>
              <a:t> </a:t>
            </a:r>
            <a:r>
              <a:rPr lang="en-US" sz="2400" dirty="0" err="1">
                <a:solidFill>
                  <a:srgbClr val="002060"/>
                </a:solidFill>
              </a:rPr>
              <a:t>Nhận</a:t>
            </a:r>
            <a:r>
              <a:rPr lang="en-US" sz="2400" dirty="0">
                <a:solidFill>
                  <a:srgbClr val="002060"/>
                </a:solidFill>
              </a:rPr>
              <a:t> </a:t>
            </a:r>
            <a:r>
              <a:rPr lang="en-US" sz="2400" dirty="0" err="1">
                <a:solidFill>
                  <a:srgbClr val="002060"/>
                </a:solidFill>
              </a:rPr>
              <a:t>biết</a:t>
            </a:r>
            <a:r>
              <a:rPr lang="en-US" sz="2400" dirty="0">
                <a:solidFill>
                  <a:srgbClr val="002060"/>
                </a:solidFill>
              </a:rPr>
              <a:t>, </a:t>
            </a:r>
            <a:r>
              <a:rPr lang="en-US" sz="2400" dirty="0" err="1">
                <a:solidFill>
                  <a:srgbClr val="002060"/>
                </a:solidFill>
              </a:rPr>
              <a:t>thông</a:t>
            </a:r>
            <a:r>
              <a:rPr lang="en-US" sz="2400" dirty="0">
                <a:solidFill>
                  <a:srgbClr val="002060"/>
                </a:solidFill>
              </a:rPr>
              <a:t> </a:t>
            </a:r>
            <a:r>
              <a:rPr lang="en-US" sz="2400" dirty="0" err="1">
                <a:solidFill>
                  <a:srgbClr val="002060"/>
                </a:solidFill>
              </a:rPr>
              <a:t>hiểu</a:t>
            </a:r>
            <a:r>
              <a:rPr lang="en-US" sz="2400" dirty="0">
                <a:solidFill>
                  <a:srgbClr val="002060"/>
                </a:solidFill>
              </a:rPr>
              <a:t>, </a:t>
            </a:r>
            <a:r>
              <a:rPr lang="en-US" sz="2400" dirty="0" err="1">
                <a:solidFill>
                  <a:srgbClr val="002060"/>
                </a:solidFill>
              </a:rPr>
              <a:t>vận</a:t>
            </a:r>
            <a:r>
              <a:rPr lang="en-US" sz="2400" dirty="0">
                <a:solidFill>
                  <a:srgbClr val="002060"/>
                </a:solidFill>
              </a:rPr>
              <a:t> </a:t>
            </a:r>
            <a:r>
              <a:rPr lang="en-US" sz="2400" dirty="0" err="1">
                <a:solidFill>
                  <a:srgbClr val="002060"/>
                </a:solidFill>
              </a:rPr>
              <a:t>dụng</a:t>
            </a:r>
            <a:r>
              <a:rPr lang="en-US" sz="2400" dirty="0">
                <a:solidFill>
                  <a:srgbClr val="00B050"/>
                </a:solidFill>
                <a:latin typeface="Times New Roman" panose="02020603050405020304" pitchFamily="18" charset="0"/>
                <a:ea typeface="Calibri" panose="020F0502020204030204" pitchFamily="34" charset="0"/>
              </a:rPr>
              <a:t>)</a:t>
            </a:r>
            <a:endParaRPr lang="en-US" sz="2400" dirty="0">
              <a:solidFill>
                <a:srgbClr val="7030A0"/>
              </a:solidFill>
            </a:endParaRPr>
          </a:p>
        </p:txBody>
      </p:sp>
      <p:sp>
        <p:nvSpPr>
          <p:cNvPr id="10" name="TextBox 9">
            <a:extLst>
              <a:ext uri="{FF2B5EF4-FFF2-40B4-BE49-F238E27FC236}">
                <a16:creationId xmlns:a16="http://schemas.microsoft.com/office/drawing/2014/main" id="{994D5DD0-3ABF-DB4D-3AB9-EA84C48218A2}"/>
              </a:ext>
            </a:extLst>
          </p:cNvPr>
          <p:cNvSpPr txBox="1"/>
          <p:nvPr/>
        </p:nvSpPr>
        <p:spPr>
          <a:xfrm>
            <a:off x="566108" y="2076301"/>
            <a:ext cx="11257937" cy="1200329"/>
          </a:xfrm>
          <a:prstGeom prst="rect">
            <a:avLst/>
          </a:prstGeom>
          <a:noFill/>
          <a:ln>
            <a:solidFill>
              <a:srgbClr val="FF0000"/>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5. </a:t>
            </a:r>
            <a:r>
              <a:rPr lang="en-US" sz="2400" dirty="0" err="1">
                <a:solidFill>
                  <a:srgbClr val="FF0000"/>
                </a:solidFill>
                <a:latin typeface="Times New Roman" panose="02020603050405020304" pitchFamily="18" charset="0"/>
                <a:cs typeface="Times New Roman" panose="02020603050405020304" pitchFamily="18" charset="0"/>
              </a:rPr>
              <a:t>Lựa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chọn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nội</a:t>
            </a:r>
            <a:r>
              <a:rPr lang="en-US" sz="2400" dirty="0">
                <a:solidFill>
                  <a:srgbClr val="FF0000"/>
                </a:solidFill>
                <a:latin typeface="Times New Roman" panose="02020603050405020304" pitchFamily="18" charset="0"/>
                <a:cs typeface="Times New Roman" panose="02020603050405020304" pitchFamily="18" charset="0"/>
              </a:rPr>
              <a:t> dung ( </a:t>
            </a:r>
            <a:r>
              <a:rPr lang="en-US" sz="2400" dirty="0" err="1">
                <a:solidFill>
                  <a:srgbClr val="FF0000"/>
                </a:solidFill>
                <a:latin typeface="Times New Roman" panose="02020603050405020304" pitchFamily="18" charset="0"/>
                <a:cs typeface="Times New Roman" panose="02020603050405020304" pitchFamily="18" charset="0"/>
              </a:rPr>
              <a:t>kiến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kĩ</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năng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dựa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vào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yêu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cầu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cần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đạt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chương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trình</a:t>
            </a:r>
            <a:r>
              <a:rPr lang="en-US" sz="2400" dirty="0">
                <a:solidFill>
                  <a:srgbClr val="002060"/>
                </a:solidFill>
                <a:latin typeface="Times New Roman" panose="02020603050405020304" pitchFamily="18" charset="0"/>
                <a:cs typeface="Times New Roman" panose="02020603050405020304" pitchFamily="18" charset="0"/>
              </a:rPr>
              <a:t> GDPT 2018,  Theo </a:t>
            </a:r>
            <a:r>
              <a:rPr lang="en-US" sz="2400" dirty="0" err="1">
                <a:solidFill>
                  <a:srgbClr val="002060"/>
                </a:solidFill>
                <a:latin typeface="Times New Roman" panose="02020603050405020304" pitchFamily="18" charset="0"/>
                <a:cs typeface="Times New Roman" panose="02020603050405020304" pitchFamily="18" charset="0"/>
              </a:rPr>
              <a:t>thông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tư</a:t>
            </a:r>
            <a:r>
              <a:rPr lang="en-US" sz="2400" dirty="0">
                <a:solidFill>
                  <a:srgbClr val="002060"/>
                </a:solidFill>
                <a:latin typeface="Times New Roman" panose="02020603050405020304" pitchFamily="18" charset="0"/>
                <a:cs typeface="Times New Roman" panose="02020603050405020304" pitchFamily="18" charset="0"/>
              </a:rPr>
              <a:t> 32/2018/TT-BGDĐT </a:t>
            </a:r>
            <a:r>
              <a:rPr lang="en-US" sz="2400" dirty="0" err="1">
                <a:solidFill>
                  <a:srgbClr val="002060"/>
                </a:solidFill>
                <a:latin typeface="Times New Roman" panose="02020603050405020304" pitchFamily="18" charset="0"/>
                <a:cs typeface="Times New Roman" panose="02020603050405020304" pitchFamily="18" charset="0"/>
              </a:rPr>
              <a:t>ngày</a:t>
            </a:r>
            <a:r>
              <a:rPr lang="en-US" sz="2400" dirty="0">
                <a:solidFill>
                  <a:srgbClr val="002060"/>
                </a:solidFill>
                <a:latin typeface="Times New Roman" panose="02020603050405020304" pitchFamily="18" charset="0"/>
                <a:cs typeface="Times New Roman" panose="02020603050405020304" pitchFamily="18" charset="0"/>
              </a:rPr>
              <a:t> 26/12/2018 </a:t>
            </a:r>
            <a:r>
              <a:rPr lang="en-US" sz="2400" dirty="0" err="1">
                <a:solidFill>
                  <a:srgbClr val="002060"/>
                </a:solidFill>
                <a:latin typeface="Times New Roman" panose="02020603050405020304" pitchFamily="18" charset="0"/>
                <a:cs typeface="Times New Roman" panose="02020603050405020304" pitchFamily="18" charset="0"/>
              </a:rPr>
              <a:t>của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Bộ</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trưởng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Bộ</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Giáo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dục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Đào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tạo</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3D37CB55-7D11-9458-2146-BAB02E335C75}"/>
              </a:ext>
            </a:extLst>
          </p:cNvPr>
          <p:cNvSpPr txBox="1"/>
          <p:nvPr/>
        </p:nvSpPr>
        <p:spPr>
          <a:xfrm>
            <a:off x="566108" y="3873909"/>
            <a:ext cx="11158860" cy="2308324"/>
          </a:xfrm>
          <a:prstGeom prst="rect">
            <a:avLst/>
          </a:prstGeom>
          <a:noFill/>
          <a:ln>
            <a:solidFill>
              <a:srgbClr val="FF0000"/>
            </a:solidFill>
          </a:ln>
        </p:spPr>
        <p:txBody>
          <a:bodyPr wrap="square" rtlCol="0">
            <a:spAutoFit/>
          </a:bodyPr>
          <a:lstStyle/>
          <a:p>
            <a:pPr algn="just"/>
            <a:r>
              <a:rPr lang="en-US" sz="2400" dirty="0">
                <a:solidFill>
                  <a:srgbClr val="FF0000"/>
                </a:solidFill>
                <a:latin typeface="Times New Roman" panose="02020603050405020304" pitchFamily="18" charset="0"/>
                <a:cs typeface="Times New Roman" panose="02020603050405020304" pitchFamily="18" charset="0"/>
              </a:rPr>
              <a:t>6. </a:t>
            </a:r>
            <a:r>
              <a:rPr lang="en-US" sz="2400" dirty="0" err="1">
                <a:solidFill>
                  <a:srgbClr val="FF0000"/>
                </a:solidFill>
                <a:latin typeface="Times New Roman" panose="02020603050405020304" pitchFamily="18" charset="0"/>
                <a:cs typeface="Times New Roman" panose="02020603050405020304" pitchFamily="18" charset="0"/>
              </a:rPr>
              <a:t>Xây</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dựng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nội</a:t>
            </a:r>
            <a:r>
              <a:rPr lang="en-US" sz="2400" dirty="0">
                <a:solidFill>
                  <a:srgbClr val="FF0000"/>
                </a:solidFill>
                <a:latin typeface="Times New Roman" panose="02020603050405020304" pitchFamily="18" charset="0"/>
                <a:cs typeface="Times New Roman" panose="02020603050405020304" pitchFamily="18" charset="0"/>
              </a:rPr>
              <a:t> dung ( </a:t>
            </a:r>
            <a:r>
              <a:rPr lang="en-US" sz="2400" dirty="0" err="1">
                <a:solidFill>
                  <a:srgbClr val="FF0000"/>
                </a:solidFill>
                <a:latin typeface="Times New Roman" panose="02020603050405020304" pitchFamily="18" charset="0"/>
                <a:cs typeface="Times New Roman" panose="02020603050405020304" pitchFamily="18" charset="0"/>
              </a:rPr>
              <a:t>từ</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một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hoặc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nhiều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đơn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vị</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kiến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để</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xây</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dựng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bối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cảnh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có</a:t>
            </a:r>
            <a:r>
              <a:rPr lang="en-US" sz="2400" dirty="0">
                <a:solidFill>
                  <a:srgbClr val="FF0000"/>
                </a:solidFill>
                <a:latin typeface="Times New Roman" panose="02020603050405020304" pitchFamily="18" charset="0"/>
                <a:cs typeface="Times New Roman" panose="02020603050405020304" pitchFamily="18" charset="0"/>
              </a:rPr>
              <a:t> ý </a:t>
            </a:r>
            <a:r>
              <a:rPr lang="en-US" sz="2400" dirty="0" err="1">
                <a:solidFill>
                  <a:srgbClr val="FF0000"/>
                </a:solidFill>
                <a:latin typeface="Times New Roman" panose="02020603050405020304" pitchFamily="18" charset="0"/>
                <a:cs typeface="Times New Roman" panose="02020603050405020304" pitchFamily="18" charset="0"/>
              </a:rPr>
              <a:t>nghĩa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xác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định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chỉ</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báo</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biểu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hiện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của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năng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lực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mà</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nội</a:t>
            </a:r>
            <a:r>
              <a:rPr lang="en-US" sz="2400" dirty="0">
                <a:solidFill>
                  <a:srgbClr val="FF0000"/>
                </a:solidFill>
                <a:latin typeface="Times New Roman" panose="02020603050405020304" pitchFamily="18" charset="0"/>
                <a:cs typeface="Times New Roman" panose="02020603050405020304" pitchFamily="18" charset="0"/>
              </a:rPr>
              <a:t> dung </a:t>
            </a:r>
            <a:r>
              <a:rPr lang="en-US" sz="2400" dirty="0" err="1">
                <a:solidFill>
                  <a:srgbClr val="FF0000"/>
                </a:solidFill>
                <a:latin typeface="Times New Roman" panose="02020603050405020304" pitchFamily="18" charset="0"/>
                <a:cs typeface="Times New Roman" panose="02020603050405020304" pitchFamily="18" charset="0"/>
              </a:rPr>
              <a:t>kiến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đó</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phản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ánh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tốt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nhất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Điều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chỉnh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bối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cạnh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lệnh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hỏi</a:t>
            </a:r>
            <a:r>
              <a:rPr lang="en-US" sz="2400" dirty="0">
                <a:solidFill>
                  <a:srgbClr val="FF0000"/>
                </a:solidFill>
                <a:latin typeface="Times New Roman" panose="02020603050405020304" pitchFamily="18" charset="0"/>
                <a:cs typeface="Times New Roman" panose="02020603050405020304" pitchFamily="18" charset="0"/>
              </a:rPr>
              <a:t> ( </a:t>
            </a:r>
            <a:r>
              <a:rPr lang="en-US" sz="2400" dirty="0" err="1">
                <a:solidFill>
                  <a:srgbClr val="FF0000"/>
                </a:solidFill>
                <a:latin typeface="Times New Roman" panose="02020603050405020304" pitchFamily="18" charset="0"/>
                <a:cs typeface="Times New Roman" panose="02020603050405020304" pitchFamily="18" charset="0"/>
              </a:rPr>
              <a:t>khi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cần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thiết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để</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phù</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hợp</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với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các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chỉ</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báo</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biểu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hiện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của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năng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lực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cần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đánh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giá</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Xác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định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cấp</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độ</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tư</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duy</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phù</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hợp</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với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nọi</a:t>
            </a:r>
            <a:r>
              <a:rPr lang="en-US" sz="2400" dirty="0">
                <a:solidFill>
                  <a:srgbClr val="FF0000"/>
                </a:solidFill>
                <a:latin typeface="Times New Roman" panose="02020603050405020304" pitchFamily="18" charset="0"/>
                <a:cs typeface="Times New Roman" panose="02020603050405020304" pitchFamily="18" charset="0"/>
              </a:rPr>
              <a:t> dung </a:t>
            </a:r>
            <a:r>
              <a:rPr lang="en-US" sz="2400" dirty="0" err="1">
                <a:solidFill>
                  <a:srgbClr val="FF0000"/>
                </a:solidFill>
                <a:latin typeface="Times New Roman" panose="02020603050405020304" pitchFamily="18" charset="0"/>
                <a:cs typeface="Times New Roman" panose="02020603050405020304" pitchFamily="18" charset="0"/>
              </a:rPr>
              <a:t>kiến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thể</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hiện</a:t>
            </a:r>
            <a:r>
              <a:rPr lang="en-US" sz="2400" dirty="0">
                <a:solidFill>
                  <a:srgbClr val="FF0000"/>
                </a:solidFill>
                <a:latin typeface="Times New Roman" panose="02020603050405020304" pitchFamily="18" charset="0"/>
                <a:cs typeface="Times New Roman" panose="02020603050405020304" pitchFamily="18" charset="0"/>
              </a:rPr>
              <a:t> ở </a:t>
            </a:r>
            <a:r>
              <a:rPr lang="en-US" sz="2400" dirty="0" err="1">
                <a:solidFill>
                  <a:srgbClr val="FF0000"/>
                </a:solidFill>
                <a:latin typeface="Times New Roman" panose="02020603050405020304" pitchFamily="18" charset="0"/>
                <a:cs typeface="Times New Roman" panose="02020603050405020304" pitchFamily="18" charset="0"/>
              </a:rPr>
              <a:t>bối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cảnh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xây</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dựng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xây</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dựng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hỏi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điều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chỉnh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đối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chiếu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với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yêu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cầu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cần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đặt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về</a:t>
            </a:r>
            <a:r>
              <a:rPr lang="en-US" sz="2400" dirty="0">
                <a:solidFill>
                  <a:srgbClr val="002060"/>
                </a:solidFill>
                <a:latin typeface="Times New Roman" panose="02020603050405020304" pitchFamily="18" charset="0"/>
                <a:cs typeface="Times New Roman" panose="02020603050405020304" pitchFamily="18" charset="0"/>
              </a:rPr>
              <a:t> CĐTD ban </a:t>
            </a:r>
            <a:r>
              <a:rPr lang="en-US" sz="2400" dirty="0" err="1">
                <a:solidFill>
                  <a:srgbClr val="002060"/>
                </a:solidFill>
                <a:latin typeface="Times New Roman" panose="02020603050405020304" pitchFamily="18" charset="0"/>
                <a:cs typeface="Times New Roman" panose="02020603050405020304" pitchFamily="18" charset="0"/>
              </a:rPr>
              <a:t>đầu</a:t>
            </a:r>
            <a:r>
              <a:rPr lang="en-US" sz="2400" dirty="0">
                <a:solidFill>
                  <a:srgbClr val="002060"/>
                </a:solidFill>
                <a:latin typeface="Times New Roman" panose="02020603050405020304" pitchFamily="18" charset="0"/>
                <a:cs typeface="Times New Roman" panose="02020603050405020304" pitchFamily="18" charset="0"/>
              </a:rPr>
              <a:t>) </a:t>
            </a:r>
            <a:endParaRPr lang="vi-VN"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6538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1000"/>
                                        <p:tgtEl>
                                          <p:spTgt spid="14"/>
                                        </p:tgtEl>
                                      </p:cBhvr>
                                    </p:animEffect>
                                    <p:anim calcmode="lin" valueType="num">
                                      <p:cBhvr>
                                        <p:cTn id="26" dur="1000" fill="hold"/>
                                        <p:tgtEl>
                                          <p:spTgt spid="14"/>
                                        </p:tgtEl>
                                        <p:attrNameLst>
                                          <p:attrName>ppt_x</p:attrName>
                                        </p:attrNameLst>
                                      </p:cBhvr>
                                      <p:tavLst>
                                        <p:tav tm="0">
                                          <p:val>
                                            <p:strVal val="#ppt_x"/>
                                          </p:val>
                                        </p:tav>
                                        <p:tav tm="100000">
                                          <p:val>
                                            <p:strVal val="#ppt_x"/>
                                          </p:val>
                                        </p:tav>
                                      </p:tavLst>
                                    </p:anim>
                                    <p:anim calcmode="lin" valueType="num">
                                      <p:cBhvr>
                                        <p:cTn id="2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0" grpId="0"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860CB4-2FCB-5974-0BF6-5541E2461460}"/>
              </a:ext>
            </a:extLst>
          </p:cNvPr>
          <p:cNvSpPr txBox="1"/>
          <p:nvPr/>
        </p:nvSpPr>
        <p:spPr>
          <a:xfrm>
            <a:off x="727588" y="683965"/>
            <a:ext cx="10638502" cy="2677656"/>
          </a:xfrm>
          <a:prstGeom prst="rect">
            <a:avLst/>
          </a:prstGeom>
          <a:noFill/>
          <a:ln>
            <a:solidFill>
              <a:srgbClr val="FF0000"/>
            </a:solidFill>
          </a:ln>
        </p:spPr>
        <p:txBody>
          <a:bodyPr wrap="square" rtlCol="0">
            <a:spAutoFit/>
          </a:bodyPr>
          <a:lstStyle/>
          <a:p>
            <a:r>
              <a:rPr lang="en-US" sz="2800" b="1" dirty="0" err="1">
                <a:solidFill>
                  <a:srgbClr val="FF0000"/>
                </a:solidFill>
                <a:highlight>
                  <a:srgbClr val="FFFFFF"/>
                </a:highlight>
              </a:rPr>
              <a:t>Ví</a:t>
            </a:r>
            <a:r>
              <a:rPr lang="en-US" sz="2800" b="1" dirty="0">
                <a:solidFill>
                  <a:srgbClr val="FF0000"/>
                </a:solidFill>
                <a:highlight>
                  <a:srgbClr val="FFFFFF"/>
                </a:highlight>
              </a:rPr>
              <a:t> </a:t>
            </a:r>
            <a:r>
              <a:rPr lang="en-US" sz="2800" b="1" dirty="0" err="1">
                <a:solidFill>
                  <a:srgbClr val="FF0000"/>
                </a:solidFill>
                <a:highlight>
                  <a:srgbClr val="FFFFFF"/>
                </a:highlight>
              </a:rPr>
              <a:t>dụ</a:t>
            </a:r>
            <a:r>
              <a:rPr lang="en-US" sz="2800" b="1" dirty="0">
                <a:solidFill>
                  <a:srgbClr val="FF0000"/>
                </a:solidFill>
                <a:highlight>
                  <a:srgbClr val="FFFFFF"/>
                </a:highlight>
              </a:rPr>
              <a:t> 1: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Đối</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tượng</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nghiên</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cứu</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của</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vật</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lí</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tập</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trung</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chủ</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yếu</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vào</a:t>
            </a:r>
            <a:endParaRPr lang="vi-VN"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endParaRPr>
          </a:p>
          <a:p>
            <a:r>
              <a:rPr lang="en-US" sz="2800" b="1"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A.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các</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dạng</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vận</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động</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của</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vật</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chất</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và</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năng</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lượng</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a:t>
            </a:r>
            <a:r>
              <a:rPr lang="en-US" sz="2800" b="1"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p>
          <a:p>
            <a:r>
              <a:rPr lang="en-US" sz="2800" b="1"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B.</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sự</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phát</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triển</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của</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vật</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highlight>
                  <a:srgbClr val="FFFFFF"/>
                </a:highlight>
                <a:latin typeface="Times New Roman" panose="02020603050405020304" pitchFamily="18" charset="0"/>
                <a:ea typeface="Tahoma" panose="020B0604030504040204" pitchFamily="34" charset="0"/>
                <a:cs typeface="Times New Roman" panose="02020603050405020304" pitchFamily="18" charset="0"/>
              </a:rPr>
              <a:t>chất</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a:t>
            </a:r>
            <a:endParaRPr lang="vi-VN"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endParaRPr>
          </a:p>
          <a:p>
            <a:r>
              <a:rPr lang="en-US" sz="2800" b="1"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C.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dạng</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chất</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a:t>
            </a:r>
            <a:r>
              <a:rPr lang="en-US" sz="2800" b="1"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p>
          <a:p>
            <a:r>
              <a:rPr lang="en-US" sz="2800" b="1"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D.</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Thành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cấu</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trúc</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chất</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biến</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đổi</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đơn</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chất</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chất</a:t>
            </a:r>
            <a:r>
              <a:rPr lang="en-US"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rPr>
              <a:t>.</a:t>
            </a:r>
            <a:endParaRPr lang="vi-VN" sz="2800" dirty="0">
              <a:highlight>
                <a:srgbClr val="FFFFFF"/>
              </a:highlight>
              <a:latin typeface="Times New Roman" panose="02020603050405020304" pitchFamily="18" charset="0"/>
              <a:ea typeface="Tahoma" panose="020B060403050404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A5051170-77AD-C02B-2811-579007E378C1}"/>
              </a:ext>
            </a:extLst>
          </p:cNvPr>
          <p:cNvSpPr txBox="1"/>
          <p:nvPr/>
        </p:nvSpPr>
        <p:spPr>
          <a:xfrm>
            <a:off x="727588" y="3629055"/>
            <a:ext cx="10638502" cy="523220"/>
          </a:xfrm>
          <a:prstGeom prst="rect">
            <a:avLst/>
          </a:prstGeom>
          <a:noFill/>
          <a:ln>
            <a:solidFill>
              <a:schemeClr val="accent6"/>
            </a:solidFill>
          </a:ln>
        </p:spPr>
        <p:txBody>
          <a:bodyPr wrap="square" rtlCol="0">
            <a:spAutoFit/>
          </a:bodyPr>
          <a:lstStyle/>
          <a:p>
            <a:r>
              <a:rPr lang="en-US" sz="2800" dirty="0" err="1">
                <a:solidFill>
                  <a:srgbClr val="0070C0"/>
                </a:solidFill>
              </a:rPr>
              <a:t>Mở</a:t>
            </a:r>
            <a:r>
              <a:rPr lang="en-US" sz="2800" dirty="0">
                <a:solidFill>
                  <a:srgbClr val="0070C0"/>
                </a:solidFill>
              </a:rPr>
              <a:t> </a:t>
            </a:r>
            <a:r>
              <a:rPr lang="en-US" sz="2800" dirty="0" err="1">
                <a:solidFill>
                  <a:srgbClr val="0070C0"/>
                </a:solidFill>
              </a:rPr>
              <a:t>đầu</a:t>
            </a:r>
            <a:r>
              <a:rPr lang="en-US" sz="2800" dirty="0">
                <a:solidFill>
                  <a:srgbClr val="0070C0"/>
                </a:solidFill>
              </a:rPr>
              <a:t> - </a:t>
            </a:r>
            <a:r>
              <a:rPr lang="en-US" sz="2800" dirty="0">
                <a:solidFill>
                  <a:srgbClr val="FF0000"/>
                </a:solidFill>
              </a:rPr>
              <a:t>VL10, </a:t>
            </a:r>
            <a:r>
              <a:rPr lang="en-US" sz="2800" dirty="0" err="1">
                <a:solidFill>
                  <a:srgbClr val="00B050"/>
                </a:solidFill>
              </a:rPr>
              <a:t>TPNL</a:t>
            </a:r>
            <a:r>
              <a:rPr lang="en-US" sz="2800" dirty="0" err="1">
                <a:solidFill>
                  <a:srgbClr val="FF0000"/>
                </a:solidFill>
              </a:rPr>
              <a:t>:Nhận</a:t>
            </a:r>
            <a:r>
              <a:rPr lang="en-US" sz="2800" dirty="0">
                <a:solidFill>
                  <a:srgbClr val="FF0000"/>
                </a:solidFill>
              </a:rPr>
              <a:t> </a:t>
            </a:r>
            <a:r>
              <a:rPr lang="en-US" sz="2800" dirty="0" err="1">
                <a:solidFill>
                  <a:srgbClr val="FF0000"/>
                </a:solidFill>
              </a:rPr>
              <a:t>thức</a:t>
            </a:r>
            <a:r>
              <a:rPr lang="en-US" sz="2800" dirty="0">
                <a:solidFill>
                  <a:srgbClr val="FF0000"/>
                </a:solidFill>
              </a:rPr>
              <a:t> VL(1.1)</a:t>
            </a:r>
            <a:r>
              <a:rPr lang="en-US" sz="2800" dirty="0">
                <a:solidFill>
                  <a:srgbClr val="002060"/>
                </a:solidFill>
              </a:rPr>
              <a:t>; CĐTD: </a:t>
            </a:r>
            <a:r>
              <a:rPr lang="en-US" sz="2800" dirty="0" err="1">
                <a:solidFill>
                  <a:srgbClr val="FF0000"/>
                </a:solidFill>
              </a:rPr>
              <a:t>Biết</a:t>
            </a:r>
            <a:endParaRPr lang="vi-VN" sz="2800" dirty="0">
              <a:solidFill>
                <a:srgbClr val="002060"/>
              </a:solidFill>
            </a:endParaRPr>
          </a:p>
        </p:txBody>
      </p:sp>
      <p:cxnSp>
        <p:nvCxnSpPr>
          <p:cNvPr id="11" name="Straight Arrow Connector 10">
            <a:extLst>
              <a:ext uri="{FF2B5EF4-FFF2-40B4-BE49-F238E27FC236}">
                <a16:creationId xmlns:a16="http://schemas.microsoft.com/office/drawing/2014/main" id="{15DEE41A-6857-3D78-D6CB-AAE3E5042C22}"/>
              </a:ext>
            </a:extLst>
          </p:cNvPr>
          <p:cNvCxnSpPr>
            <a:cxnSpLocks/>
            <a:stCxn id="5" idx="2"/>
            <a:endCxn id="6" idx="0"/>
          </p:cNvCxnSpPr>
          <p:nvPr/>
        </p:nvCxnSpPr>
        <p:spPr>
          <a:xfrm>
            <a:off x="6046839" y="3361621"/>
            <a:ext cx="0" cy="26743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BABFF7EB-BE35-9E39-48E6-BD8264B7FE2F}"/>
              </a:ext>
            </a:extLst>
          </p:cNvPr>
          <p:cNvSpPr txBox="1"/>
          <p:nvPr/>
        </p:nvSpPr>
        <p:spPr>
          <a:xfrm>
            <a:off x="727588" y="4392973"/>
            <a:ext cx="3913239" cy="2092881"/>
          </a:xfrm>
          <a:prstGeom prst="rect">
            <a:avLst/>
          </a:prstGeom>
          <a:noFill/>
          <a:ln>
            <a:solidFill>
              <a:srgbClr val="FF0000"/>
            </a:solidFill>
          </a:ln>
        </p:spPr>
        <p:txBody>
          <a:bodyPr wrap="square" rtlCol="0">
            <a:spAutoFit/>
          </a:bodyPr>
          <a:lstStyle/>
          <a:p>
            <a:pPr algn="just"/>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[1.1]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nêu</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đối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khái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niệm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quy</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luật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endParaRPr lang="vi-VN" dirty="0"/>
          </a:p>
        </p:txBody>
      </p:sp>
      <p:sp>
        <p:nvSpPr>
          <p:cNvPr id="2" name="TextBox 1">
            <a:extLst>
              <a:ext uri="{FF2B5EF4-FFF2-40B4-BE49-F238E27FC236}">
                <a16:creationId xmlns:a16="http://schemas.microsoft.com/office/drawing/2014/main" id="{5D7FEB06-B28A-62CF-B5E9-C6DC263C1014}"/>
              </a:ext>
            </a:extLst>
          </p:cNvPr>
          <p:cNvSpPr txBox="1"/>
          <p:nvPr/>
        </p:nvSpPr>
        <p:spPr>
          <a:xfrm>
            <a:off x="7865808" y="4424734"/>
            <a:ext cx="3500282" cy="1815882"/>
          </a:xfrm>
          <a:prstGeom prst="rect">
            <a:avLst/>
          </a:prstGeom>
          <a:noFill/>
          <a:ln>
            <a:solidFill>
              <a:srgbClr val="FF0000"/>
            </a:solidFill>
          </a:ln>
        </p:spPr>
        <p:txBody>
          <a:bodyPr wrap="square" rtlCol="0">
            <a:spAutoFit/>
          </a:bodyPr>
          <a:lstStyle/>
          <a:p>
            <a:pPr algn="just"/>
            <a:r>
              <a:rPr lang="en-US" sz="2800" dirty="0">
                <a:effectLst/>
                <a:latin typeface="Times New Roman" panose="02020603050405020304" pitchFamily="18" charset="0"/>
                <a:ea typeface="Times New Roman" panose="02020603050405020304" pitchFamily="18" charset="0"/>
              </a:rPr>
              <a:t>TT32. </a:t>
            </a:r>
            <a:r>
              <a:rPr lang="vi-VN" sz="2800" dirty="0">
                <a:solidFill>
                  <a:srgbClr val="FF0000"/>
                </a:solidFill>
                <a:effectLst/>
                <a:latin typeface="Times New Roman" panose="02020603050405020304" pitchFamily="18" charset="0"/>
                <a:ea typeface="Times New Roman" panose="02020603050405020304" pitchFamily="18" charset="0"/>
              </a:rPr>
              <a:t>Nêu</a:t>
            </a:r>
            <a:r>
              <a:rPr lang="vi-VN" sz="2800" dirty="0">
                <a:effectLst/>
                <a:latin typeface="Times New Roman" panose="02020603050405020304" pitchFamily="18" charset="0"/>
                <a:ea typeface="Times New Roman" panose="02020603050405020304" pitchFamily="18" charset="0"/>
              </a:rPr>
              <a:t> được đối tượng nghiên cứu của Vật lí học và mục tiêu của môn Vật</a:t>
            </a:r>
            <a:r>
              <a:rPr lang="vi-VN" sz="2800" spc="-50" dirty="0">
                <a:effectLst/>
                <a:latin typeface="Times New Roman" panose="02020603050405020304" pitchFamily="18" charset="0"/>
                <a:ea typeface="Times New Roman" panose="02020603050405020304" pitchFamily="18" charset="0"/>
              </a:rPr>
              <a:t> </a:t>
            </a:r>
            <a:r>
              <a:rPr lang="vi-VN" sz="2800" dirty="0">
                <a:effectLst/>
                <a:latin typeface="Times New Roman" panose="02020603050405020304" pitchFamily="18" charset="0"/>
                <a:ea typeface="Times New Roman" panose="02020603050405020304" pitchFamily="18" charset="0"/>
              </a:rPr>
              <a:t>lí.</a:t>
            </a:r>
          </a:p>
        </p:txBody>
      </p:sp>
    </p:spTree>
    <p:extLst>
      <p:ext uri="{BB962C8B-B14F-4D97-AF65-F5344CB8AC3E}">
        <p14:creationId xmlns:p14="http://schemas.microsoft.com/office/powerpoint/2010/main" val="3116717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circle(in)">
                                      <p:cBhvr>
                                        <p:cTn id="14" dur="2000"/>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1000"/>
                                        <p:tgtEl>
                                          <p:spTgt spid="2"/>
                                        </p:tgtEl>
                                      </p:cBhvr>
                                    </p:animEffect>
                                    <p:anim calcmode="lin" valueType="num">
                                      <p:cBhvr>
                                        <p:cTn id="33" dur="1000" fill="hold"/>
                                        <p:tgtEl>
                                          <p:spTgt spid="2"/>
                                        </p:tgtEl>
                                        <p:attrNameLst>
                                          <p:attrName>ppt_x</p:attrName>
                                        </p:attrNameLst>
                                      </p:cBhvr>
                                      <p:tavLst>
                                        <p:tav tm="0">
                                          <p:val>
                                            <p:strVal val="#ppt_x"/>
                                          </p:val>
                                        </p:tav>
                                        <p:tav tm="100000">
                                          <p:val>
                                            <p:strVal val="#ppt_x"/>
                                          </p:val>
                                        </p:tav>
                                      </p:tavLst>
                                    </p:anim>
                                    <p:anim calcmode="lin" valueType="num">
                                      <p:cBhvr>
                                        <p:cTn id="3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860CB4-2FCB-5974-0BF6-5541E2461460}"/>
              </a:ext>
            </a:extLst>
          </p:cNvPr>
          <p:cNvSpPr txBox="1"/>
          <p:nvPr/>
        </p:nvSpPr>
        <p:spPr>
          <a:xfrm>
            <a:off x="629265" y="343185"/>
            <a:ext cx="10933470" cy="1384995"/>
          </a:xfrm>
          <a:prstGeom prst="rect">
            <a:avLst/>
          </a:prstGeom>
          <a:noFill/>
          <a:ln>
            <a:solidFill>
              <a:srgbClr val="FF0000"/>
            </a:solidFill>
          </a:ln>
        </p:spPr>
        <p:txBody>
          <a:bodyPr wrap="square" rtlCol="0">
            <a:spAutoFit/>
          </a:bodyPr>
          <a:lstStyle/>
          <a:p>
            <a:r>
              <a:rPr lang="en-US" sz="2800" b="1" dirty="0" err="1">
                <a:solidFill>
                  <a:srgbClr val="FF0000"/>
                </a:solidFill>
                <a:highlight>
                  <a:srgbClr val="FFFFFF"/>
                </a:highlight>
              </a:rPr>
              <a:t>Ví</a:t>
            </a:r>
            <a:r>
              <a:rPr lang="en-US" sz="2800" b="1" dirty="0">
                <a:solidFill>
                  <a:srgbClr val="FF0000"/>
                </a:solidFill>
                <a:highlight>
                  <a:srgbClr val="FFFFFF"/>
                </a:highlight>
              </a:rPr>
              <a:t> </a:t>
            </a:r>
            <a:r>
              <a:rPr lang="en-US" sz="2800" b="1" dirty="0" err="1">
                <a:solidFill>
                  <a:srgbClr val="FF0000"/>
                </a:solidFill>
                <a:highlight>
                  <a:srgbClr val="FFFFFF"/>
                </a:highlight>
              </a:rPr>
              <a:t>dụ</a:t>
            </a:r>
            <a:r>
              <a:rPr lang="en-US" sz="2800" b="1" dirty="0">
                <a:solidFill>
                  <a:srgbClr val="FF0000"/>
                </a:solidFill>
                <a:highlight>
                  <a:srgbClr val="FFFFFF"/>
                </a:highlight>
              </a:rPr>
              <a:t> 2: </a:t>
            </a:r>
            <a:r>
              <a:rPr lang="vi-VN" sz="2800" dirty="0">
                <a:highlight>
                  <a:srgbClr val="FFFFFF"/>
                </a:highlight>
                <a:latin typeface="+mj-lt"/>
              </a:rPr>
              <a:t>Một học sinh đo tốc độ trung bình của viên bi được giá trị v = (2,50 ± 0,04) m/s. Sai số tỉ đối của phép đo này là</a:t>
            </a:r>
          </a:p>
          <a:p>
            <a:r>
              <a:rPr lang="pl-PL" sz="2800" b="1" dirty="0">
                <a:highlight>
                  <a:srgbClr val="FFFFFF"/>
                </a:highlight>
                <a:latin typeface="+mj-lt"/>
              </a:rPr>
              <a:t>	A. </a:t>
            </a:r>
            <a:r>
              <a:rPr lang="pl-PL" sz="2800" dirty="0">
                <a:highlight>
                  <a:srgbClr val="FFFFFF"/>
                </a:highlight>
                <a:latin typeface="+mj-lt"/>
              </a:rPr>
              <a:t>1,6%.</a:t>
            </a:r>
            <a:r>
              <a:rPr lang="pl-PL" sz="2800" b="1" dirty="0">
                <a:highlight>
                  <a:srgbClr val="FFFFFF"/>
                </a:highlight>
                <a:latin typeface="+mj-lt"/>
              </a:rPr>
              <a:t>	B. </a:t>
            </a:r>
            <a:r>
              <a:rPr lang="pl-PL" sz="2800" dirty="0">
                <a:highlight>
                  <a:srgbClr val="FFFFFF"/>
                </a:highlight>
                <a:latin typeface="+mj-lt"/>
              </a:rPr>
              <a:t>2,5%.</a:t>
            </a:r>
            <a:r>
              <a:rPr lang="pl-PL" sz="2800" b="1" dirty="0">
                <a:highlight>
                  <a:srgbClr val="FFFFFF"/>
                </a:highlight>
                <a:latin typeface="+mj-lt"/>
              </a:rPr>
              <a:t>	C. </a:t>
            </a:r>
            <a:r>
              <a:rPr lang="pl-PL" sz="2800" dirty="0">
                <a:highlight>
                  <a:srgbClr val="FFFFFF"/>
                </a:highlight>
                <a:latin typeface="+mj-lt"/>
              </a:rPr>
              <a:t>62,5%.</a:t>
            </a:r>
            <a:r>
              <a:rPr lang="pl-PL" sz="2800" b="1" dirty="0">
                <a:highlight>
                  <a:srgbClr val="FFFFFF"/>
                </a:highlight>
                <a:latin typeface="+mj-lt"/>
              </a:rPr>
              <a:t>	D. </a:t>
            </a:r>
            <a:r>
              <a:rPr lang="pl-PL" sz="2800" dirty="0">
                <a:highlight>
                  <a:srgbClr val="FFFFFF"/>
                </a:highlight>
                <a:latin typeface="+mj-lt"/>
              </a:rPr>
              <a:t>4,0%.</a:t>
            </a:r>
            <a:endParaRPr lang="vi-VN" sz="2800" dirty="0">
              <a:highlight>
                <a:srgbClr val="FFFFFF"/>
              </a:highlight>
              <a:latin typeface="+mj-lt"/>
            </a:endParaRPr>
          </a:p>
        </p:txBody>
      </p:sp>
      <p:sp>
        <p:nvSpPr>
          <p:cNvPr id="6" name="TextBox 5">
            <a:extLst>
              <a:ext uri="{FF2B5EF4-FFF2-40B4-BE49-F238E27FC236}">
                <a16:creationId xmlns:a16="http://schemas.microsoft.com/office/drawing/2014/main" id="{A5051170-77AD-C02B-2811-579007E378C1}"/>
              </a:ext>
            </a:extLst>
          </p:cNvPr>
          <p:cNvSpPr txBox="1"/>
          <p:nvPr/>
        </p:nvSpPr>
        <p:spPr>
          <a:xfrm>
            <a:off x="629266" y="1850708"/>
            <a:ext cx="10933470" cy="954107"/>
          </a:xfrm>
          <a:prstGeom prst="rect">
            <a:avLst/>
          </a:prstGeom>
          <a:noFill/>
          <a:ln>
            <a:solidFill>
              <a:schemeClr val="accent6"/>
            </a:solidFill>
          </a:ln>
        </p:spPr>
        <p:txBody>
          <a:bodyPr wrap="square" rtlCol="0">
            <a:spAutoFit/>
          </a:bodyPr>
          <a:lstStyle/>
          <a:p>
            <a:r>
              <a:rPr lang="en-US" sz="2800" dirty="0" err="1">
                <a:solidFill>
                  <a:srgbClr val="0070C0"/>
                </a:solidFill>
                <a:latin typeface="Times New Roman" panose="02020603050405020304" pitchFamily="18" charset="0"/>
                <a:ea typeface="Tahoma" panose="020B0604030504040204" pitchFamily="34" charset="0"/>
                <a:cs typeface="Times New Roman" panose="02020603050405020304" pitchFamily="18" charset="0"/>
              </a:rPr>
              <a:t>Mở</a:t>
            </a:r>
            <a:r>
              <a:rPr lang="en-US" sz="28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0070C0"/>
                </a:solidFill>
                <a:latin typeface="Times New Roman" panose="02020603050405020304" pitchFamily="18" charset="0"/>
                <a:ea typeface="Tahoma" panose="020B0604030504040204" pitchFamily="34" charset="0"/>
                <a:cs typeface="Times New Roman" panose="02020603050405020304" pitchFamily="18" charset="0"/>
              </a:rPr>
              <a:t>đầu</a:t>
            </a:r>
            <a:r>
              <a:rPr lang="en-US" sz="28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 - </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VL10, </a:t>
            </a:r>
            <a:r>
              <a:rPr lang="en-US" sz="2800" dirty="0">
                <a:solidFill>
                  <a:srgbClr val="00B050"/>
                </a:solidFill>
                <a:latin typeface="Times New Roman" panose="02020603050405020304" pitchFamily="18" charset="0"/>
                <a:ea typeface="Tahoma" panose="020B0604030504040204" pitchFamily="34" charset="0"/>
                <a:cs typeface="Times New Roman" panose="02020603050405020304" pitchFamily="18" charset="0"/>
              </a:rPr>
              <a:t>TPNL</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Tìm</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hiểu</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thế</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giới</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tự</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nhiên</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dưới</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học</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độ</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vấn</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lý</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(2.4); </a:t>
            </a:r>
            <a:r>
              <a:rPr lang="en-US" sz="28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CĐTD: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Hiểu</a:t>
            </a:r>
            <a:endParaRPr lang="vi-VN" sz="28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368A8A85-CF75-F1C2-20D2-F90570AF5C6E}"/>
              </a:ext>
            </a:extLst>
          </p:cNvPr>
          <p:cNvSpPr txBox="1"/>
          <p:nvPr/>
        </p:nvSpPr>
        <p:spPr>
          <a:xfrm>
            <a:off x="629265" y="2927343"/>
            <a:ext cx="5525728" cy="3816429"/>
          </a:xfrm>
          <a:prstGeom prst="rect">
            <a:avLst/>
          </a:prstGeom>
          <a:noFill/>
          <a:ln>
            <a:solidFill>
              <a:srgbClr val="FF0000"/>
            </a:solidFill>
          </a:ln>
        </p:spPr>
        <p:txBody>
          <a:bodyPr wrap="square" rtlCol="0">
            <a:spAutoFit/>
          </a:bodyPr>
          <a:lstStyle/>
          <a:p>
            <a:pPr algn="just"/>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[2.4]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hoạch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Thu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thập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lưu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giữ</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dữ</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liệu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từ</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tổng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nghiệm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điều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đánh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dựa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trên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xử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dữ</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liệu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tham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thống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kê</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đơn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so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thuyết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rút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luận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điều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chỉnh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cần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thiết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endParaRPr lang="vi-VN" dirty="0"/>
          </a:p>
        </p:txBody>
      </p:sp>
      <p:sp>
        <p:nvSpPr>
          <p:cNvPr id="3" name="TextBox 2">
            <a:extLst>
              <a:ext uri="{FF2B5EF4-FFF2-40B4-BE49-F238E27FC236}">
                <a16:creationId xmlns:a16="http://schemas.microsoft.com/office/drawing/2014/main" id="{5ED72253-C88B-13DB-821B-05D709C35FC3}"/>
              </a:ext>
            </a:extLst>
          </p:cNvPr>
          <p:cNvSpPr txBox="1"/>
          <p:nvPr/>
        </p:nvSpPr>
        <p:spPr>
          <a:xfrm>
            <a:off x="7865805" y="2927343"/>
            <a:ext cx="3696930" cy="3172663"/>
          </a:xfrm>
          <a:prstGeom prst="rect">
            <a:avLst/>
          </a:prstGeom>
          <a:noFill/>
          <a:ln>
            <a:solidFill>
              <a:srgbClr val="FF0000"/>
            </a:solidFill>
          </a:ln>
        </p:spPr>
        <p:txBody>
          <a:bodyPr wrap="square" rtlCol="0">
            <a:spAutoFit/>
          </a:bodyPr>
          <a:lstStyle/>
          <a:p>
            <a:pPr lvl="0">
              <a:spcBef>
                <a:spcPts val="450"/>
              </a:spcBef>
              <a:spcAft>
                <a:spcPts val="0"/>
              </a:spcAft>
              <a:buSzPts val="1400"/>
              <a:tabLst>
                <a:tab pos="202565" algn="l"/>
              </a:tabLst>
            </a:pPr>
            <a:r>
              <a:rPr lang="en-US" sz="2800" dirty="0">
                <a:solidFill>
                  <a:srgbClr val="FF0000"/>
                </a:solidFill>
                <a:effectLst/>
                <a:latin typeface="Times New Roman" panose="02020603050405020304" pitchFamily="18" charset="0"/>
                <a:ea typeface="Times New Roman" panose="02020603050405020304" pitchFamily="18" charset="0"/>
              </a:rPr>
              <a:t>TT 32. </a:t>
            </a:r>
            <a:r>
              <a:rPr lang="vi-VN" sz="2800" dirty="0">
                <a:effectLst/>
                <a:latin typeface="Times New Roman" panose="02020603050405020304" pitchFamily="18" charset="0"/>
                <a:ea typeface="Times New Roman" panose="02020603050405020304" pitchFamily="18" charset="0"/>
              </a:rPr>
              <a:t>Thảo luận để nêu</a:t>
            </a:r>
            <a:r>
              <a:rPr lang="vi-VN" sz="2800" spc="-20" dirty="0">
                <a:effectLst/>
                <a:latin typeface="Times New Roman" panose="02020603050405020304" pitchFamily="18" charset="0"/>
                <a:ea typeface="Times New Roman" panose="02020603050405020304" pitchFamily="18" charset="0"/>
              </a:rPr>
              <a:t> </a:t>
            </a:r>
            <a:r>
              <a:rPr lang="vi-VN" sz="2800" dirty="0">
                <a:effectLst/>
                <a:latin typeface="Times New Roman" panose="02020603050405020304" pitchFamily="18" charset="0"/>
                <a:ea typeface="Times New Roman" panose="02020603050405020304" pitchFamily="18" charset="0"/>
              </a:rPr>
              <a:t>được:</a:t>
            </a:r>
          </a:p>
          <a:p>
            <a:pPr marL="67945">
              <a:spcBef>
                <a:spcPts val="470"/>
              </a:spcBef>
            </a:pPr>
            <a:r>
              <a:rPr lang="vi-VN" sz="2800" dirty="0">
                <a:effectLst/>
                <a:latin typeface="Times New Roman" panose="02020603050405020304" pitchFamily="18" charset="0"/>
                <a:ea typeface="Times New Roman" panose="02020603050405020304" pitchFamily="18" charset="0"/>
              </a:rPr>
              <a:t>+ Một số loại sai số đơn giản hay gặp khi đo các đại lượng vật lí và cách khắc phục chúng;</a:t>
            </a:r>
          </a:p>
          <a:p>
            <a:endParaRPr lang="vi-VN" sz="2800" dirty="0"/>
          </a:p>
        </p:txBody>
      </p:sp>
    </p:spTree>
    <p:extLst>
      <p:ext uri="{BB962C8B-B14F-4D97-AF65-F5344CB8AC3E}">
        <p14:creationId xmlns:p14="http://schemas.microsoft.com/office/powerpoint/2010/main" val="963134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2" grpId="0" animBg="1"/>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860CB4-2FCB-5974-0BF6-5541E2461460}"/>
              </a:ext>
            </a:extLst>
          </p:cNvPr>
          <p:cNvSpPr txBox="1"/>
          <p:nvPr/>
        </p:nvSpPr>
        <p:spPr>
          <a:xfrm>
            <a:off x="629264" y="343185"/>
            <a:ext cx="11257935" cy="1384995"/>
          </a:xfrm>
          <a:prstGeom prst="rect">
            <a:avLst/>
          </a:prstGeom>
          <a:noFill/>
          <a:ln>
            <a:solidFill>
              <a:srgbClr val="FF0000"/>
            </a:solidFill>
          </a:ln>
        </p:spPr>
        <p:txBody>
          <a:bodyPr wrap="square" rtlCol="0">
            <a:spAutoFit/>
          </a:bodyPr>
          <a:lstStyle/>
          <a:p>
            <a:r>
              <a:rPr lang="en-US" sz="2800" b="1" dirty="0" err="1">
                <a:solidFill>
                  <a:srgbClr val="FF0000"/>
                </a:solidFill>
                <a:highlight>
                  <a:srgbClr val="FFFFFF"/>
                </a:highlight>
              </a:rPr>
              <a:t>Ví</a:t>
            </a:r>
            <a:r>
              <a:rPr lang="en-US" sz="2800" b="1" dirty="0">
                <a:solidFill>
                  <a:srgbClr val="FF0000"/>
                </a:solidFill>
                <a:highlight>
                  <a:srgbClr val="FFFFFF"/>
                </a:highlight>
              </a:rPr>
              <a:t> </a:t>
            </a:r>
            <a:r>
              <a:rPr lang="en-US" sz="2800" b="1" dirty="0" err="1">
                <a:solidFill>
                  <a:srgbClr val="FF0000"/>
                </a:solidFill>
                <a:highlight>
                  <a:srgbClr val="FFFFFF"/>
                </a:highlight>
              </a:rPr>
              <a:t>dụ</a:t>
            </a:r>
            <a:r>
              <a:rPr lang="en-US" sz="2800" b="1" dirty="0">
                <a:solidFill>
                  <a:srgbClr val="FF0000"/>
                </a:solidFill>
                <a:highlight>
                  <a:srgbClr val="FFFFFF"/>
                </a:highlight>
              </a:rPr>
              <a:t> 3: </a:t>
            </a:r>
            <a:r>
              <a:rPr lang="en-US" sz="2800" dirty="0">
                <a:highlight>
                  <a:srgbClr val="FFFFFF"/>
                </a:highlight>
                <a:latin typeface="Times New Roman" panose="02020603050405020304" pitchFamily="18" charset="0"/>
                <a:cs typeface="Times New Roman" panose="02020603050405020304" pitchFamily="18" charset="0"/>
              </a:rPr>
              <a:t>Khi </a:t>
            </a:r>
            <a:r>
              <a:rPr lang="en-US" sz="2800" dirty="0" err="1">
                <a:highlight>
                  <a:srgbClr val="FFFFFF"/>
                </a:highlight>
                <a:latin typeface="Times New Roman" panose="02020603050405020304" pitchFamily="18" charset="0"/>
                <a:cs typeface="Times New Roman" panose="02020603050405020304" pitchFamily="18" charset="0"/>
              </a:rPr>
              <a:t>vật</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rơi</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trong</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không</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khí</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sự</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rơi</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của</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vật</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nào</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sau</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đây</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có</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thể</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coi</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là</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sự</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rơi</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tự</a:t>
            </a:r>
            <a:r>
              <a:rPr lang="en-US" sz="2800" dirty="0">
                <a:highlight>
                  <a:srgbClr val="FFFFFF"/>
                </a:highlight>
                <a:latin typeface="Times New Roman" panose="02020603050405020304" pitchFamily="18" charset="0"/>
                <a:cs typeface="Times New Roman" panose="02020603050405020304" pitchFamily="18" charset="0"/>
              </a:rPr>
              <a:t> do?</a:t>
            </a:r>
            <a:endParaRPr lang="vi-VN" sz="2800" dirty="0">
              <a:highlight>
                <a:srgbClr val="FFFFFF"/>
              </a:highlight>
              <a:latin typeface="Times New Roman" panose="02020603050405020304" pitchFamily="18" charset="0"/>
              <a:cs typeface="Times New Roman" panose="02020603050405020304" pitchFamily="18" charset="0"/>
            </a:endParaRPr>
          </a:p>
          <a:p>
            <a:r>
              <a:rPr lang="pl-PL" sz="2800" b="1" dirty="0">
                <a:highlight>
                  <a:srgbClr val="FFFFFF"/>
                </a:highlight>
                <a:latin typeface="Times New Roman" panose="02020603050405020304" pitchFamily="18" charset="0"/>
                <a:cs typeface="Times New Roman" panose="02020603050405020304" pitchFamily="18" charset="0"/>
              </a:rPr>
              <a:t>	A. </a:t>
            </a:r>
            <a:r>
              <a:rPr lang="en-US" sz="2800" dirty="0">
                <a:highlight>
                  <a:srgbClr val="FFFFFF"/>
                </a:highlight>
                <a:latin typeface="Times New Roman" panose="02020603050405020304" pitchFamily="18" charset="0"/>
                <a:cs typeface="Times New Roman" panose="02020603050405020304" pitchFamily="18" charset="0"/>
              </a:rPr>
              <a:t>Viên bi </a:t>
            </a:r>
            <a:r>
              <a:rPr lang="en-US" sz="2800" dirty="0" err="1">
                <a:highlight>
                  <a:srgbClr val="FFFFFF"/>
                </a:highlight>
                <a:latin typeface="Times New Roman" panose="02020603050405020304" pitchFamily="18" charset="0"/>
                <a:cs typeface="Times New Roman" panose="02020603050405020304" pitchFamily="18" charset="0"/>
              </a:rPr>
              <a:t>sắt</a:t>
            </a:r>
            <a:r>
              <a:rPr lang="pl-PL" sz="2800" dirty="0">
                <a:highlight>
                  <a:srgbClr val="FFFFFF"/>
                </a:highlight>
                <a:latin typeface="Times New Roman" panose="02020603050405020304" pitchFamily="18" charset="0"/>
                <a:cs typeface="Times New Roman" panose="02020603050405020304" pitchFamily="18" charset="0"/>
              </a:rPr>
              <a:t>.</a:t>
            </a:r>
            <a:r>
              <a:rPr lang="pl-PL" sz="2800" b="1" dirty="0">
                <a:highlight>
                  <a:srgbClr val="FFFFFF"/>
                </a:highlight>
                <a:latin typeface="Times New Roman" panose="02020603050405020304" pitchFamily="18" charset="0"/>
                <a:cs typeface="Times New Roman" panose="02020603050405020304" pitchFamily="18" charset="0"/>
              </a:rPr>
              <a:t>	B. </a:t>
            </a:r>
            <a:r>
              <a:rPr lang="en-US" sz="2800" dirty="0" err="1">
                <a:highlight>
                  <a:srgbClr val="FFFFFF"/>
                </a:highlight>
                <a:latin typeface="Times New Roman" panose="02020603050405020304" pitchFamily="18" charset="0"/>
                <a:cs typeface="Times New Roman" panose="02020603050405020304" pitchFamily="18" charset="0"/>
              </a:rPr>
              <a:t>Tờ</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giấy</a:t>
            </a:r>
            <a:r>
              <a:rPr lang="pl-PL" sz="2800" dirty="0">
                <a:highlight>
                  <a:srgbClr val="FFFFFF"/>
                </a:highlight>
                <a:latin typeface="Times New Roman" panose="02020603050405020304" pitchFamily="18" charset="0"/>
                <a:cs typeface="Times New Roman" panose="02020603050405020304" pitchFamily="18" charset="0"/>
              </a:rPr>
              <a:t>.</a:t>
            </a:r>
            <a:r>
              <a:rPr lang="pl-PL" sz="2800" b="1" dirty="0">
                <a:highlight>
                  <a:srgbClr val="FFFFFF"/>
                </a:highlight>
                <a:latin typeface="Times New Roman" panose="02020603050405020304" pitchFamily="18" charset="0"/>
                <a:cs typeface="Times New Roman" panose="02020603050405020304" pitchFamily="18" charset="0"/>
              </a:rPr>
              <a:t>	C. </a:t>
            </a:r>
            <a:r>
              <a:rPr lang="en-US" sz="2800" dirty="0" err="1">
                <a:highlight>
                  <a:srgbClr val="FFFFFF"/>
                </a:highlight>
                <a:latin typeface="Times New Roman" panose="02020603050405020304" pitchFamily="18" charset="0"/>
                <a:cs typeface="Times New Roman" panose="02020603050405020304" pitchFamily="18" charset="0"/>
              </a:rPr>
              <a:t>Quà</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bóng</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bàn</a:t>
            </a:r>
            <a:r>
              <a:rPr lang="pl-PL" sz="2800" dirty="0">
                <a:highlight>
                  <a:srgbClr val="FFFFFF"/>
                </a:highlight>
                <a:latin typeface="Times New Roman" panose="02020603050405020304" pitchFamily="18" charset="0"/>
                <a:cs typeface="Times New Roman" panose="02020603050405020304" pitchFamily="18" charset="0"/>
              </a:rPr>
              <a:t>.</a:t>
            </a:r>
            <a:r>
              <a:rPr lang="pl-PL" sz="2800" b="1" dirty="0">
                <a:highlight>
                  <a:srgbClr val="FFFFFF"/>
                </a:highlight>
                <a:latin typeface="Times New Roman" panose="02020603050405020304" pitchFamily="18" charset="0"/>
                <a:cs typeface="Times New Roman" panose="02020603050405020304" pitchFamily="18" charset="0"/>
              </a:rPr>
              <a:t>	D. </a:t>
            </a:r>
            <a:r>
              <a:rPr lang="en-US" sz="2800" dirty="0" err="1">
                <a:highlight>
                  <a:srgbClr val="FFFFFF"/>
                </a:highlight>
                <a:latin typeface="Times New Roman" panose="02020603050405020304" pitchFamily="18" charset="0"/>
                <a:cs typeface="Times New Roman" panose="02020603050405020304" pitchFamily="18" charset="0"/>
              </a:rPr>
              <a:t>Chiếc</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cốc</a:t>
            </a:r>
            <a:r>
              <a:rPr lang="en-US" sz="2800" dirty="0">
                <a:highlight>
                  <a:srgbClr val="FFFFFF"/>
                </a:highlight>
                <a:latin typeface="Times New Roman" panose="02020603050405020304" pitchFamily="18" charset="0"/>
                <a:cs typeface="Times New Roman" panose="02020603050405020304" pitchFamily="18" charset="0"/>
              </a:rPr>
              <a:t> </a:t>
            </a:r>
            <a:r>
              <a:rPr lang="en-US" sz="2800" dirty="0" err="1">
                <a:highlight>
                  <a:srgbClr val="FFFFFF"/>
                </a:highlight>
                <a:latin typeface="Times New Roman" panose="02020603050405020304" pitchFamily="18" charset="0"/>
                <a:cs typeface="Times New Roman" panose="02020603050405020304" pitchFamily="18" charset="0"/>
              </a:rPr>
              <a:t>nhựa</a:t>
            </a:r>
            <a:r>
              <a:rPr lang="pl-PL" sz="2800" dirty="0">
                <a:highlight>
                  <a:srgbClr val="FFFFFF"/>
                </a:highlight>
                <a:latin typeface="Times New Roman" panose="02020603050405020304" pitchFamily="18" charset="0"/>
                <a:cs typeface="Times New Roman" panose="02020603050405020304" pitchFamily="18" charset="0"/>
              </a:rPr>
              <a:t>.</a:t>
            </a:r>
            <a:endParaRPr lang="vi-VN" sz="2800" dirty="0">
              <a:highlight>
                <a:srgbClr val="FFFFFF"/>
              </a:highligh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5051170-77AD-C02B-2811-579007E378C1}"/>
              </a:ext>
            </a:extLst>
          </p:cNvPr>
          <p:cNvSpPr txBox="1"/>
          <p:nvPr/>
        </p:nvSpPr>
        <p:spPr>
          <a:xfrm>
            <a:off x="629266" y="1850708"/>
            <a:ext cx="10933470" cy="523220"/>
          </a:xfrm>
          <a:prstGeom prst="rect">
            <a:avLst/>
          </a:prstGeom>
          <a:noFill/>
          <a:ln>
            <a:solidFill>
              <a:schemeClr val="accent6"/>
            </a:solidFill>
          </a:ln>
        </p:spPr>
        <p:txBody>
          <a:bodyPr wrap="square" rtlCol="0">
            <a:spAutoFit/>
          </a:bodyPr>
          <a:lstStyle/>
          <a:p>
            <a:r>
              <a:rPr lang="en-US" sz="2800" dirty="0" err="1">
                <a:solidFill>
                  <a:srgbClr val="0070C0"/>
                </a:solidFill>
                <a:latin typeface="Times New Roman" panose="02020603050405020304" pitchFamily="18" charset="0"/>
                <a:ea typeface="Tahoma" panose="020B0604030504040204" pitchFamily="34" charset="0"/>
                <a:cs typeface="Times New Roman" panose="02020603050405020304" pitchFamily="18" charset="0"/>
              </a:rPr>
              <a:t>Mở</a:t>
            </a:r>
            <a:r>
              <a:rPr lang="en-US" sz="28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0070C0"/>
                </a:solidFill>
                <a:latin typeface="Times New Roman" panose="02020603050405020304" pitchFamily="18" charset="0"/>
                <a:ea typeface="Tahoma" panose="020B0604030504040204" pitchFamily="34" charset="0"/>
                <a:cs typeface="Times New Roman" panose="02020603050405020304" pitchFamily="18" charset="0"/>
              </a:rPr>
              <a:t>đầu</a:t>
            </a:r>
            <a:r>
              <a:rPr lang="en-US" sz="28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 - </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VL10, </a:t>
            </a:r>
            <a:r>
              <a:rPr lang="en-US" sz="2800" dirty="0">
                <a:solidFill>
                  <a:srgbClr val="00B050"/>
                </a:solidFill>
                <a:latin typeface="Times New Roman" panose="02020603050405020304" pitchFamily="18" charset="0"/>
                <a:ea typeface="Tahoma" panose="020B0604030504040204" pitchFamily="34" charset="0"/>
                <a:cs typeface="Times New Roman" panose="02020603050405020304" pitchFamily="18" charset="0"/>
              </a:rPr>
              <a:t>TPNL</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Nhận</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thức</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Vật</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lí</a:t>
            </a:r>
            <a:r>
              <a:rPr lang="en-US" sz="2800" dirty="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(1.5); </a:t>
            </a:r>
            <a:r>
              <a:rPr lang="en-US" sz="28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CĐTD: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Vận</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dụng</a:t>
            </a:r>
            <a:endParaRPr lang="vi-VN" sz="28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368A8A85-CF75-F1C2-20D2-F90570AF5C6E}"/>
              </a:ext>
            </a:extLst>
          </p:cNvPr>
          <p:cNvSpPr txBox="1"/>
          <p:nvPr/>
        </p:nvSpPr>
        <p:spPr>
          <a:xfrm>
            <a:off x="629265" y="2927343"/>
            <a:ext cx="5525728" cy="2023118"/>
          </a:xfrm>
          <a:prstGeom prst="rect">
            <a:avLst/>
          </a:prstGeom>
          <a:noFill/>
          <a:ln>
            <a:solidFill>
              <a:srgbClr val="FF0000"/>
            </a:solidFill>
          </a:ln>
        </p:spPr>
        <p:txBody>
          <a:bodyPr wrap="square" rtlCol="0">
            <a:spAutoFit/>
          </a:bodyPr>
          <a:lstStyle/>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1.5]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mối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hệ</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giữa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sự</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endParaRPr lang="vi-VN" dirty="0"/>
          </a:p>
        </p:txBody>
      </p:sp>
      <p:sp>
        <p:nvSpPr>
          <p:cNvPr id="3" name="TextBox 2">
            <a:extLst>
              <a:ext uri="{FF2B5EF4-FFF2-40B4-BE49-F238E27FC236}">
                <a16:creationId xmlns:a16="http://schemas.microsoft.com/office/drawing/2014/main" id="{5ED72253-C88B-13DB-821B-05D709C35FC3}"/>
              </a:ext>
            </a:extLst>
          </p:cNvPr>
          <p:cNvSpPr txBox="1"/>
          <p:nvPr/>
        </p:nvSpPr>
        <p:spPr>
          <a:xfrm>
            <a:off x="6862916" y="2927343"/>
            <a:ext cx="4699819" cy="2677656"/>
          </a:xfrm>
          <a:prstGeom prst="rect">
            <a:avLst/>
          </a:prstGeom>
          <a:noFill/>
          <a:ln>
            <a:solidFill>
              <a:srgbClr val="FF0000"/>
            </a:solidFill>
          </a:ln>
        </p:spPr>
        <p:txBody>
          <a:bodyPr wrap="square" rtlCol="0">
            <a:spAutoFit/>
          </a:bodyPr>
          <a:lstStyle/>
          <a:p>
            <a:pPr lvl="0"/>
            <a:r>
              <a:rPr lang="en-US" sz="2800" dirty="0">
                <a:solidFill>
                  <a:srgbClr val="FF0000"/>
                </a:solidFill>
                <a:effectLst/>
                <a:latin typeface="Times New Roman" panose="02020603050405020304" pitchFamily="18" charset="0"/>
                <a:ea typeface="Times New Roman" panose="02020603050405020304" pitchFamily="18" charset="0"/>
              </a:rPr>
              <a:t>TT 32. </a:t>
            </a:r>
            <a:r>
              <a:rPr lang="vi-VN" sz="2800" dirty="0"/>
              <a:t>Thảo luận để thiết kế phương án hoặc lựa chọn phương án và thực hiện phương án, đo được gia tốc rơi tự do bằng dụng cụ thực hành.</a:t>
            </a:r>
          </a:p>
        </p:txBody>
      </p:sp>
    </p:spTree>
    <p:extLst>
      <p:ext uri="{BB962C8B-B14F-4D97-AF65-F5344CB8AC3E}">
        <p14:creationId xmlns:p14="http://schemas.microsoft.com/office/powerpoint/2010/main" val="574101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2" grpId="0" animBg="1"/>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59C661C-BB9D-3D48-B2FE-EC649B7AAAA6}"/>
              </a:ext>
            </a:extLst>
          </p:cNvPr>
          <p:cNvSpPr txBox="1"/>
          <p:nvPr/>
        </p:nvSpPr>
        <p:spPr>
          <a:xfrm>
            <a:off x="3828590" y="767280"/>
            <a:ext cx="5305250" cy="461665"/>
          </a:xfrm>
          <a:prstGeom prst="rect">
            <a:avLst/>
          </a:prstGeom>
          <a:noFill/>
        </p:spPr>
        <p:txBody>
          <a:bodyPr wrap="square" rtlCol="0">
            <a:spAutoFit/>
          </a:bodyPr>
          <a:lstStyle/>
          <a:p>
            <a:r>
              <a:rPr lang="en-US" sz="2400" b="1" dirty="0" err="1">
                <a:solidFill>
                  <a:srgbClr val="FF0000"/>
                </a:solidFill>
                <a:latin typeface="Times New Roman" panose="02020603050405020304" pitchFamily="18" charset="0"/>
                <a:cs typeface="Times New Roman" panose="02020603050405020304" pitchFamily="18" charset="0"/>
              </a:rPr>
              <a:t>Khái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quát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về</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câu</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hỏi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Đúng</a:t>
            </a:r>
            <a:r>
              <a:rPr lang="en-US" sz="2400" b="1" dirty="0">
                <a:solidFill>
                  <a:srgbClr val="FF0000"/>
                </a:solidFill>
                <a:latin typeface="Times New Roman" panose="02020603050405020304" pitchFamily="18" charset="0"/>
                <a:cs typeface="Times New Roman" panose="02020603050405020304" pitchFamily="18" charset="0"/>
              </a:rPr>
              <a:t>/Sai</a:t>
            </a:r>
            <a:endParaRPr lang="vi-VN" sz="2400" b="1" dirty="0">
              <a:solidFill>
                <a:srgbClr val="FF00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675270F9-A903-8B41-0CE5-C913C08E38F9}"/>
              </a:ext>
            </a:extLst>
          </p:cNvPr>
          <p:cNvSpPr txBox="1"/>
          <p:nvPr/>
        </p:nvSpPr>
        <p:spPr>
          <a:xfrm>
            <a:off x="311716" y="1492580"/>
            <a:ext cx="11433243" cy="1200329"/>
          </a:xfrm>
          <a:prstGeom prst="rect">
            <a:avLst/>
          </a:prstGeom>
          <a:noFill/>
          <a:ln>
            <a:solidFill>
              <a:srgbClr val="FF0000"/>
            </a:solidFill>
          </a:ln>
        </p:spPr>
        <p:txBody>
          <a:bodyPr wrap="square" rtlCol="0">
            <a:spAutoFit/>
          </a:bodyPr>
          <a:lstStyle/>
          <a:p>
            <a:pPr algn="just"/>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trắc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nghiệm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lựa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chọn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Đúng</a:t>
            </a:r>
            <a:r>
              <a:rPr lang="en-US" sz="2400" dirty="0">
                <a:solidFill>
                  <a:srgbClr val="002060"/>
                </a:solidFill>
                <a:latin typeface="Times New Roman" panose="02020603050405020304" pitchFamily="18" charset="0"/>
                <a:cs typeface="Times New Roman" panose="02020603050405020304" pitchFamily="18" charset="0"/>
              </a:rPr>
              <a:t>/Sai </a:t>
            </a:r>
            <a:r>
              <a:rPr lang="en-US" sz="2400" dirty="0" err="1">
                <a:solidFill>
                  <a:srgbClr val="002060"/>
                </a:solidFill>
                <a:latin typeface="Times New Roman" panose="02020603050405020304" pitchFamily="18" charset="0"/>
                <a:cs typeface="Times New Roman" panose="02020603050405020304" pitchFamily="18" charset="0"/>
              </a:rPr>
              <a:t>thường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định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dạng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một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nhận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định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người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học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phải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dựa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vào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hiểu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biết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của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mình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để</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đưa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ra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quyết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định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điều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Đúng</a:t>
            </a:r>
            <a:r>
              <a:rPr lang="en-US" sz="2400" dirty="0">
                <a:solidFill>
                  <a:srgbClr val="002060"/>
                </a:solidFill>
                <a:latin typeface="Times New Roman" panose="02020603050405020304" pitchFamily="18" charset="0"/>
                <a:cs typeface="Times New Roman" panose="02020603050405020304" pitchFamily="18" charset="0"/>
              </a:rPr>
              <a:t> hay Sai. </a:t>
            </a:r>
            <a:r>
              <a:rPr lang="en-US" sz="2400" dirty="0" err="1">
                <a:solidFill>
                  <a:srgbClr val="002060"/>
                </a:solidFill>
                <a:latin typeface="Times New Roman" panose="02020603050405020304" pitchFamily="18" charset="0"/>
                <a:cs typeface="Times New Roman" panose="02020603050405020304" pitchFamily="18" charset="0"/>
              </a:rPr>
              <a:t>Loại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hỏi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này</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rất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phù</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hợp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để</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khảo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sát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người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học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nhớ</a:t>
            </a:r>
            <a:r>
              <a:rPr lang="en-US" sz="2400" dirty="0">
                <a:solidFill>
                  <a:srgbClr val="002060"/>
                </a:solidFill>
                <a:latin typeface="Times New Roman" panose="02020603050405020304" pitchFamily="18" charset="0"/>
                <a:cs typeface="Times New Roman" panose="02020603050405020304" pitchFamily="18" charset="0"/>
              </a:rPr>
              <a:t> hay </a:t>
            </a:r>
            <a:r>
              <a:rPr lang="en-US" sz="2400" dirty="0" err="1">
                <a:solidFill>
                  <a:srgbClr val="002060"/>
                </a:solidFill>
                <a:latin typeface="Times New Roman" panose="02020603050405020304" pitchFamily="18" charset="0"/>
                <a:cs typeface="Times New Roman" panose="02020603050405020304" pitchFamily="18" charset="0"/>
              </a:rPr>
              <a:t>nhận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biết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sự</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kiện</a:t>
            </a:r>
            <a:r>
              <a:rPr lang="en-US" sz="2400" dirty="0">
                <a:solidFill>
                  <a:srgbClr val="002060"/>
                </a:solidFill>
                <a:latin typeface="Times New Roman" panose="02020603050405020304" pitchFamily="18" charset="0"/>
                <a:cs typeface="Times New Roman" panose="02020603050405020304" pitchFamily="18" charset="0"/>
              </a:rPr>
              <a:t>, chi </a:t>
            </a:r>
            <a:r>
              <a:rPr lang="en-US" sz="2400" dirty="0" err="1">
                <a:solidFill>
                  <a:srgbClr val="002060"/>
                </a:solidFill>
                <a:latin typeface="Times New Roman" panose="02020603050405020304" pitchFamily="18" charset="0"/>
                <a:cs typeface="Times New Roman" panose="02020603050405020304" pitchFamily="18" charset="0"/>
              </a:rPr>
              <a:t>tiết</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635B807A-5653-0F2A-7A7D-2217331E9624}"/>
              </a:ext>
            </a:extLst>
          </p:cNvPr>
          <p:cNvSpPr txBox="1"/>
          <p:nvPr/>
        </p:nvSpPr>
        <p:spPr>
          <a:xfrm>
            <a:off x="311716" y="3426428"/>
            <a:ext cx="11331644" cy="1569660"/>
          </a:xfrm>
          <a:prstGeom prst="rect">
            <a:avLst/>
          </a:prstGeom>
          <a:noFill/>
          <a:ln>
            <a:solidFill>
              <a:srgbClr val="FF0000"/>
            </a:solidFill>
          </a:ln>
        </p:spPr>
        <p:txBody>
          <a:bodyPr wrap="square" rtlCol="0">
            <a:spAutoFit/>
          </a:bodyPr>
          <a:lstStyle/>
          <a:p>
            <a:pPr algn="just"/>
            <a:r>
              <a:rPr lang="en-US" sz="2400" dirty="0" err="1">
                <a:solidFill>
                  <a:srgbClr val="0070C0"/>
                </a:solidFill>
                <a:latin typeface="Times New Roman" panose="02020603050405020304" pitchFamily="18" charset="0"/>
                <a:cs typeface="Times New Roman" panose="02020603050405020304" pitchFamily="18" charset="0"/>
              </a:rPr>
              <a:t>Câu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hỏi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trắc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nghiệm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đúng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sai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một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số</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biến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thể</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như</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câu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hỏi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Không</a:t>
            </a:r>
            <a:r>
              <a:rPr lang="en-US" sz="2400" dirty="0">
                <a:solidFill>
                  <a:srgbClr val="0070C0"/>
                </a:solidFill>
                <a:latin typeface="Times New Roman" panose="02020603050405020304" pitchFamily="18" charset="0"/>
                <a:cs typeface="Times New Roman" panose="02020603050405020304" pitchFamily="18" charset="0"/>
              </a:rPr>
              <a:t> ( </a:t>
            </a:r>
            <a:r>
              <a:rPr lang="en-US" sz="2400" dirty="0" err="1">
                <a:solidFill>
                  <a:srgbClr val="0070C0"/>
                </a:solidFill>
                <a:latin typeface="Times New Roman" panose="02020603050405020304" pitchFamily="18" charset="0"/>
                <a:cs typeface="Times New Roman" panose="02020603050405020304" pitchFamily="18" charset="0"/>
              </a:rPr>
              <a:t>hoặc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Đúng</a:t>
            </a:r>
            <a:r>
              <a:rPr lang="en-US" sz="2400" dirty="0">
                <a:solidFill>
                  <a:srgbClr val="0070C0"/>
                </a:solidFill>
                <a:latin typeface="Times New Roman" panose="02020603050405020304" pitchFamily="18" charset="0"/>
                <a:cs typeface="Times New Roman" panose="02020603050405020304" pitchFamily="18" charset="0"/>
              </a:rPr>
              <a:t> /Sai) </a:t>
            </a:r>
            <a:r>
              <a:rPr lang="en-US" sz="2400" dirty="0" err="1">
                <a:solidFill>
                  <a:srgbClr val="0070C0"/>
                </a:solidFill>
                <a:latin typeface="Times New Roman" panose="02020603050405020304" pitchFamily="18" charset="0"/>
                <a:cs typeface="Times New Roman" panose="02020603050405020304" pitchFamily="18" charset="0"/>
              </a:rPr>
              <a:t>và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giải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thích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câu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trắc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nghiệm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Đúng</a:t>
            </a:r>
            <a:r>
              <a:rPr lang="en-US" sz="2400" dirty="0">
                <a:solidFill>
                  <a:srgbClr val="0070C0"/>
                </a:solidFill>
                <a:latin typeface="Times New Roman" panose="02020603050405020304" pitchFamily="18" charset="0"/>
                <a:cs typeface="Times New Roman" panose="02020603050405020304" pitchFamily="18" charset="0"/>
              </a:rPr>
              <a:t>/ Sai </a:t>
            </a:r>
            <a:r>
              <a:rPr lang="en-US" sz="2400" dirty="0" err="1">
                <a:solidFill>
                  <a:srgbClr val="0070C0"/>
                </a:solidFill>
                <a:latin typeface="Times New Roman" panose="02020603050405020304" pitchFamily="18" charset="0"/>
                <a:cs typeface="Times New Roman" panose="02020603050405020304" pitchFamily="18" charset="0"/>
              </a:rPr>
              <a:t>và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yêu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cầu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viết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lại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cho</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Đúng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nếu</a:t>
            </a:r>
            <a:r>
              <a:rPr lang="en-US" sz="2400" dirty="0">
                <a:solidFill>
                  <a:srgbClr val="0070C0"/>
                </a:solidFill>
                <a:latin typeface="Times New Roman" panose="02020603050405020304" pitchFamily="18" charset="0"/>
                <a:cs typeface="Times New Roman" panose="02020603050405020304" pitchFamily="18" charset="0"/>
              </a:rPr>
              <a:t> Sai. </a:t>
            </a:r>
            <a:r>
              <a:rPr lang="en-US" sz="2400" dirty="0" err="1">
                <a:solidFill>
                  <a:srgbClr val="0070C0"/>
                </a:solidFill>
                <a:latin typeface="Times New Roman" panose="02020603050405020304" pitchFamily="18" charset="0"/>
                <a:cs typeface="Times New Roman" panose="02020603050405020304" pitchFamily="18" charset="0"/>
              </a:rPr>
              <a:t>Một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loại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giống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câu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hỏi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trắc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nghiệm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nhiều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lựa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chọn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tuy</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nhiên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thay</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vì</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chọn</a:t>
            </a:r>
            <a:r>
              <a:rPr lang="en-US" sz="2400" dirty="0">
                <a:solidFill>
                  <a:srgbClr val="0070C0"/>
                </a:solidFill>
                <a:latin typeface="Times New Roman" panose="02020603050405020304" pitchFamily="18" charset="0"/>
                <a:cs typeface="Times New Roman" panose="02020603050405020304" pitchFamily="18" charset="0"/>
              </a:rPr>
              <a:t> 1 </a:t>
            </a:r>
            <a:r>
              <a:rPr lang="en-US" sz="2400" dirty="0" err="1">
                <a:solidFill>
                  <a:srgbClr val="0070C0"/>
                </a:solidFill>
                <a:latin typeface="Times New Roman" panose="02020603050405020304" pitchFamily="18" charset="0"/>
                <a:cs typeface="Times New Roman" panose="02020603050405020304" pitchFamily="18" charset="0"/>
              </a:rPr>
              <a:t>phương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án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đúng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giữa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đáp</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án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cho</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sẵn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người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học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phải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xác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định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lựa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chọn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Đúng</a:t>
            </a:r>
            <a:r>
              <a:rPr lang="en-US" sz="2400" dirty="0">
                <a:solidFill>
                  <a:srgbClr val="0070C0"/>
                </a:solidFill>
                <a:latin typeface="Times New Roman" panose="02020603050405020304" pitchFamily="18" charset="0"/>
                <a:cs typeface="Times New Roman" panose="02020603050405020304" pitchFamily="18" charset="0"/>
              </a:rPr>
              <a:t> hay Sai</a:t>
            </a:r>
            <a:endParaRPr lang="vi-VN" sz="24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0736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9A76D7F6-6E1E-A259-CA58-329A673BC316}"/>
              </a:ext>
            </a:extLst>
          </p:cNvPr>
          <p:cNvSpPr txBox="1"/>
          <p:nvPr/>
        </p:nvSpPr>
        <p:spPr>
          <a:xfrm>
            <a:off x="588414" y="3013501"/>
            <a:ext cx="11015169" cy="1200329"/>
          </a:xfrm>
          <a:prstGeom prst="rect">
            <a:avLst/>
          </a:prstGeom>
          <a:noFill/>
          <a:ln>
            <a:solidFill>
              <a:srgbClr val="FF0000"/>
            </a:solidFill>
          </a:ln>
        </p:spPr>
        <p:txBody>
          <a:bodyPr wrap="square" rtlCol="0">
            <a:spAutoFit/>
          </a:bodyPr>
          <a:lstStyle/>
          <a:p>
            <a:r>
              <a:rPr lang="en-US" sz="2400" dirty="0">
                <a:solidFill>
                  <a:srgbClr val="00B050"/>
                </a:solidFill>
                <a:latin typeface="Times New Roman" panose="02020603050405020304" pitchFamily="18" charset="0"/>
                <a:cs typeface="Times New Roman" panose="02020603050405020304" pitchFamily="18" charset="0"/>
              </a:rPr>
              <a:t>2. </a:t>
            </a:r>
            <a:r>
              <a:rPr lang="en-US" sz="2400" dirty="0" err="1">
                <a:solidFill>
                  <a:srgbClr val="FF0000"/>
                </a:solidFill>
                <a:latin typeface="Times New Roman" panose="02020603050405020304" pitchFamily="18" charset="0"/>
                <a:cs typeface="Times New Roman" panose="02020603050405020304" pitchFamily="18" charset="0"/>
              </a:rPr>
              <a:t>Câu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hỏi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có</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thể</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đánh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giá</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nhiều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nội</a:t>
            </a:r>
            <a:r>
              <a:rPr lang="en-US" sz="2400" dirty="0">
                <a:solidFill>
                  <a:srgbClr val="FF0000"/>
                </a:solidFill>
                <a:latin typeface="Times New Roman" panose="02020603050405020304" pitchFamily="18" charset="0"/>
                <a:cs typeface="Times New Roman" panose="02020603050405020304" pitchFamily="18" charset="0"/>
              </a:rPr>
              <a:t> dung/ </a:t>
            </a:r>
            <a:r>
              <a:rPr lang="en-US" sz="2400" dirty="0" err="1">
                <a:solidFill>
                  <a:srgbClr val="FF0000"/>
                </a:solidFill>
                <a:latin typeface="Times New Roman" panose="02020603050405020304" pitchFamily="18" charset="0"/>
                <a:cs typeface="Times New Roman" panose="02020603050405020304" pitchFamily="18" charset="0"/>
              </a:rPr>
              <a:t>biểu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hiện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năng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lực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Mỗi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lệnh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hỏi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chỉ</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nên</a:t>
            </a:r>
            <a:r>
              <a:rPr lang="en-US" sz="2400" dirty="0">
                <a:solidFill>
                  <a:srgbClr val="00B050"/>
                </a:solidFill>
                <a:latin typeface="Times New Roman" panose="02020603050405020304" pitchFamily="18" charset="0"/>
                <a:cs typeface="Times New Roman" panose="02020603050405020304" pitchFamily="18" charset="0"/>
              </a:rPr>
              <a:t> bao </a:t>
            </a:r>
            <a:r>
              <a:rPr lang="en-US" sz="2400" dirty="0" err="1">
                <a:solidFill>
                  <a:srgbClr val="00B050"/>
                </a:solidFill>
                <a:latin typeface="Times New Roman" panose="02020603050405020304" pitchFamily="18" charset="0"/>
                <a:cs typeface="Times New Roman" panose="02020603050405020304" pitchFamily="18" charset="0"/>
              </a:rPr>
              <a:t>hàm</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một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vấn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đề</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cần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kiểm</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tra</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không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nên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đưa</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nhiều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hơn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một</a:t>
            </a:r>
            <a:r>
              <a:rPr lang="en-US" sz="2400" dirty="0">
                <a:solidFill>
                  <a:srgbClr val="00B050"/>
                </a:solidFill>
                <a:latin typeface="Times New Roman" panose="02020603050405020304" pitchFamily="18" charset="0"/>
                <a:cs typeface="Times New Roman" panose="02020603050405020304" pitchFamily="18" charset="0"/>
              </a:rPr>
              <a:t> ý </a:t>
            </a:r>
            <a:r>
              <a:rPr lang="en-US" sz="2400" dirty="0" err="1">
                <a:solidFill>
                  <a:srgbClr val="00B050"/>
                </a:solidFill>
                <a:latin typeface="Times New Roman" panose="02020603050405020304" pitchFamily="18" charset="0"/>
                <a:cs typeface="Times New Roman" panose="02020603050405020304" pitchFamily="18" charset="0"/>
              </a:rPr>
              <a:t>tránh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lệnh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hỏi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nửa</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đúng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nửa</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sai</a:t>
            </a:r>
            <a:r>
              <a:rPr lang="en-US" sz="2400" dirty="0">
                <a:solidFill>
                  <a:srgbClr val="00B050"/>
                </a:solidFill>
                <a:latin typeface="Times New Roman" panose="02020603050405020304" pitchFamily="18" charset="0"/>
                <a:cs typeface="Times New Roman" panose="02020603050405020304" pitchFamily="18" charset="0"/>
              </a:rPr>
              <a:t>. </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FF59D9DA-3FD6-EF93-55CF-E37C9FE063A3}"/>
              </a:ext>
            </a:extLst>
          </p:cNvPr>
          <p:cNvSpPr txBox="1"/>
          <p:nvPr/>
        </p:nvSpPr>
        <p:spPr>
          <a:xfrm>
            <a:off x="588415" y="4247660"/>
            <a:ext cx="11015168" cy="2308324"/>
          </a:xfrm>
          <a:prstGeom prst="rect">
            <a:avLst/>
          </a:prstGeom>
          <a:noFill/>
          <a:ln>
            <a:solidFill>
              <a:srgbClr val="FF0000"/>
            </a:solidFill>
          </a:ln>
        </p:spPr>
        <p:txBody>
          <a:bodyPr wrap="square" rtlCol="0">
            <a:spAutoFit/>
          </a:bodyPr>
          <a:lstStyle/>
          <a:p>
            <a:r>
              <a:rPr lang="en-US" sz="2400" dirty="0">
                <a:solidFill>
                  <a:srgbClr val="0070C0"/>
                </a:solidFill>
                <a:latin typeface="Times New Roman" panose="02020603050405020304" pitchFamily="18" charset="0"/>
                <a:cs typeface="Times New Roman" panose="02020603050405020304" pitchFamily="18" charset="0"/>
              </a:rPr>
              <a:t>3. </a:t>
            </a:r>
            <a:r>
              <a:rPr lang="en-US" sz="2400" dirty="0" err="1">
                <a:solidFill>
                  <a:srgbClr val="0070C0"/>
                </a:solidFill>
                <a:latin typeface="Times New Roman" panose="02020603050405020304" pitchFamily="18" charset="0"/>
                <a:cs typeface="Times New Roman" panose="02020603050405020304" pitchFamily="18" charset="0"/>
              </a:rPr>
              <a:t>Trách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dùng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từ</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tính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giới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hạn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đặc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thù</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mang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tính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ám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thị</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thể</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làm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cho</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người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học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đoán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mò</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câu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hỏi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chỉ</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dựa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trên</a:t>
            </a:r>
            <a:r>
              <a:rPr lang="en-US" sz="2400" dirty="0">
                <a:solidFill>
                  <a:srgbClr val="0070C0"/>
                </a:solidFill>
                <a:latin typeface="Times New Roman" panose="02020603050405020304" pitchFamily="18" charset="0"/>
                <a:cs typeface="Times New Roman" panose="02020603050405020304" pitchFamily="18" charset="0"/>
              </a:rPr>
              <a:t> ý </a:t>
            </a:r>
            <a:r>
              <a:rPr lang="en-US" sz="2400" dirty="0" err="1">
                <a:solidFill>
                  <a:srgbClr val="0070C0"/>
                </a:solidFill>
                <a:latin typeface="Times New Roman" panose="02020603050405020304" pitchFamily="18" charset="0"/>
                <a:cs typeface="Times New Roman" panose="02020603050405020304" pitchFamily="18" charset="0"/>
              </a:rPr>
              <a:t>nghĩa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của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từ</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này</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Một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số</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từ</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mang</a:t>
            </a:r>
            <a:r>
              <a:rPr lang="en-US" sz="2400" dirty="0">
                <a:solidFill>
                  <a:srgbClr val="0070C0"/>
                </a:solidFill>
                <a:latin typeface="Times New Roman" panose="02020603050405020304" pitchFamily="18" charset="0"/>
                <a:cs typeface="Times New Roman" panose="02020603050405020304" pitchFamily="18" charset="0"/>
              </a:rPr>
              <a:t> ý </a:t>
            </a:r>
            <a:r>
              <a:rPr lang="en-US" sz="2400" dirty="0" err="1">
                <a:solidFill>
                  <a:srgbClr val="0070C0"/>
                </a:solidFill>
                <a:latin typeface="Times New Roman" panose="02020603050405020304" pitchFamily="18" charset="0"/>
                <a:cs typeface="Times New Roman" panose="02020603050405020304" pitchFamily="18" charset="0"/>
              </a:rPr>
              <a:t>nghĩa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như</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trên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như</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Nói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chung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thông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thường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thường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thường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thể</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hầu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hết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số</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Những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nhận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định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trên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thường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đáp</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án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và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dễ</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dàng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đoán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mò</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là</a:t>
            </a:r>
            <a:r>
              <a:rPr lang="en-US" sz="2400" dirty="0">
                <a:solidFill>
                  <a:srgbClr val="0070C0"/>
                </a:solidFill>
                <a:latin typeface="Times New Roman" panose="02020603050405020304" pitchFamily="18" charset="0"/>
                <a:cs typeface="Times New Roman" panose="02020603050405020304" pitchFamily="18" charset="0"/>
              </a:rPr>
              <a:t> “ </a:t>
            </a:r>
            <a:r>
              <a:rPr lang="en-US" sz="2400" dirty="0" err="1">
                <a:solidFill>
                  <a:srgbClr val="0070C0"/>
                </a:solidFill>
                <a:latin typeface="Times New Roman" panose="02020603050405020304" pitchFamily="18" charset="0"/>
                <a:cs typeface="Times New Roman" panose="02020603050405020304" pitchFamily="18" charset="0"/>
              </a:rPr>
              <a:t>Đúng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Ngược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lại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những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nhận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định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mang</a:t>
            </a:r>
            <a:r>
              <a:rPr lang="en-US" sz="2400" dirty="0">
                <a:solidFill>
                  <a:srgbClr val="0070C0"/>
                </a:solidFill>
                <a:latin typeface="Times New Roman" panose="02020603050405020304" pitchFamily="18" charset="0"/>
                <a:cs typeface="Times New Roman" panose="02020603050405020304" pitchFamily="18" charset="0"/>
              </a:rPr>
              <a:t> ý </a:t>
            </a:r>
            <a:r>
              <a:rPr lang="en-US" sz="2400" dirty="0" err="1">
                <a:solidFill>
                  <a:srgbClr val="0070C0"/>
                </a:solidFill>
                <a:latin typeface="Times New Roman" panose="02020603050405020304" pitchFamily="18" charset="0"/>
                <a:cs typeface="Times New Roman" panose="02020603050405020304" pitchFamily="18" charset="0"/>
              </a:rPr>
              <a:t>nghĩa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tuyệt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đối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như</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mọi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tất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cả</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luôn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luôn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nhất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định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thường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đáp</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án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và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được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đoán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mò</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là</a:t>
            </a:r>
            <a:r>
              <a:rPr lang="en-US" sz="2400" dirty="0">
                <a:solidFill>
                  <a:srgbClr val="0070C0"/>
                </a:solidFill>
                <a:latin typeface="Times New Roman" panose="02020603050405020304" pitchFamily="18" charset="0"/>
                <a:cs typeface="Times New Roman" panose="02020603050405020304" pitchFamily="18" charset="0"/>
              </a:rPr>
              <a:t> “ Sai”</a:t>
            </a:r>
            <a:endParaRPr lang="vi-VN" sz="2400" dirty="0">
              <a:solidFill>
                <a:srgbClr val="0070C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34D7852-EEF1-11AE-7522-6F44E21A698E}"/>
              </a:ext>
            </a:extLst>
          </p:cNvPr>
          <p:cNvSpPr txBox="1"/>
          <p:nvPr/>
        </p:nvSpPr>
        <p:spPr>
          <a:xfrm>
            <a:off x="2053184" y="302016"/>
            <a:ext cx="6542175" cy="461665"/>
          </a:xfrm>
          <a:prstGeom prst="rect">
            <a:avLst/>
          </a:prstGeom>
          <a:noFill/>
          <a:ln>
            <a:solidFill>
              <a:srgbClr val="FF0000"/>
            </a:solidFill>
          </a:ln>
        </p:spPr>
        <p:txBody>
          <a:bodyPr wrap="square" rtlCol="0">
            <a:spAutoFit/>
          </a:bodyPr>
          <a:lstStyle/>
          <a:p>
            <a:pPr algn="ctr"/>
            <a:r>
              <a:rPr lang="en-US" sz="2400" b="1" dirty="0" err="1">
                <a:latin typeface="Times New Roman" panose="02020603050405020304" pitchFamily="18" charset="0"/>
                <a:cs typeface="Times New Roman" panose="02020603050405020304" pitchFamily="18" charset="0"/>
              </a:rPr>
              <a:t>Một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nguyên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tắc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soạn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câu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hỏi</a:t>
            </a:r>
            <a:r>
              <a:rPr lang="en-US" sz="2400" b="1" dirty="0">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Đúng</a:t>
            </a:r>
            <a:r>
              <a:rPr lang="en-US" sz="2400" b="1" dirty="0">
                <a:solidFill>
                  <a:srgbClr val="FF0000"/>
                </a:solidFill>
                <a:latin typeface="Times New Roman" panose="02020603050405020304" pitchFamily="18" charset="0"/>
                <a:cs typeface="Times New Roman" panose="02020603050405020304" pitchFamily="18" charset="0"/>
              </a:rPr>
              <a:t>/ Sai</a:t>
            </a:r>
            <a:endParaRPr lang="vi-VN" sz="2400" b="1" dirty="0">
              <a:solidFill>
                <a:srgbClr val="FF00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40792F43-1DE4-2B2D-C445-CF2BF5948DB5}"/>
              </a:ext>
            </a:extLst>
          </p:cNvPr>
          <p:cNvSpPr txBox="1"/>
          <p:nvPr/>
        </p:nvSpPr>
        <p:spPr>
          <a:xfrm>
            <a:off x="588415" y="830496"/>
            <a:ext cx="11015169" cy="1938992"/>
          </a:xfrm>
          <a:prstGeom prst="rect">
            <a:avLst/>
          </a:prstGeom>
          <a:noFill/>
          <a:ln>
            <a:solidFill>
              <a:srgbClr val="FF0000"/>
            </a:solidFill>
          </a:ln>
        </p:spPr>
        <p:txBody>
          <a:bodyPr wrap="square" rtlCol="0">
            <a:spAutoFit/>
          </a:bodyPr>
          <a:lstStyle/>
          <a:p>
            <a:r>
              <a:rPr lang="en-US" sz="2400" dirty="0">
                <a:latin typeface="Times New Roman" panose="02020603050405020304" pitchFamily="18" charset="0"/>
                <a:cs typeface="Times New Roman" panose="02020603050405020304" pitchFamily="18" charset="0"/>
              </a:rPr>
              <a:t>1</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Mặc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dù</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hỏi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Đúng</a:t>
            </a:r>
            <a:r>
              <a:rPr lang="en-US" sz="2400" dirty="0">
                <a:solidFill>
                  <a:srgbClr val="002060"/>
                </a:solidFill>
                <a:latin typeface="Times New Roman" panose="02020603050405020304" pitchFamily="18" charset="0"/>
                <a:cs typeface="Times New Roman" panose="02020603050405020304" pitchFamily="18" charset="0"/>
              </a:rPr>
              <a:t>/ Sai </a:t>
            </a:r>
            <a:r>
              <a:rPr lang="en-US" sz="2400" dirty="0" err="1">
                <a:solidFill>
                  <a:srgbClr val="002060"/>
                </a:solidFill>
                <a:latin typeface="Times New Roman" panose="02020603050405020304" pitchFamily="18" charset="0"/>
                <a:cs typeface="Times New Roman" panose="02020603050405020304" pitchFamily="18" charset="0"/>
              </a:rPr>
              <a:t>rất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phù</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hợp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để</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kiểm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khả</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năng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nhớ</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người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viết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vẫn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nên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chú</a:t>
            </a:r>
            <a:r>
              <a:rPr lang="en-US" sz="2400" dirty="0">
                <a:solidFill>
                  <a:srgbClr val="002060"/>
                </a:solidFill>
                <a:latin typeface="Times New Roman" panose="02020603050405020304" pitchFamily="18" charset="0"/>
                <a:cs typeface="Times New Roman" panose="02020603050405020304" pitchFamily="18" charset="0"/>
              </a:rPr>
              <a:t> ý </a:t>
            </a:r>
            <a:r>
              <a:rPr lang="en-US" sz="2400" dirty="0" err="1">
                <a:solidFill>
                  <a:srgbClr val="002060"/>
                </a:solidFill>
                <a:latin typeface="Times New Roman" panose="02020603050405020304" pitchFamily="18" charset="0"/>
                <a:cs typeface="Times New Roman" panose="02020603050405020304" pitchFamily="18" charset="0"/>
              </a:rPr>
              <a:t>nâng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cao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năng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lực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được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trắc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nghiệm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chẳng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hạn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khả</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năng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giải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thích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lý</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giải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một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hiện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tượng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trách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việc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kiểm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nhớ</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kiến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thức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máy</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móc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thông</a:t>
            </a:r>
            <a:r>
              <a:rPr lang="en-US" sz="2400" dirty="0">
                <a:solidFill>
                  <a:srgbClr val="002060"/>
                </a:solidFill>
                <a:latin typeface="Times New Roman" panose="02020603050405020304" pitchFamily="18" charset="0"/>
                <a:cs typeface="Times New Roman" panose="02020603050405020304" pitchFamily="18" charset="0"/>
              </a:rPr>
              <a:t> tin </a:t>
            </a:r>
            <a:r>
              <a:rPr lang="en-US" sz="2400" dirty="0" err="1">
                <a:solidFill>
                  <a:srgbClr val="002060"/>
                </a:solidFill>
                <a:latin typeface="Times New Roman" panose="02020603050405020304" pitchFamily="18" charset="0"/>
                <a:cs typeface="Times New Roman" panose="02020603050405020304" pitchFamily="18" charset="0"/>
              </a:rPr>
              <a:t>đã</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được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học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bằng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cách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không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trích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nguyên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văn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những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viết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nhận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định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từ</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tài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liệu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diễn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đạt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lại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điều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người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học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được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học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dưới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hình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thức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mới</a:t>
            </a:r>
            <a:r>
              <a:rPr lang="en-US" sz="2400" dirty="0">
                <a:solidFill>
                  <a:srgbClr val="002060"/>
                </a:solidFill>
                <a:latin typeface="Times New Roman" panose="02020603050405020304" pitchFamily="18" charset="0"/>
                <a:cs typeface="Times New Roman" panose="02020603050405020304" pitchFamily="18" charset="0"/>
              </a:rPr>
              <a:t>.</a:t>
            </a:r>
            <a:endParaRPr lang="vi-VN"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8413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1000"/>
                                        <p:tgtEl>
                                          <p:spTgt spid="13"/>
                                        </p:tgtEl>
                                      </p:cBhvr>
                                    </p:animEffect>
                                    <p:anim calcmode="lin" valueType="num">
                                      <p:cBhvr>
                                        <p:cTn id="26" dur="1000" fill="hold"/>
                                        <p:tgtEl>
                                          <p:spTgt spid="13"/>
                                        </p:tgtEl>
                                        <p:attrNameLst>
                                          <p:attrName>ppt_x</p:attrName>
                                        </p:attrNameLst>
                                      </p:cBhvr>
                                      <p:tavLst>
                                        <p:tav tm="0">
                                          <p:val>
                                            <p:strVal val="#ppt_x"/>
                                          </p:val>
                                        </p:tav>
                                        <p:tav tm="100000">
                                          <p:val>
                                            <p:strVal val="#ppt_x"/>
                                          </p:val>
                                        </p:tav>
                                      </p:tavLst>
                                    </p:anim>
                                    <p:anim calcmode="lin" valueType="num">
                                      <p:cBhvr>
                                        <p:cTn id="2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8"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B77F92D-3FE9-391B-F407-A5D3EE00D6C1}"/>
              </a:ext>
            </a:extLst>
          </p:cNvPr>
          <p:cNvSpPr txBox="1"/>
          <p:nvPr/>
        </p:nvSpPr>
        <p:spPr>
          <a:xfrm>
            <a:off x="3519948" y="344130"/>
            <a:ext cx="4680155" cy="523220"/>
          </a:xfrm>
          <a:prstGeom prst="rect">
            <a:avLst/>
          </a:prstGeom>
          <a:noFill/>
        </p:spPr>
        <p:txBody>
          <a:bodyPr wrap="square" rtlCol="0">
            <a:spAutoFit/>
          </a:bodyPr>
          <a:lstStyle/>
          <a:p>
            <a:pPr algn="ctr"/>
            <a:r>
              <a:rPr lang="en-US" sz="2800" b="1" dirty="0" err="1">
                <a:solidFill>
                  <a:srgbClr val="7030A0"/>
                </a:solidFill>
                <a:latin typeface="Times New Roman" panose="02020603050405020304" pitchFamily="18" charset="0"/>
                <a:cs typeface="Times New Roman" panose="02020603050405020304" pitchFamily="18" charset="0"/>
              </a:rPr>
              <a:t>Nội</a:t>
            </a:r>
            <a:r>
              <a:rPr lang="en-US" sz="2800" b="1" dirty="0">
                <a:solidFill>
                  <a:srgbClr val="7030A0"/>
                </a:solidFill>
                <a:latin typeface="Times New Roman" panose="02020603050405020304" pitchFamily="18" charset="0"/>
                <a:cs typeface="Times New Roman" panose="02020603050405020304" pitchFamily="18" charset="0"/>
              </a:rPr>
              <a:t> dung </a:t>
            </a:r>
            <a:r>
              <a:rPr lang="en-US" sz="2800" b="1" dirty="0" err="1">
                <a:solidFill>
                  <a:srgbClr val="7030A0"/>
                </a:solidFill>
                <a:latin typeface="Times New Roman" panose="02020603050405020304" pitchFamily="18" charset="0"/>
                <a:cs typeface="Times New Roman" panose="02020603050405020304" pitchFamily="18" charset="0"/>
              </a:rPr>
              <a:t>chính</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tập</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huấn</a:t>
            </a:r>
            <a:endParaRPr lang="vi-VN" sz="2800" b="1" dirty="0">
              <a:solidFill>
                <a:srgbClr val="7030A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0860CB4-2FCB-5974-0BF6-5541E2461460}"/>
              </a:ext>
            </a:extLst>
          </p:cNvPr>
          <p:cNvSpPr txBox="1"/>
          <p:nvPr/>
        </p:nvSpPr>
        <p:spPr>
          <a:xfrm>
            <a:off x="776748" y="1388787"/>
            <a:ext cx="10913807" cy="3539430"/>
          </a:xfrm>
          <a:prstGeom prst="rect">
            <a:avLst/>
          </a:prstGeom>
          <a:noFill/>
        </p:spPr>
        <p:txBody>
          <a:bodyPr wrap="square" rtlCol="0">
            <a:spAutoFit/>
          </a:bodyPr>
          <a:lstStyle/>
          <a:p>
            <a:r>
              <a:rPr lang="en-US" sz="2800" dirty="0">
                <a:solidFill>
                  <a:srgbClr val="00B050"/>
                </a:solidFill>
                <a:latin typeface="Times New Roman" panose="02020603050405020304" pitchFamily="18" charset="0"/>
                <a:cs typeface="Times New Roman" panose="02020603050405020304" pitchFamily="18" charset="0"/>
              </a:rPr>
              <a:t>1. Trao </a:t>
            </a:r>
            <a:r>
              <a:rPr lang="en-US" sz="2800" dirty="0" err="1">
                <a:solidFill>
                  <a:srgbClr val="00B050"/>
                </a:solidFill>
                <a:latin typeface="Times New Roman" panose="02020603050405020304" pitchFamily="18" charset="0"/>
                <a:cs typeface="Times New Roman" panose="02020603050405020304" pitchFamily="18" charset="0"/>
              </a:rPr>
              <a:t>đổi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về</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năng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lực</a:t>
            </a:r>
            <a:r>
              <a:rPr lang="en-US" sz="2800" dirty="0">
                <a:solidFill>
                  <a:srgbClr val="00B050"/>
                </a:solidFill>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dirty="0">
                <a:solidFill>
                  <a:srgbClr val="002060"/>
                </a:solidFill>
                <a:latin typeface="Times New Roman" panose="02020603050405020304" pitchFamily="18" charset="0"/>
                <a:cs typeface="Times New Roman" panose="02020603050405020304" pitchFamily="18" charset="0"/>
              </a:rPr>
              <a:t>2. </a:t>
            </a:r>
            <a:r>
              <a:rPr lang="en-US" sz="2800" dirty="0" err="1">
                <a:solidFill>
                  <a:srgbClr val="002060"/>
                </a:solidFill>
                <a:latin typeface="Times New Roman" panose="02020603050405020304" pitchFamily="18" charset="0"/>
                <a:cs typeface="Times New Roman" panose="02020603050405020304" pitchFamily="18" charset="0"/>
              </a:rPr>
              <a:t>Phân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biệt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được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các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năng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lực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vật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lý</a:t>
            </a:r>
            <a:r>
              <a:rPr lang="en-US" sz="2800" dirty="0">
                <a:solidFill>
                  <a:srgbClr val="002060"/>
                </a:solidFill>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dirty="0">
                <a:solidFill>
                  <a:srgbClr val="C00000"/>
                </a:solidFill>
                <a:latin typeface="Times New Roman" panose="02020603050405020304" pitchFamily="18" charset="0"/>
                <a:cs typeface="Times New Roman" panose="02020603050405020304" pitchFamily="18" charset="0"/>
              </a:rPr>
              <a:t>3. </a:t>
            </a:r>
            <a:r>
              <a:rPr lang="en-US" sz="2800" dirty="0" err="1">
                <a:solidFill>
                  <a:srgbClr val="C00000"/>
                </a:solidFill>
                <a:latin typeface="Times New Roman" panose="02020603050405020304" pitchFamily="18" charset="0"/>
                <a:cs typeface="Times New Roman" panose="02020603050405020304" pitchFamily="18" charset="0"/>
              </a:rPr>
              <a:t>Phân</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biệt</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các</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cấp</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độ</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tư</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duy</a:t>
            </a:r>
            <a:endParaRPr lang="en-US" sz="2800" dirty="0">
              <a:solidFill>
                <a:srgbClr val="C00000"/>
              </a:solidFill>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4. Quy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hướng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endParaRPr lang="en-US" sz="2800" dirty="0">
              <a:solidFill>
                <a:srgbClr val="C00000"/>
              </a:solidFill>
              <a:latin typeface="Times New Roman" panose="02020603050405020304" pitchFamily="18" charset="0"/>
              <a:cs typeface="Times New Roman" panose="02020603050405020304" pitchFamily="18" charset="0"/>
            </a:endParaRPr>
          </a:p>
          <a:p>
            <a:r>
              <a:rPr lang="en-US" sz="2800" dirty="0">
                <a:solidFill>
                  <a:srgbClr val="FF0000"/>
                </a:solidFill>
                <a:latin typeface="Times New Roman" panose="02020603050405020304" pitchFamily="18" charset="0"/>
                <a:cs typeface="Times New Roman" panose="02020603050405020304" pitchFamily="18" charset="0"/>
              </a:rPr>
              <a:t>5. </a:t>
            </a:r>
            <a:r>
              <a:rPr lang="en-US" sz="2800" dirty="0" err="1">
                <a:solidFill>
                  <a:srgbClr val="FF0000"/>
                </a:solidFill>
                <a:latin typeface="Times New Roman" panose="02020603050405020304" pitchFamily="18" charset="0"/>
                <a:cs typeface="Times New Roman" panose="02020603050405020304" pitchFamily="18" charset="0"/>
              </a:rPr>
              <a:t>Khái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quát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về</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hỏi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Đúng</a:t>
            </a:r>
            <a:r>
              <a:rPr lang="en-US" sz="2800" dirty="0">
                <a:solidFill>
                  <a:srgbClr val="FF0000"/>
                </a:solidFill>
                <a:latin typeface="Times New Roman" panose="02020603050405020304" pitchFamily="18" charset="0"/>
                <a:cs typeface="Times New Roman" panose="02020603050405020304" pitchFamily="18" charset="0"/>
              </a:rPr>
              <a:t>/ Sai.</a:t>
            </a:r>
          </a:p>
          <a:p>
            <a:r>
              <a:rPr lang="en-US" sz="2800" dirty="0">
                <a:solidFill>
                  <a:srgbClr val="C00000"/>
                </a:solidFill>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sai</a:t>
            </a:r>
            <a:endParaRPr lang="en-US" sz="2800" dirty="0">
              <a:latin typeface="Times New Roman" panose="02020603050405020304" pitchFamily="18" charset="0"/>
              <a:cs typeface="Times New Roman" panose="02020603050405020304" pitchFamily="18" charset="0"/>
            </a:endParaRPr>
          </a:p>
          <a:p>
            <a:pPr marL="285750" indent="-285750">
              <a:buFontTx/>
              <a:buChar char="-"/>
            </a:pP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27512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C7613AC-FFB5-D513-3375-C6803923D8F2}"/>
              </a:ext>
            </a:extLst>
          </p:cNvPr>
          <p:cNvSpPr txBox="1"/>
          <p:nvPr/>
        </p:nvSpPr>
        <p:spPr>
          <a:xfrm>
            <a:off x="456335" y="253358"/>
            <a:ext cx="10546080" cy="830997"/>
          </a:xfrm>
          <a:prstGeom prst="rect">
            <a:avLst/>
          </a:prstGeom>
          <a:noFill/>
          <a:ln>
            <a:solidFill>
              <a:srgbClr val="FF0000"/>
            </a:solidFill>
          </a:ln>
        </p:spPr>
        <p:txBody>
          <a:bodyPr wrap="square" rtlCol="0">
            <a:spAutoFit/>
          </a:bodyPr>
          <a:lstStyle/>
          <a:p>
            <a:pPr algn="just"/>
            <a:r>
              <a:rPr lang="en-US" sz="2400" dirty="0">
                <a:solidFill>
                  <a:srgbClr val="0070C0"/>
                </a:solidFill>
                <a:latin typeface="Times New Roman" panose="02020603050405020304" pitchFamily="18" charset="0"/>
                <a:cs typeface="Times New Roman" panose="02020603050405020304" pitchFamily="18" charset="0"/>
              </a:rPr>
              <a:t>4. </a:t>
            </a:r>
            <a:r>
              <a:rPr lang="en-US" sz="2400" dirty="0" err="1">
                <a:solidFill>
                  <a:srgbClr val="0070C0"/>
                </a:solidFill>
                <a:latin typeface="Times New Roman" panose="02020603050405020304" pitchFamily="18" charset="0"/>
                <a:cs typeface="Times New Roman" panose="02020603050405020304" pitchFamily="18" charset="0"/>
              </a:rPr>
              <a:t>Cần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được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diễn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đạt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rõ</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ràng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mạch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để</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xác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định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Đúng</a:t>
            </a:r>
            <a:r>
              <a:rPr lang="en-US" sz="2400" dirty="0">
                <a:solidFill>
                  <a:srgbClr val="0070C0"/>
                </a:solidFill>
                <a:latin typeface="Times New Roman" panose="02020603050405020304" pitchFamily="18" charset="0"/>
                <a:cs typeface="Times New Roman" panose="02020603050405020304" pitchFamily="18" charset="0"/>
              </a:rPr>
              <a:t> hay Sai, </a:t>
            </a:r>
            <a:r>
              <a:rPr lang="en-US" sz="2400" dirty="0" err="1">
                <a:solidFill>
                  <a:srgbClr val="0070C0"/>
                </a:solidFill>
                <a:latin typeface="Times New Roman" panose="02020603050405020304" pitchFamily="18" charset="0"/>
                <a:cs typeface="Times New Roman" panose="02020603050405020304" pitchFamily="18" charset="0"/>
              </a:rPr>
              <a:t>trách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cách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diễn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đạt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thể</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gây</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hiểu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nhầm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hoặc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không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xác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định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được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Đúng</a:t>
            </a:r>
            <a:r>
              <a:rPr lang="en-US" sz="2400" dirty="0">
                <a:solidFill>
                  <a:srgbClr val="0070C0"/>
                </a:solidFill>
                <a:latin typeface="Times New Roman" panose="02020603050405020304" pitchFamily="18" charset="0"/>
                <a:cs typeface="Times New Roman" panose="02020603050405020304" pitchFamily="18" charset="0"/>
              </a:rPr>
              <a:t> hay Sai.</a:t>
            </a:r>
            <a:endParaRPr lang="vi-VN" sz="2400" dirty="0">
              <a:solidFill>
                <a:srgbClr val="0070C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D1D5C50-E6C7-AFAF-56BD-8BBAC7A84ADD}"/>
              </a:ext>
            </a:extLst>
          </p:cNvPr>
          <p:cNvSpPr txBox="1"/>
          <p:nvPr/>
        </p:nvSpPr>
        <p:spPr>
          <a:xfrm>
            <a:off x="456335" y="1738267"/>
            <a:ext cx="10546080" cy="1200329"/>
          </a:xfrm>
          <a:prstGeom prst="rect">
            <a:avLst/>
          </a:prstGeom>
          <a:noFill/>
          <a:ln>
            <a:solidFill>
              <a:srgbClr val="FF0000"/>
            </a:solidFill>
          </a:ln>
        </p:spPr>
        <p:txBody>
          <a:bodyPr wrap="square" rtlCol="0">
            <a:spAutoFit/>
          </a:bodyPr>
          <a:lstStyle/>
          <a:p>
            <a:pPr algn="just"/>
            <a:r>
              <a:rPr lang="en-US" sz="2400" dirty="0">
                <a:solidFill>
                  <a:srgbClr val="002060"/>
                </a:solidFill>
                <a:latin typeface="Times New Roman" panose="02020603050405020304" pitchFamily="18" charset="0"/>
                <a:cs typeface="Times New Roman" panose="02020603050405020304" pitchFamily="18" charset="0"/>
              </a:rPr>
              <a:t>5. Trong </a:t>
            </a:r>
            <a:r>
              <a:rPr lang="en-US" sz="2400" dirty="0" err="1">
                <a:solidFill>
                  <a:srgbClr val="002060"/>
                </a:solidFill>
                <a:latin typeface="Times New Roman" panose="02020603050405020304" pitchFamily="18" charset="0"/>
                <a:cs typeface="Times New Roman" panose="02020603050405020304" pitchFamily="18" charset="0"/>
              </a:rPr>
              <a:t>cùng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một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đề</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số</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lượng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hỏi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đáp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án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đúng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số</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lượng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hỏi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đáp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án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sai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nên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bằng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nhau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một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cách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tương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đối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được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sắp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xếp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sao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không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quá</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nhiều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câu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cùng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đáp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án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nằm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cạnh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nhau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ngẫu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nhiên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không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để</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theo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quy</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luật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nào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cả</a:t>
            </a:r>
            <a:r>
              <a:rPr lang="en-US" sz="2400" dirty="0">
                <a:solidFill>
                  <a:srgbClr val="002060"/>
                </a:solidFill>
                <a:latin typeface="Times New Roman" panose="02020603050405020304" pitchFamily="18" charset="0"/>
                <a:cs typeface="Times New Roman" panose="02020603050405020304" pitchFamily="18" charset="0"/>
              </a:rPr>
              <a:t>)</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81BC4A5F-556B-93CA-3E3A-6985AE2A6AEE}"/>
              </a:ext>
            </a:extLst>
          </p:cNvPr>
          <p:cNvSpPr txBox="1"/>
          <p:nvPr/>
        </p:nvSpPr>
        <p:spPr>
          <a:xfrm>
            <a:off x="456335" y="4978369"/>
            <a:ext cx="10546080" cy="1569660"/>
          </a:xfrm>
          <a:prstGeom prst="rect">
            <a:avLst/>
          </a:prstGeom>
          <a:noFill/>
          <a:ln>
            <a:solidFill>
              <a:srgbClr val="FF0000"/>
            </a:solidFill>
          </a:ln>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7. </a:t>
            </a:r>
            <a:r>
              <a:rPr lang="en-US" sz="2400" dirty="0" err="1">
                <a:latin typeface="Times New Roman" panose="02020603050405020304" pitchFamily="18" charset="0"/>
                <a:cs typeface="Times New Roman" panose="02020603050405020304" pitchFamily="18" charset="0"/>
              </a:rPr>
              <a:t>Hạn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biệt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2 </a:t>
            </a:r>
            <a:r>
              <a:rPr lang="en-US" sz="2400" dirty="0" err="1">
                <a:latin typeface="Times New Roman" panose="02020603050405020304" pitchFamily="18" charset="0"/>
                <a:cs typeface="Times New Roman" panose="02020603050405020304" pitchFamily="18" charset="0"/>
              </a:rPr>
              <a:t>lần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câu</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hỏi</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phủ</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định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là</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loại</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câu</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mang</a:t>
            </a:r>
            <a:r>
              <a:rPr lang="en-US" sz="2400" i="1" dirty="0">
                <a:solidFill>
                  <a:srgbClr val="FF0000"/>
                </a:solidFill>
                <a:latin typeface="Times New Roman" panose="02020603050405020304" pitchFamily="18" charset="0"/>
                <a:cs typeface="Times New Roman" panose="02020603050405020304" pitchFamily="18" charset="0"/>
              </a:rPr>
              <a:t> ý </a:t>
            </a:r>
            <a:r>
              <a:rPr lang="en-US" sz="2400" i="1" dirty="0" err="1">
                <a:solidFill>
                  <a:srgbClr val="FF0000"/>
                </a:solidFill>
                <a:latin typeface="Times New Roman" panose="02020603050405020304" pitchFamily="18" charset="0"/>
                <a:cs typeface="Times New Roman" panose="02020603050405020304" pitchFamily="18" charset="0"/>
              </a:rPr>
              <a:t>nghĩa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phản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bác</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phản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đối</a:t>
            </a:r>
            <a:r>
              <a:rPr lang="en-US" sz="2400" i="1" dirty="0">
                <a:solidFill>
                  <a:srgbClr val="FF0000"/>
                </a:solidFill>
                <a:latin typeface="Times New Roman" panose="02020603050405020304" pitchFamily="18" charset="0"/>
                <a:cs typeface="Times New Roman" panose="02020603050405020304" pitchFamily="18" charset="0"/>
              </a:rPr>
              <a:t> hay </a:t>
            </a:r>
            <a:r>
              <a:rPr lang="en-US" sz="2400" i="1" dirty="0" err="1">
                <a:solidFill>
                  <a:srgbClr val="FF0000"/>
                </a:solidFill>
                <a:latin typeface="Times New Roman" panose="02020603050405020304" pitchFamily="18" charset="0"/>
                <a:cs typeface="Times New Roman" panose="02020603050405020304" pitchFamily="18" charset="0"/>
              </a:rPr>
              <a:t>không</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đồng</a:t>
            </a:r>
            <a:r>
              <a:rPr lang="en-US" sz="2400" i="1" dirty="0">
                <a:solidFill>
                  <a:srgbClr val="FF0000"/>
                </a:solidFill>
                <a:latin typeface="Times New Roman" panose="02020603050405020304" pitchFamily="18" charset="0"/>
                <a:cs typeface="Times New Roman" panose="02020603050405020304" pitchFamily="18" charset="0"/>
              </a:rPr>
              <a:t> ý </a:t>
            </a:r>
            <a:r>
              <a:rPr lang="en-US" sz="2400" i="1" dirty="0" err="1">
                <a:solidFill>
                  <a:srgbClr val="FF0000"/>
                </a:solidFill>
                <a:latin typeface="Times New Roman" panose="02020603050405020304" pitchFamily="18" charset="0"/>
                <a:cs typeface="Times New Roman" panose="02020603050405020304" pitchFamily="18" charset="0"/>
              </a:rPr>
              <a:t>với</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một</a:t>
            </a:r>
            <a:r>
              <a:rPr lang="en-US" sz="2400" i="1" dirty="0">
                <a:solidFill>
                  <a:srgbClr val="FF0000"/>
                </a:solidFill>
                <a:latin typeface="Times New Roman" panose="02020603050405020304" pitchFamily="18" charset="0"/>
                <a:cs typeface="Times New Roman" panose="02020603050405020304" pitchFamily="18" charset="0"/>
              </a:rPr>
              <a:t> ý </a:t>
            </a:r>
            <a:r>
              <a:rPr lang="en-US" sz="2400" i="1" dirty="0" err="1">
                <a:solidFill>
                  <a:srgbClr val="FF0000"/>
                </a:solidFill>
                <a:latin typeface="Times New Roman" panose="02020603050405020304" pitchFamily="18" charset="0"/>
                <a:cs typeface="Times New Roman" panose="02020603050405020304" pitchFamily="18" charset="0"/>
              </a:rPr>
              <a:t>kiến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sự</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việc</a:t>
            </a:r>
            <a:r>
              <a:rPr lang="en-US" sz="2400" i="1" dirty="0">
                <a:solidFill>
                  <a:srgbClr val="FF0000"/>
                </a:solidFill>
                <a:latin typeface="Times New Roman" panose="02020603050405020304" pitchFamily="18" charset="0"/>
                <a:cs typeface="Times New Roman" panose="02020603050405020304" pitchFamily="18" charset="0"/>
              </a:rPr>
              <a:t> hay </a:t>
            </a:r>
            <a:r>
              <a:rPr lang="en-US" sz="2400" i="1" dirty="0" err="1">
                <a:solidFill>
                  <a:srgbClr val="FF0000"/>
                </a:solidFill>
                <a:latin typeface="Times New Roman" panose="02020603050405020304" pitchFamily="18" charset="0"/>
                <a:cs typeface="Times New Roman" panose="02020603050405020304" pitchFamily="18" charset="0"/>
              </a:rPr>
              <a:t>vấn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đề</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nào</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đó</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Câu</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phủ</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định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thường</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chưa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các</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từ</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như</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không</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chẳng</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chả</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không</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phải</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đâu</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có</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phải</a:t>
            </a:r>
            <a:r>
              <a:rPr lang="en-US" sz="2400" i="1" dirty="0">
                <a:solidFill>
                  <a:srgbClr val="FF0000"/>
                </a:solidFill>
                <a:latin typeface="Times New Roman" panose="02020603050405020304" pitchFamily="18" charset="0"/>
                <a:cs typeface="Times New Roman" panose="02020603050405020304" pitchFamily="18" charset="0"/>
              </a:rPr>
              <a:t> )</a:t>
            </a:r>
            <a:endParaRPr lang="vi-VN" sz="2400" i="1" dirty="0">
              <a:solidFill>
                <a:srgbClr val="FF000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C9CD2FE-4B53-76CD-6796-88FF7C5481FA}"/>
              </a:ext>
            </a:extLst>
          </p:cNvPr>
          <p:cNvSpPr txBox="1"/>
          <p:nvPr/>
        </p:nvSpPr>
        <p:spPr>
          <a:xfrm>
            <a:off x="456335" y="3747460"/>
            <a:ext cx="10546080" cy="830997"/>
          </a:xfrm>
          <a:prstGeom prst="rect">
            <a:avLst/>
          </a:prstGeom>
          <a:noFill/>
          <a:ln>
            <a:solidFill>
              <a:srgbClr val="FF0000"/>
            </a:solidFill>
          </a:ln>
        </p:spPr>
        <p:txBody>
          <a:bodyPr wrap="square" rtlCol="0">
            <a:spAutoFit/>
          </a:bodyPr>
          <a:lstStyle/>
          <a:p>
            <a:pPr algn="just"/>
            <a:r>
              <a:rPr lang="en-US" sz="2400" dirty="0">
                <a:solidFill>
                  <a:srgbClr val="7030A0"/>
                </a:solidFill>
                <a:latin typeface="Times New Roman" panose="02020603050405020304" pitchFamily="18" charset="0"/>
                <a:cs typeface="Times New Roman" panose="02020603050405020304" pitchFamily="18" charset="0"/>
              </a:rPr>
              <a:t>6. </a:t>
            </a:r>
            <a:r>
              <a:rPr lang="en-US" sz="2400" dirty="0" err="1">
                <a:solidFill>
                  <a:srgbClr val="7030A0"/>
                </a:solidFill>
                <a:latin typeface="Times New Roman" panose="02020603050405020304" pitchFamily="18" charset="0"/>
                <a:cs typeface="Times New Roman" panose="02020603050405020304" pitchFamily="18" charset="0"/>
              </a:rPr>
              <a:t>Không</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nên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viết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câu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hỏi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có</a:t>
            </a:r>
            <a:r>
              <a:rPr lang="en-US" sz="2400" dirty="0">
                <a:solidFill>
                  <a:srgbClr val="7030A0"/>
                </a:solidFill>
                <a:latin typeface="Times New Roman" panose="02020603050405020304" pitchFamily="18" charset="0"/>
                <a:cs typeface="Times New Roman" panose="02020603050405020304" pitchFamily="18" charset="0"/>
              </a:rPr>
              <a:t> chi </a:t>
            </a:r>
            <a:r>
              <a:rPr lang="en-US" sz="2400" dirty="0" err="1">
                <a:solidFill>
                  <a:srgbClr val="7030A0"/>
                </a:solidFill>
                <a:latin typeface="Times New Roman" panose="02020603050405020304" pitchFamily="18" charset="0"/>
                <a:cs typeface="Times New Roman" panose="02020603050405020304" pitchFamily="18" charset="0"/>
              </a:rPr>
              <a:t>tiết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bẫy</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người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học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Câu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hỏi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cần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tập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trung</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vào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kiểm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tra</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mức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độ</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làm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chủ</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mục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tiêu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dạy</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học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mà</a:t>
            </a:r>
            <a:r>
              <a:rPr lang="en-US" sz="2400" dirty="0">
                <a:solidFill>
                  <a:srgbClr val="7030A0"/>
                </a:solidFill>
                <a:latin typeface="Times New Roman" panose="02020603050405020304" pitchFamily="18" charset="0"/>
                <a:cs typeface="Times New Roman" panose="02020603050405020304" pitchFamily="18" charset="0"/>
              </a:rPr>
              <a:t> ta </a:t>
            </a:r>
            <a:r>
              <a:rPr lang="en-US" sz="2400" dirty="0" err="1">
                <a:solidFill>
                  <a:srgbClr val="7030A0"/>
                </a:solidFill>
                <a:latin typeface="Times New Roman" panose="02020603050405020304" pitchFamily="18" charset="0"/>
                <a:cs typeface="Times New Roman" panose="02020603050405020304" pitchFamily="18" charset="0"/>
              </a:rPr>
              <a:t>dự</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định</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đánh</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giá</a:t>
            </a:r>
            <a:r>
              <a:rPr lang="en-US" sz="2400" dirty="0">
                <a:solidFill>
                  <a:srgbClr val="7030A0"/>
                </a:solidFill>
                <a:latin typeface="Times New Roman" panose="02020603050405020304" pitchFamily="18" charset="0"/>
                <a:cs typeface="Times New Roman" panose="02020603050405020304" pitchFamily="18" charset="0"/>
              </a:rPr>
              <a:t>.</a:t>
            </a:r>
            <a:endParaRPr lang="vi-VN" sz="24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7631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ppt_x"/>
                                          </p:val>
                                        </p:tav>
                                        <p:tav tm="100000">
                                          <p:val>
                                            <p:strVal val="#ppt_x"/>
                                          </p:val>
                                        </p:tav>
                                      </p:tavLst>
                                    </p:anim>
                                    <p:anim calcmode="lin" valueType="num">
                                      <p:cBhvr additive="base">
                                        <p:cTn id="2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20A602F-03C5-8A11-CB9E-1AA3D65DCED1}"/>
              </a:ext>
            </a:extLst>
          </p:cNvPr>
          <p:cNvSpPr txBox="1"/>
          <p:nvPr/>
        </p:nvSpPr>
        <p:spPr>
          <a:xfrm>
            <a:off x="456335" y="359047"/>
            <a:ext cx="10546080" cy="461665"/>
          </a:xfrm>
          <a:prstGeom prst="rect">
            <a:avLst/>
          </a:prstGeom>
          <a:noFill/>
          <a:ln>
            <a:solidFill>
              <a:srgbClr val="FF0000"/>
            </a:solidFill>
          </a:ln>
        </p:spPr>
        <p:txBody>
          <a:bodyPr wrap="square" rtlCol="0">
            <a:spAutoFit/>
          </a:bodyPr>
          <a:lstStyle/>
          <a:p>
            <a:r>
              <a:rPr lang="en-US" sz="2400" dirty="0">
                <a:latin typeface="Times New Roman" panose="02020603050405020304" pitchFamily="18" charset="0"/>
                <a:cs typeface="Times New Roman" panose="02020603050405020304" pitchFamily="18" charset="0"/>
              </a:rPr>
              <a:t>8. </a:t>
            </a:r>
            <a:r>
              <a:rPr lang="en-US" sz="2400" dirty="0" err="1">
                <a:latin typeface="Times New Roman" panose="02020603050405020304" pitchFamily="18" charset="0"/>
                <a:cs typeface="Times New Roman" panose="02020603050405020304" pitchFamily="18" charset="0"/>
              </a:rPr>
              <a:t>Mỗi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đúng</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sai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ý </a:t>
            </a:r>
            <a:r>
              <a:rPr lang="en-US" sz="2400" dirty="0" err="1">
                <a:latin typeface="Times New Roman" panose="02020603050405020304" pitchFamily="18" charset="0"/>
                <a:cs typeface="Times New Roman" panose="02020603050405020304" pitchFamily="18" charset="0"/>
              </a:rPr>
              <a:t>trọn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vẹn</a:t>
            </a:r>
            <a:endParaRPr lang="vi-VN"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A67ECE5-09ED-8484-4338-EFEBD77A6C0E}"/>
              </a:ext>
            </a:extLst>
          </p:cNvPr>
          <p:cNvSpPr txBox="1"/>
          <p:nvPr/>
        </p:nvSpPr>
        <p:spPr>
          <a:xfrm>
            <a:off x="456335" y="2620433"/>
            <a:ext cx="10546080" cy="830997"/>
          </a:xfrm>
          <a:prstGeom prst="rect">
            <a:avLst/>
          </a:prstGeom>
          <a:noFill/>
          <a:ln>
            <a:solidFill>
              <a:srgbClr val="FF0000"/>
            </a:solidFill>
          </a:ln>
        </p:spPr>
        <p:txBody>
          <a:bodyPr wrap="square" rtlCol="0">
            <a:spAutoFit/>
          </a:bodyPr>
          <a:lstStyle/>
          <a:p>
            <a:r>
              <a:rPr lang="en-US" sz="2400" dirty="0">
                <a:solidFill>
                  <a:srgbClr val="00B050"/>
                </a:solidFill>
                <a:latin typeface="Times New Roman" panose="02020603050405020304" pitchFamily="18" charset="0"/>
                <a:cs typeface="Times New Roman" panose="02020603050405020304" pitchFamily="18" charset="0"/>
              </a:rPr>
              <a:t>10. </a:t>
            </a:r>
            <a:r>
              <a:rPr lang="en-US" sz="2400" dirty="0" err="1">
                <a:solidFill>
                  <a:srgbClr val="00B050"/>
                </a:solidFill>
                <a:latin typeface="Times New Roman" panose="02020603050405020304" pitchFamily="18" charset="0"/>
                <a:cs typeface="Times New Roman" panose="02020603050405020304" pitchFamily="18" charset="0"/>
              </a:rPr>
              <a:t>Các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câu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trong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cùng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đề</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nên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độ</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dài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tương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đối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đồng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đều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nhau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tránh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câu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ngắn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rồi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lại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câu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dài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quá</a:t>
            </a:r>
            <a:r>
              <a:rPr lang="en-US" sz="2400" dirty="0">
                <a:solidFill>
                  <a:srgbClr val="00B050"/>
                </a:solidFill>
                <a:latin typeface="Times New Roman" panose="02020603050405020304" pitchFamily="18" charset="0"/>
                <a:cs typeface="Times New Roman" panose="02020603050405020304" pitchFamily="18" charset="0"/>
              </a:rPr>
              <a:t>.</a:t>
            </a:r>
            <a:endParaRPr lang="vi-VN" sz="2400" dirty="0">
              <a:solidFill>
                <a:srgbClr val="00B05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4D866DCA-1462-E2FC-0323-D1423A880DF7}"/>
              </a:ext>
            </a:extLst>
          </p:cNvPr>
          <p:cNvSpPr txBox="1"/>
          <p:nvPr/>
        </p:nvSpPr>
        <p:spPr>
          <a:xfrm>
            <a:off x="456335" y="1084125"/>
            <a:ext cx="10546080" cy="1200329"/>
          </a:xfrm>
          <a:prstGeom prst="rect">
            <a:avLst/>
          </a:prstGeom>
          <a:noFill/>
          <a:ln>
            <a:solidFill>
              <a:srgbClr val="FF0000"/>
            </a:solidFill>
          </a:ln>
        </p:spPr>
        <p:txBody>
          <a:bodyPr wrap="square" rtlCol="0">
            <a:spAutoFit/>
          </a:bodyPr>
          <a:lstStyle/>
          <a:p>
            <a:pPr algn="just"/>
            <a:r>
              <a:rPr lang="en-US" sz="2400" dirty="0">
                <a:solidFill>
                  <a:srgbClr val="002060"/>
                </a:solidFill>
                <a:latin typeface="Times New Roman" panose="02020603050405020304" pitchFamily="18" charset="0"/>
                <a:cs typeface="Times New Roman" panose="02020603050405020304" pitchFamily="18" charset="0"/>
              </a:rPr>
              <a:t>9. </a:t>
            </a:r>
            <a:r>
              <a:rPr lang="en-US" sz="2400" dirty="0" err="1">
                <a:solidFill>
                  <a:srgbClr val="002060"/>
                </a:solidFill>
                <a:latin typeface="Times New Roman" panose="02020603050405020304" pitchFamily="18" charset="0"/>
                <a:cs typeface="Times New Roman" panose="02020603050405020304" pitchFamily="18" charset="0"/>
              </a:rPr>
              <a:t>Để</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viết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về</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số</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lượng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nên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khai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tối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cách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diễn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đạt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định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lượng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thay</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vì</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định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tính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để</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tăng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tính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chính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xác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của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thông</a:t>
            </a:r>
            <a:r>
              <a:rPr lang="en-US" sz="2400" dirty="0">
                <a:solidFill>
                  <a:srgbClr val="002060"/>
                </a:solidFill>
                <a:latin typeface="Times New Roman" panose="02020603050405020304" pitchFamily="18" charset="0"/>
                <a:cs typeface="Times New Roman" panose="02020603050405020304" pitchFamily="18" charset="0"/>
              </a:rPr>
              <a:t> tin </a:t>
            </a:r>
            <a:r>
              <a:rPr lang="en-US" sz="2400" dirty="0" err="1">
                <a:solidFill>
                  <a:srgbClr val="002060"/>
                </a:solidFill>
                <a:latin typeface="Times New Roman" panose="02020603050405020304" pitchFamily="18" charset="0"/>
                <a:cs typeface="Times New Roman" panose="02020603050405020304" pitchFamily="18" charset="0"/>
              </a:rPr>
              <a:t>mà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người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học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cần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đánh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giá</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đúng</a:t>
            </a:r>
            <a:r>
              <a:rPr lang="en-US" sz="2400" dirty="0">
                <a:solidFill>
                  <a:srgbClr val="002060"/>
                </a:solidFill>
                <a:latin typeface="Times New Roman" panose="02020603050405020304" pitchFamily="18" charset="0"/>
                <a:cs typeface="Times New Roman" panose="02020603050405020304" pitchFamily="18" charset="0"/>
              </a:rPr>
              <a:t> hay </a:t>
            </a:r>
            <a:r>
              <a:rPr lang="en-US" sz="2400" dirty="0" err="1">
                <a:solidFill>
                  <a:srgbClr val="002060"/>
                </a:solidFill>
                <a:latin typeface="Times New Roman" panose="02020603050405020304" pitchFamily="18" charset="0"/>
                <a:cs typeface="Times New Roman" panose="02020603050405020304" pitchFamily="18" charset="0"/>
              </a:rPr>
              <a:t>sai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tránh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gây</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tranh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cãi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đáp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án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Một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số</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từ</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định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tính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như</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ít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lớn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nhỏ</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trẻ</a:t>
            </a:r>
            <a:r>
              <a:rPr lang="en-US" sz="2400" dirty="0">
                <a:solidFill>
                  <a:srgbClr val="002060"/>
                </a:solidFill>
                <a:latin typeface="Times New Roman" panose="02020603050405020304" pitchFamily="18" charset="0"/>
                <a:cs typeface="Times New Roman" panose="02020603050405020304" pitchFamily="18" charset="0"/>
              </a:rPr>
              <a:t> , </a:t>
            </a:r>
            <a:r>
              <a:rPr lang="en-US" sz="2400" dirty="0" err="1">
                <a:solidFill>
                  <a:srgbClr val="002060"/>
                </a:solidFill>
                <a:latin typeface="Times New Roman" panose="02020603050405020304" pitchFamily="18" charset="0"/>
                <a:cs typeface="Times New Roman" panose="02020603050405020304" pitchFamily="18" charset="0"/>
              </a:rPr>
              <a:t>già</a:t>
            </a:r>
            <a:r>
              <a:rPr lang="en-US" sz="2400" dirty="0">
                <a:solidFill>
                  <a:srgbClr val="002060"/>
                </a:solidFill>
                <a:latin typeface="Times New Roman" panose="02020603050405020304" pitchFamily="18" charset="0"/>
                <a:cs typeface="Times New Roman" panose="02020603050405020304" pitchFamily="18" charset="0"/>
              </a:rPr>
              <a:t>..</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93FAE79-789C-6F20-C2E9-945C8762B73D}"/>
              </a:ext>
            </a:extLst>
          </p:cNvPr>
          <p:cNvSpPr txBox="1"/>
          <p:nvPr/>
        </p:nvSpPr>
        <p:spPr>
          <a:xfrm>
            <a:off x="456335" y="3942735"/>
            <a:ext cx="10742607" cy="1569660"/>
          </a:xfrm>
          <a:prstGeom prst="rect">
            <a:avLst/>
          </a:prstGeom>
          <a:noFill/>
        </p:spPr>
        <p:txBody>
          <a:bodyPr wrap="square" rtlCol="0">
            <a:spAutoFit/>
          </a:bodyPr>
          <a:lstStyle/>
          <a:p>
            <a:r>
              <a:rPr lang="en-US" sz="2400" b="1" dirty="0" err="1">
                <a:latin typeface="Times New Roman" panose="02020603050405020304" pitchFamily="18" charset="0"/>
                <a:cs typeface="Times New Roman" panose="02020603050405020304" pitchFamily="18" charset="0"/>
              </a:rPr>
              <a:t>Tài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liệu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tham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khảo</a:t>
            </a:r>
            <a:r>
              <a:rPr lang="en-US" sz="24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Hồng</a:t>
            </a:r>
            <a:r>
              <a:rPr lang="en-US" sz="2400" dirty="0">
                <a:latin typeface="Times New Roman" panose="02020603050405020304" pitchFamily="18" charset="0"/>
                <a:cs typeface="Times New Roman" panose="02020603050405020304" pitchFamily="18" charset="0"/>
              </a:rPr>
              <a:t>- Lê Thái </a:t>
            </a:r>
            <a:r>
              <a:rPr lang="en-US" sz="2400" dirty="0" err="1">
                <a:latin typeface="Times New Roman" panose="02020603050405020304" pitchFamily="18" charset="0"/>
                <a:cs typeface="Times New Roman" panose="02020603050405020304" pitchFamily="18" charset="0"/>
              </a:rPr>
              <a:t>Hưng</a:t>
            </a:r>
            <a:r>
              <a:rPr lang="en-US" sz="2400" dirty="0">
                <a:latin typeface="Times New Roman" panose="02020603050405020304" pitchFamily="18" charset="0"/>
                <a:cs typeface="Times New Roman" panose="02020603050405020304" pitchFamily="18" charset="0"/>
              </a:rPr>
              <a:t>-Lê </a:t>
            </a:r>
            <a:r>
              <a:rPr lang="en-US" sz="2400" dirty="0" err="1">
                <a:latin typeface="Times New Roman" panose="02020603050405020304" pitchFamily="18" charset="0"/>
                <a:cs typeface="Times New Roman" panose="02020603050405020304" pitchFamily="18" charset="0"/>
              </a:rPr>
              <a:t>Thị</a:t>
            </a:r>
            <a:r>
              <a:rPr lang="en-US" sz="2400" dirty="0">
                <a:latin typeface="Times New Roman" panose="02020603050405020304" pitchFamily="18" charset="0"/>
                <a:cs typeface="Times New Roman" panose="02020603050405020304" pitchFamily="18" charset="0"/>
              </a:rPr>
              <a:t> Hoàng Hà-Lê </a:t>
            </a:r>
            <a:r>
              <a:rPr lang="en-US" sz="2400" dirty="0" err="1">
                <a:latin typeface="Times New Roman" panose="02020603050405020304" pitchFamily="18" charset="0"/>
                <a:cs typeface="Times New Roman" panose="02020603050405020304" pitchFamily="18" charset="0"/>
              </a:rPr>
              <a:t>Đức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Ngọc</a:t>
            </a:r>
            <a:r>
              <a:rPr lang="en-US" sz="2400" dirty="0">
                <a:latin typeface="Times New Roman" panose="02020603050405020304" pitchFamily="18" charset="0"/>
                <a:cs typeface="Times New Roman" panose="02020603050405020304" pitchFamily="18" charset="0"/>
              </a:rPr>
              <a:t>- NXB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Quốc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 Hà </a:t>
            </a:r>
            <a:r>
              <a:rPr lang="en-US" sz="2400" dirty="0" err="1">
                <a:latin typeface="Times New Roman" panose="02020603050405020304" pitchFamily="18" charset="0"/>
                <a:cs typeface="Times New Roman" panose="02020603050405020304" pitchFamily="18" charset="0"/>
              </a:rPr>
              <a:t>Nội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2017.</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huấn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hỏi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a:t>
            </a:r>
            <a:r>
              <a:rPr lang="en-US" sz="2400" dirty="0">
                <a:latin typeface="Times New Roman" panose="02020603050405020304" pitchFamily="18" charset="0"/>
                <a:cs typeface="Times New Roman" panose="02020603050405020304" pitchFamily="18" charset="0"/>
              </a:rPr>
              <a:t> TN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2025- BGD</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2700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1000"/>
                                        <p:tgtEl>
                                          <p:spTgt spid="2"/>
                                        </p:tgtEl>
                                      </p:cBhvr>
                                    </p:animEffect>
                                    <p:anim calcmode="lin" valueType="num">
                                      <p:cBhvr>
                                        <p:cTn id="26" dur="1000" fill="hold"/>
                                        <p:tgtEl>
                                          <p:spTgt spid="2"/>
                                        </p:tgtEl>
                                        <p:attrNameLst>
                                          <p:attrName>ppt_x</p:attrName>
                                        </p:attrNameLst>
                                      </p:cBhvr>
                                      <p:tavLst>
                                        <p:tav tm="0">
                                          <p:val>
                                            <p:strVal val="#ppt_x"/>
                                          </p:val>
                                        </p:tav>
                                        <p:tav tm="100000">
                                          <p:val>
                                            <p:strVal val="#ppt_x"/>
                                          </p:val>
                                        </p:tav>
                                      </p:tavLst>
                                    </p:anim>
                                    <p:anim calcmode="lin" valueType="num">
                                      <p:cBhvr>
                                        <p:cTn id="2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860CB4-2FCB-5974-0BF6-5541E2461460}"/>
              </a:ext>
            </a:extLst>
          </p:cNvPr>
          <p:cNvSpPr txBox="1"/>
          <p:nvPr/>
        </p:nvSpPr>
        <p:spPr>
          <a:xfrm>
            <a:off x="373627" y="231681"/>
            <a:ext cx="11090786" cy="5367623"/>
          </a:xfrm>
          <a:prstGeom prst="rect">
            <a:avLst/>
          </a:prstGeom>
          <a:noFill/>
          <a:ln>
            <a:solidFill>
              <a:srgbClr val="FF0000"/>
            </a:solidFill>
          </a:ln>
        </p:spPr>
        <p:txBody>
          <a:bodyPr wrap="square" rtlCol="0">
            <a:spAutoFit/>
          </a:bodyPr>
          <a:lstStyle/>
          <a:p>
            <a:pPr algn="just">
              <a:lnSpc>
                <a:spcPct val="115000"/>
              </a:lnSpc>
              <a:spcBef>
                <a:spcPts val="600"/>
              </a:spcBef>
              <a:buClr>
                <a:srgbClr val="7030A0"/>
              </a:buClr>
              <a:buSzPts val="1400"/>
              <a:tabLst>
                <a:tab pos="574675" algn="l"/>
                <a:tab pos="689610" algn="l"/>
              </a:tabLst>
            </a:pPr>
            <a:r>
              <a:rPr lang="en-US" sz="2800" b="1" dirty="0" err="1">
                <a:solidFill>
                  <a:srgbClr val="FF0000"/>
                </a:solidFill>
                <a:highlight>
                  <a:srgbClr val="FFFFFF"/>
                </a:highlight>
                <a:latin typeface="Times New Roman" panose="02020603050405020304" pitchFamily="18" charset="0"/>
                <a:cs typeface="Times New Roman" panose="02020603050405020304" pitchFamily="18" charset="0"/>
              </a:rPr>
              <a:t>Ví</a:t>
            </a:r>
            <a:r>
              <a:rPr lang="en-US" sz="2800" b="1" dirty="0">
                <a:solidFill>
                  <a:srgbClr val="FF0000"/>
                </a:solidFill>
                <a:highlight>
                  <a:srgbClr val="FFFFFF"/>
                </a:highlight>
                <a:latin typeface="Times New Roman" panose="02020603050405020304" pitchFamily="18" charset="0"/>
                <a:cs typeface="Times New Roman" panose="02020603050405020304" pitchFamily="18" charset="0"/>
              </a:rPr>
              <a:t> </a:t>
            </a:r>
            <a:r>
              <a:rPr lang="en-US" sz="2800" b="1" dirty="0" err="1">
                <a:solidFill>
                  <a:srgbClr val="FF0000"/>
                </a:solidFill>
                <a:highlight>
                  <a:srgbClr val="FFFFFF"/>
                </a:highlight>
                <a:latin typeface="Times New Roman" panose="02020603050405020304" pitchFamily="18" charset="0"/>
                <a:cs typeface="Times New Roman" panose="02020603050405020304" pitchFamily="18" charset="0"/>
              </a:rPr>
              <a:t>dụ</a:t>
            </a:r>
            <a:r>
              <a:rPr lang="en-US" sz="2800" b="1" dirty="0">
                <a:solidFill>
                  <a:srgbClr val="FF0000"/>
                </a:solidFill>
                <a:highlight>
                  <a:srgbClr val="FFFFFF"/>
                </a:highlight>
                <a:latin typeface="Times New Roman" panose="02020603050405020304" pitchFamily="18" charset="0"/>
                <a:cs typeface="Times New Roman" panose="02020603050405020304" pitchFamily="18" charset="0"/>
              </a:rPr>
              <a:t> 1: (</a:t>
            </a:r>
            <a:r>
              <a:rPr lang="en-US" sz="2800" dirty="0">
                <a:solidFill>
                  <a:srgbClr val="FF0000"/>
                </a:solidFill>
                <a:highlight>
                  <a:srgbClr val="FFFFFF"/>
                </a:highlight>
                <a:latin typeface="Times New Roman" panose="02020603050405020304" pitchFamily="18" charset="0"/>
                <a:cs typeface="Times New Roman" panose="02020603050405020304" pitchFamily="18" charset="0"/>
              </a:rPr>
              <a:t>VL12- </a:t>
            </a:r>
            <a:r>
              <a:rPr lang="en-US" sz="2800" dirty="0" err="1">
                <a:solidFill>
                  <a:srgbClr val="FF0000"/>
                </a:solidFill>
                <a:highlight>
                  <a:srgbClr val="FFFFFF"/>
                </a:highlight>
                <a:latin typeface="Times New Roman" panose="02020603050405020304" pitchFamily="18" charset="0"/>
                <a:cs typeface="Times New Roman" panose="02020603050405020304" pitchFamily="18" charset="0"/>
              </a:rPr>
              <a:t>Vật</a:t>
            </a:r>
            <a:r>
              <a:rPr lang="en-US" sz="2800" dirty="0">
                <a:solidFill>
                  <a:srgbClr val="FF0000"/>
                </a:solidFill>
                <a:highlight>
                  <a:srgbClr val="FFFFFF"/>
                </a:highlight>
                <a:latin typeface="Times New Roman" panose="02020603050405020304" pitchFamily="18" charset="0"/>
                <a:cs typeface="Times New Roman" panose="02020603050405020304" pitchFamily="18" charset="0"/>
              </a:rPr>
              <a:t> </a:t>
            </a:r>
            <a:r>
              <a:rPr lang="en-US" sz="2800" dirty="0" err="1">
                <a:solidFill>
                  <a:srgbClr val="FF0000"/>
                </a:solidFill>
                <a:highlight>
                  <a:srgbClr val="FFFFFF"/>
                </a:highlight>
                <a:latin typeface="Times New Roman" panose="02020603050405020304" pitchFamily="18" charset="0"/>
                <a:cs typeface="Times New Roman" panose="02020603050405020304" pitchFamily="18" charset="0"/>
              </a:rPr>
              <a:t>lí</a:t>
            </a:r>
            <a:r>
              <a:rPr lang="en-US" sz="2800" dirty="0">
                <a:solidFill>
                  <a:srgbClr val="FF0000"/>
                </a:solidFill>
                <a:highlight>
                  <a:srgbClr val="FFFFFF"/>
                </a:highlight>
                <a:latin typeface="Times New Roman" panose="02020603050405020304" pitchFamily="18" charset="0"/>
                <a:cs typeface="Times New Roman" panose="02020603050405020304" pitchFamily="18" charset="0"/>
              </a:rPr>
              <a:t> </a:t>
            </a:r>
            <a:r>
              <a:rPr lang="en-US" sz="2800" dirty="0" err="1">
                <a:solidFill>
                  <a:srgbClr val="FF0000"/>
                </a:solidFill>
                <a:highlight>
                  <a:srgbClr val="FFFFFF"/>
                </a:highlight>
                <a:latin typeface="Times New Roman" panose="02020603050405020304" pitchFamily="18" charset="0"/>
                <a:cs typeface="Times New Roman" panose="02020603050405020304" pitchFamily="18" charset="0"/>
              </a:rPr>
              <a:t>nhiệt</a:t>
            </a:r>
            <a:r>
              <a:rPr lang="en-US" sz="2800" dirty="0">
                <a:solidFill>
                  <a:srgbClr val="FF0000"/>
                </a:solidFill>
                <a:highlight>
                  <a:srgbClr val="FFFFFF"/>
                </a:highlight>
                <a:latin typeface="Times New Roman" panose="02020603050405020304" pitchFamily="18" charset="0"/>
                <a:cs typeface="Times New Roman" panose="02020603050405020304" pitchFamily="18" charset="0"/>
              </a:rPr>
              <a:t> )</a:t>
            </a:r>
            <a:r>
              <a:rPr lang="vi-VN" sz="2800" dirty="0">
                <a:highlight>
                  <a:srgbClr val="FFFFFF"/>
                </a:highlight>
                <a:latin typeface="Times New Roman" panose="02020603050405020304" pitchFamily="18" charset="0"/>
                <a:cs typeface="Times New Roman" panose="02020603050405020304" pitchFamily="18" charset="0"/>
              </a:rPr>
              <a:t>Trong các phát biểu sau, phát biểu nào là </a:t>
            </a:r>
            <a:r>
              <a:rPr lang="vi-VN" sz="2800" b="1" dirty="0">
                <a:highlight>
                  <a:srgbClr val="FFFFFF"/>
                </a:highlight>
                <a:latin typeface="Times New Roman" panose="02020603050405020304" pitchFamily="18" charset="0"/>
                <a:cs typeface="Times New Roman" panose="02020603050405020304" pitchFamily="18" charset="0"/>
              </a:rPr>
              <a:t>đúng</a:t>
            </a:r>
            <a:r>
              <a:rPr lang="vi-VN" sz="2800" dirty="0">
                <a:highlight>
                  <a:srgbClr val="FFFFFF"/>
                </a:highlight>
                <a:latin typeface="Times New Roman" panose="02020603050405020304" pitchFamily="18" charset="0"/>
                <a:cs typeface="Times New Roman" panose="02020603050405020304" pitchFamily="18" charset="0"/>
              </a:rPr>
              <a:t>, phát biểu nào là </a:t>
            </a:r>
            <a:r>
              <a:rPr lang="vi-VN" sz="2800" b="1" dirty="0">
                <a:highlight>
                  <a:srgbClr val="FFFFFF"/>
                </a:highlight>
                <a:latin typeface="Times New Roman" panose="02020603050405020304" pitchFamily="18" charset="0"/>
                <a:cs typeface="Times New Roman" panose="02020603050405020304" pitchFamily="18" charset="0"/>
              </a:rPr>
              <a:t>sai</a:t>
            </a:r>
            <a:r>
              <a:rPr lang="vi-VN" sz="2800" dirty="0">
                <a:highlight>
                  <a:srgbClr val="FFFFFF"/>
                </a:highlight>
                <a:latin typeface="Times New Roman" panose="02020603050405020304" pitchFamily="18" charset="0"/>
                <a:cs typeface="Times New Roman" panose="02020603050405020304" pitchFamily="18" charset="0"/>
              </a:rPr>
              <a:t>?</a:t>
            </a:r>
            <a:endParaRPr lang="en-US" sz="280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5000"/>
              </a:lnSpc>
              <a:spcBef>
                <a:spcPts val="600"/>
              </a:spcBef>
              <a:spcAft>
                <a:spcPts val="0"/>
              </a:spcAft>
              <a:buClr>
                <a:srgbClr val="7030A0"/>
              </a:buClr>
              <a:buSzPts val="1400"/>
              <a:tabLst>
                <a:tab pos="574675" algn="l"/>
                <a:tab pos="689610" algn="l"/>
              </a:tabLst>
            </a:pPr>
            <a:r>
              <a:rPr lang="vi-VN" sz="280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Khi hai vật tiếp xúc với nhau,</a:t>
            </a:r>
          </a:p>
          <a:p>
            <a:pPr lvl="0" algn="just">
              <a:lnSpc>
                <a:spcPct val="115000"/>
              </a:lnSpc>
              <a:spcBef>
                <a:spcPts val="600"/>
              </a:spcBef>
              <a:spcAft>
                <a:spcPts val="0"/>
              </a:spcAft>
              <a:buClr>
                <a:srgbClr val="000000"/>
              </a:buClr>
              <a:buSzPts val="1200"/>
              <a:tabLst>
                <a:tab pos="344805" algn="l"/>
              </a:tabLst>
            </a:pPr>
            <a:r>
              <a:rPr lang="en-US" sz="2800" b="1"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 </a:t>
            </a:r>
            <a:r>
              <a:rPr lang="vi-VN" sz="2800"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nhiệt lượng luôn tự truyền từ vật có nội năng lớn hơn sang vật có nội năng nhỏ hơn.</a:t>
            </a:r>
          </a:p>
          <a:p>
            <a:pPr lvl="0" algn="just">
              <a:lnSpc>
                <a:spcPct val="115000"/>
              </a:lnSpc>
              <a:spcBef>
                <a:spcPts val="600"/>
              </a:spcBef>
              <a:spcAft>
                <a:spcPts val="0"/>
              </a:spcAft>
              <a:buClr>
                <a:srgbClr val="000000"/>
              </a:buClr>
              <a:buSzPts val="1200"/>
              <a:tabLst>
                <a:tab pos="344805" algn="l"/>
              </a:tabLst>
            </a:pPr>
            <a:r>
              <a:rPr lang="en-US" sz="2800" b="1"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 </a:t>
            </a:r>
            <a:r>
              <a:rPr lang="vi-VN" sz="2800"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nhiệt lượng luôn tự truyền từ vật có nhiệt độ cao hơn sang vật có nhiệt độ nhỏ hơn.</a:t>
            </a:r>
          </a:p>
          <a:p>
            <a:pPr lvl="0" algn="just">
              <a:lnSpc>
                <a:spcPct val="115000"/>
              </a:lnSpc>
              <a:spcBef>
                <a:spcPts val="600"/>
              </a:spcBef>
              <a:spcAft>
                <a:spcPts val="0"/>
              </a:spcAft>
              <a:buClr>
                <a:srgbClr val="000000"/>
              </a:buClr>
              <a:buSzPts val="1200"/>
              <a:tabLst>
                <a:tab pos="344805" algn="l"/>
              </a:tabLst>
            </a:pPr>
            <a:r>
              <a:rPr lang="en-US" sz="2800" b="1"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 </a:t>
            </a:r>
            <a:r>
              <a:rPr lang="vi-VN" sz="2800"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hai vật không trao đổi nhiệt với nhau nếu nhiệt độ chúng bằng nhau.</a:t>
            </a:r>
          </a:p>
          <a:p>
            <a:pPr lvl="0" algn="just">
              <a:lnSpc>
                <a:spcPct val="115000"/>
              </a:lnSpc>
              <a:spcBef>
                <a:spcPts val="600"/>
              </a:spcBef>
              <a:spcAft>
                <a:spcPts val="0"/>
              </a:spcAft>
              <a:buClr>
                <a:srgbClr val="000000"/>
              </a:buClr>
              <a:buSzPts val="1200"/>
              <a:tabLst>
                <a:tab pos="344805" algn="l"/>
              </a:tabLst>
            </a:pPr>
            <a:r>
              <a:rPr lang="en-US" sz="2800" b="1"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d) </a:t>
            </a:r>
            <a:r>
              <a:rPr lang="vi-VN" sz="2800"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hai vật không trao đ</a:t>
            </a:r>
            <a:r>
              <a:rPr lang="en-US" sz="2800"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ổ</a:t>
            </a:r>
            <a:r>
              <a:rPr lang="vi-VN" sz="2800"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i nhiệt với nhau nếu khối lượng chúng bằng nhau.</a:t>
            </a:r>
          </a:p>
          <a:p>
            <a:pPr marL="285750" indent="-285750">
              <a:buFontTx/>
              <a:buChar char="-"/>
            </a:pP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8254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5051170-77AD-C02B-2811-579007E378C1}"/>
              </a:ext>
            </a:extLst>
          </p:cNvPr>
          <p:cNvSpPr txBox="1"/>
          <p:nvPr/>
        </p:nvSpPr>
        <p:spPr>
          <a:xfrm>
            <a:off x="629265" y="185383"/>
            <a:ext cx="11206316" cy="830997"/>
          </a:xfrm>
          <a:prstGeom prst="rect">
            <a:avLst/>
          </a:prstGeom>
          <a:noFill/>
          <a:ln>
            <a:solidFill>
              <a:schemeClr val="accent6"/>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a)</a:t>
            </a:r>
            <a:r>
              <a:rPr lang="vi-VN" sz="24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nhiệt lượng luôn tự truyền từ vật có nội năng lớn hơn sang vật có nội năng nhỏ hơn.</a:t>
            </a:r>
          </a:p>
          <a:p>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VL(1.4)</a:t>
            </a:r>
            <a:r>
              <a:rPr lang="en-US" sz="2400" dirty="0">
                <a:solidFill>
                  <a:srgbClr val="002060"/>
                </a:solidFill>
                <a:latin typeface="Times New Roman" panose="02020603050405020304" pitchFamily="18" charset="0"/>
                <a:cs typeface="Times New Roman" panose="02020603050405020304" pitchFamily="18" charset="0"/>
              </a:rPr>
              <a:t>; CĐTD: </a:t>
            </a:r>
            <a:r>
              <a:rPr lang="en-US" sz="2400" dirty="0" err="1">
                <a:solidFill>
                  <a:srgbClr val="FF0000"/>
                </a:solidFill>
                <a:latin typeface="Times New Roman" panose="02020603050405020304" pitchFamily="18" charset="0"/>
                <a:cs typeface="Times New Roman" panose="02020603050405020304" pitchFamily="18" charset="0"/>
              </a:rPr>
              <a:t>Hiểu</a:t>
            </a:r>
            <a:r>
              <a:rPr lang="en-US" sz="2400" dirty="0">
                <a:solidFill>
                  <a:srgbClr val="002060"/>
                </a:solidFill>
                <a:latin typeface="Times New Roman" panose="02020603050405020304" pitchFamily="18" charset="0"/>
                <a:cs typeface="Times New Roman" panose="02020603050405020304" pitchFamily="18" charset="0"/>
              </a:rPr>
              <a:t>:</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127AE1D-6F72-A346-37B2-BBBBF032CFF8}"/>
              </a:ext>
            </a:extLst>
          </p:cNvPr>
          <p:cNvSpPr txBox="1"/>
          <p:nvPr/>
        </p:nvSpPr>
        <p:spPr>
          <a:xfrm>
            <a:off x="744795" y="3810748"/>
            <a:ext cx="11090786" cy="830997"/>
          </a:xfrm>
          <a:prstGeom prst="rect">
            <a:avLst/>
          </a:prstGeom>
          <a:noFill/>
          <a:ln>
            <a:solidFill>
              <a:schemeClr val="accent6"/>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b) </a:t>
            </a:r>
            <a:r>
              <a:rPr lang="vi-VN" sz="24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nhiệt lượng luôn tự truyền từ vật có nhiệt độ cao hơn sang vật có nhiệt độ nhỏ hơn </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VL(1.1)</a:t>
            </a:r>
            <a:r>
              <a:rPr lang="en-US" sz="2400" dirty="0">
                <a:solidFill>
                  <a:srgbClr val="002060"/>
                </a:solidFill>
                <a:latin typeface="Times New Roman" panose="02020603050405020304" pitchFamily="18" charset="0"/>
                <a:cs typeface="Times New Roman" panose="02020603050405020304" pitchFamily="18" charset="0"/>
              </a:rPr>
              <a:t>; CĐTD: </a:t>
            </a:r>
            <a:r>
              <a:rPr lang="en-US" sz="2400" dirty="0" err="1">
                <a:solidFill>
                  <a:srgbClr val="FF0000"/>
                </a:solidFill>
                <a:latin typeface="Times New Roman" panose="02020603050405020304" pitchFamily="18" charset="0"/>
                <a:cs typeface="Times New Roman" panose="02020603050405020304" pitchFamily="18" charset="0"/>
              </a:rPr>
              <a:t>Biết</a:t>
            </a:r>
            <a:r>
              <a:rPr lang="en-US" sz="2400" dirty="0">
                <a:solidFill>
                  <a:srgbClr val="002060"/>
                </a:solidFill>
                <a:latin typeface="Times New Roman" panose="02020603050405020304" pitchFamily="18" charset="0"/>
                <a:cs typeface="Times New Roman" panose="02020603050405020304" pitchFamily="18" charset="0"/>
              </a:rPr>
              <a:t>:</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886FAE87-CC8A-2A11-DD7C-43CDFD440765}"/>
              </a:ext>
            </a:extLst>
          </p:cNvPr>
          <p:cNvSpPr txBox="1"/>
          <p:nvPr/>
        </p:nvSpPr>
        <p:spPr>
          <a:xfrm>
            <a:off x="668595" y="1189806"/>
            <a:ext cx="4670321" cy="1275734"/>
          </a:xfrm>
          <a:prstGeom prst="rect">
            <a:avLst/>
          </a:prstGeom>
          <a:noFill/>
          <a:ln>
            <a:solidFill>
              <a:srgbClr val="FF0000"/>
            </a:solidFill>
          </a:ln>
        </p:spPr>
        <p:txBody>
          <a:bodyPr wrap="square">
            <a:spAutoFit/>
          </a:bodyPr>
          <a:lstStyle/>
          <a:p>
            <a:pPr algn="just">
              <a:lnSpc>
                <a:spcPct val="120000"/>
              </a:lnSpc>
              <a:spcAft>
                <a:spcPts val="800"/>
              </a:spcAft>
            </a:pPr>
            <a:r>
              <a:rPr lang="en-US" sz="22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[1.4] </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So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loại</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chí</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khác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nhau</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4" name="TextBox 13">
            <a:extLst>
              <a:ext uri="{FF2B5EF4-FFF2-40B4-BE49-F238E27FC236}">
                <a16:creationId xmlns:a16="http://schemas.microsoft.com/office/drawing/2014/main" id="{097ED95E-D9C4-9A06-2B38-263FED243CC5}"/>
              </a:ext>
            </a:extLst>
          </p:cNvPr>
          <p:cNvSpPr txBox="1"/>
          <p:nvPr/>
        </p:nvSpPr>
        <p:spPr>
          <a:xfrm>
            <a:off x="629265" y="4711296"/>
            <a:ext cx="5633883" cy="1383264"/>
          </a:xfrm>
          <a:prstGeom prst="rect">
            <a:avLst/>
          </a:prstGeom>
          <a:noFill/>
          <a:ln>
            <a:solidFill>
              <a:srgbClr val="FF000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[1.1] </a:t>
            </a:r>
            <a:r>
              <a:rPr lang="en-US" sz="24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4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4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4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nêu</a:t>
            </a:r>
            <a:r>
              <a:rPr lang="en-US" sz="24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đối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niệm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luật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2" name="TextBox 1">
            <a:extLst>
              <a:ext uri="{FF2B5EF4-FFF2-40B4-BE49-F238E27FC236}">
                <a16:creationId xmlns:a16="http://schemas.microsoft.com/office/drawing/2014/main" id="{7705708B-1955-C527-BFEC-9DF9C6383B19}"/>
              </a:ext>
            </a:extLst>
          </p:cNvPr>
          <p:cNvSpPr txBox="1"/>
          <p:nvPr/>
        </p:nvSpPr>
        <p:spPr>
          <a:xfrm>
            <a:off x="5850194" y="1287993"/>
            <a:ext cx="5985387" cy="1107996"/>
          </a:xfrm>
          <a:prstGeom prst="rect">
            <a:avLst/>
          </a:prstGeom>
          <a:noFill/>
          <a:ln>
            <a:solidFill>
              <a:srgbClr val="FF0000"/>
            </a:solidFill>
          </a:ln>
        </p:spPr>
        <p:txBody>
          <a:bodyPr wrap="square" rtlCol="0">
            <a:spAutoFit/>
          </a:bodyPr>
          <a:lstStyle/>
          <a:p>
            <a:r>
              <a:rPr lang="en-US" sz="2200" dirty="0">
                <a:solidFill>
                  <a:srgbClr val="FF0000"/>
                </a:solidFill>
                <a:latin typeface="Times New Roman" panose="02020603050405020304" pitchFamily="18" charset="0"/>
                <a:ea typeface="Times New Roman" panose="02020603050405020304" pitchFamily="18" charset="0"/>
              </a:rPr>
              <a:t>TT32.</a:t>
            </a:r>
            <a:r>
              <a:rPr lang="en-US" sz="2200" dirty="0">
                <a:latin typeface="Times New Roman" panose="02020603050405020304" pitchFamily="18" charset="0"/>
                <a:ea typeface="Times New Roman" panose="02020603050405020304" pitchFamily="18" charset="0"/>
              </a:rPr>
              <a:t> T</a:t>
            </a:r>
            <a:r>
              <a:rPr lang="vi-VN" sz="2200" dirty="0">
                <a:effectLst/>
                <a:latin typeface="Times New Roman" panose="02020603050405020304" pitchFamily="18" charset="0"/>
                <a:ea typeface="Times New Roman" panose="02020603050405020304" pitchFamily="18" charset="0"/>
              </a:rPr>
              <a:t>hảo luận để </a:t>
            </a:r>
            <a:r>
              <a:rPr lang="en-US" sz="2200" dirty="0">
                <a:effectLst/>
                <a:latin typeface="Times New Roman" panose="02020603050405020304" pitchFamily="18" charset="0"/>
                <a:ea typeface="Times New Roman" panose="02020603050405020304" pitchFamily="18" charset="0"/>
              </a:rPr>
              <a:t>n</a:t>
            </a:r>
            <a:r>
              <a:rPr lang="vi-VN" sz="2200" dirty="0">
                <a:effectLst/>
                <a:latin typeface="Times New Roman" panose="02020603050405020304" pitchFamily="18" charset="0"/>
                <a:ea typeface="Times New Roman" panose="02020603050405020304" pitchFamily="18" charset="0"/>
              </a:rPr>
              <a:t>êu được sự chênh lệch nhiệt độ giữa hai vật tiếp xúc nhau có thể cho ta biết chiều truyền năng lượng nhiệt giữa chúng</a:t>
            </a:r>
            <a:r>
              <a:rPr lang="en-US" sz="2200" dirty="0">
                <a:effectLst/>
                <a:latin typeface="Times New Roman" panose="02020603050405020304" pitchFamily="18" charset="0"/>
                <a:ea typeface="Times New Roman" panose="02020603050405020304" pitchFamily="18" charset="0"/>
              </a:rPr>
              <a:t>.</a:t>
            </a:r>
            <a:endParaRPr lang="vi-VN" sz="2200" dirty="0"/>
          </a:p>
        </p:txBody>
      </p:sp>
      <p:sp>
        <p:nvSpPr>
          <p:cNvPr id="12" name="TextBox 11">
            <a:extLst>
              <a:ext uri="{FF2B5EF4-FFF2-40B4-BE49-F238E27FC236}">
                <a16:creationId xmlns:a16="http://schemas.microsoft.com/office/drawing/2014/main" id="{C4074598-B685-7290-FEB6-3DD66DE6841D}"/>
              </a:ext>
            </a:extLst>
          </p:cNvPr>
          <p:cNvSpPr txBox="1"/>
          <p:nvPr/>
        </p:nvSpPr>
        <p:spPr>
          <a:xfrm>
            <a:off x="744794" y="2581247"/>
            <a:ext cx="10975258" cy="1107996"/>
          </a:xfrm>
          <a:prstGeom prst="rect">
            <a:avLst/>
          </a:prstGeom>
          <a:noFill/>
          <a:ln>
            <a:solidFill>
              <a:srgbClr val="FF0000"/>
            </a:solidFill>
          </a:ln>
        </p:spPr>
        <p:txBody>
          <a:bodyPr wrap="square" rtlCol="0">
            <a:spAutoFit/>
          </a:bodyPr>
          <a:lstStyle/>
          <a:p>
            <a:pPr algn="just"/>
            <a:r>
              <a:rPr lang="en-US" sz="2200" dirty="0">
                <a:solidFill>
                  <a:srgbClr val="00B050"/>
                </a:solidFill>
                <a:latin typeface="Times New Roman" panose="02020603050405020304" pitchFamily="18" charset="0"/>
                <a:cs typeface="Times New Roman" panose="02020603050405020304" pitchFamily="18" charset="0"/>
              </a:rPr>
              <a:t>Sai: </a:t>
            </a:r>
            <a:r>
              <a:rPr lang="en-US" sz="2200" dirty="0" err="1">
                <a:solidFill>
                  <a:srgbClr val="00B050"/>
                </a:solidFill>
                <a:latin typeface="Times New Roman" panose="02020603050405020304" pitchFamily="18" charset="0"/>
                <a:cs typeface="Times New Roman" panose="02020603050405020304" pitchFamily="18" charset="0"/>
              </a:rPr>
              <a:t>Khẳng</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định</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không</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hoàn</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toàn</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chính</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xác</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vì</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Sự</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truyền</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nhiệt</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giữa</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hai</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vật</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phụ</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thuộc</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nhiều</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yếu</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tố</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khác</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nhau</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như</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hiệu</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ứng</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dẫn</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nhiệt</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diện</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tích</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tiếp</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xúc</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chất</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lượng</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cách</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nhiệt</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của</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vật</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liệu</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chứ</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không</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chỉ</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có</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nội</a:t>
            </a:r>
            <a:r>
              <a:rPr lang="en-US" sz="2200" dirty="0">
                <a:solidFill>
                  <a:srgbClr val="00B050"/>
                </a:solidFill>
                <a:latin typeface="Times New Roman" panose="02020603050405020304" pitchFamily="18" charset="0"/>
                <a:cs typeface="Times New Roman" panose="02020603050405020304" pitchFamily="18" charset="0"/>
              </a:rPr>
              <a:t> </a:t>
            </a:r>
            <a:r>
              <a:rPr lang="en-US" sz="2200" dirty="0" err="1">
                <a:solidFill>
                  <a:srgbClr val="00B050"/>
                </a:solidFill>
                <a:latin typeface="Times New Roman" panose="02020603050405020304" pitchFamily="18" charset="0"/>
                <a:cs typeface="Times New Roman" panose="02020603050405020304" pitchFamily="18" charset="0"/>
              </a:rPr>
              <a:t>năng</a:t>
            </a:r>
            <a:endParaRPr lang="vi-VN" sz="2200" dirty="0">
              <a:solidFill>
                <a:srgbClr val="00B050"/>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2866FECA-35DD-973B-6336-713EE3907A4E}"/>
              </a:ext>
            </a:extLst>
          </p:cNvPr>
          <p:cNvSpPr txBox="1"/>
          <p:nvPr/>
        </p:nvSpPr>
        <p:spPr>
          <a:xfrm>
            <a:off x="597311" y="6027003"/>
            <a:ext cx="11385753" cy="830997"/>
          </a:xfrm>
          <a:prstGeom prst="rect">
            <a:avLst/>
          </a:prstGeom>
          <a:noFill/>
        </p:spPr>
        <p:txBody>
          <a:bodyPr wrap="square" rtlCol="0">
            <a:spAutoFit/>
          </a:bodyPr>
          <a:lstStyle/>
          <a:p>
            <a:r>
              <a:rPr lang="en-US" sz="2400" dirty="0" err="1">
                <a:solidFill>
                  <a:srgbClr val="00B050"/>
                </a:solidFill>
                <a:latin typeface="Times New Roman" panose="02020603050405020304" pitchFamily="18" charset="0"/>
                <a:cs typeface="Times New Roman" panose="02020603050405020304" pitchFamily="18" charset="0"/>
              </a:rPr>
              <a:t>Đúng</a:t>
            </a:r>
            <a:r>
              <a:rPr lang="en-US" sz="2400" dirty="0">
                <a:solidFill>
                  <a:srgbClr val="00B050"/>
                </a:solidFill>
                <a:latin typeface="Times New Roman" panose="02020603050405020304" pitchFamily="18" charset="0"/>
                <a:cs typeface="Times New Roman" panose="02020603050405020304" pitchFamily="18" charset="0"/>
              </a:rPr>
              <a:t>: Khi </a:t>
            </a:r>
            <a:r>
              <a:rPr lang="en-US" sz="2400" dirty="0" err="1">
                <a:solidFill>
                  <a:srgbClr val="00B050"/>
                </a:solidFill>
                <a:latin typeface="Times New Roman" panose="02020603050405020304" pitchFamily="18" charset="0"/>
                <a:cs typeface="Times New Roman" panose="02020603050405020304" pitchFamily="18" charset="0"/>
              </a:rPr>
              <a:t>hai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tiếp</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xúc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nhau</a:t>
            </a:r>
            <a:r>
              <a:rPr lang="en-US" sz="2400" dirty="0">
                <a:solidFill>
                  <a:srgbClr val="00B050"/>
                </a:solidFill>
                <a:latin typeface="Times New Roman" panose="02020603050405020304" pitchFamily="18" charset="0"/>
                <a:cs typeface="Times New Roman" panose="02020603050405020304" pitchFamily="18" charset="0"/>
              </a:rPr>
              <a:t> </a:t>
            </a:r>
            <a:r>
              <a:rPr lang="vi-VN" sz="2400" u="none" strike="noStrike" spc="0" dirty="0">
                <a:solidFill>
                  <a:srgbClr val="00B05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nhiệt lượng luôn tự truyền từ vật có nhiệt độ cao hơn sang vật có nhiệt độ </a:t>
            </a:r>
            <a:r>
              <a:rPr lang="en-US" sz="2400" u="none" strike="noStrike" spc="0" dirty="0" err="1">
                <a:solidFill>
                  <a:srgbClr val="00B05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thấp</a:t>
            </a:r>
            <a:r>
              <a:rPr lang="vi-VN" sz="2400" u="none" strike="noStrike" spc="0" dirty="0">
                <a:solidFill>
                  <a:srgbClr val="00B05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hơn</a:t>
            </a:r>
            <a:r>
              <a:rPr lang="en-US" sz="2400" u="none" strike="noStrike" spc="0" dirty="0">
                <a:solidFill>
                  <a:srgbClr val="00B05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(CTST).</a:t>
            </a:r>
            <a:endParaRPr lang="vi-VN" sz="2400" dirty="0">
              <a:solidFill>
                <a:srgbClr val="00B050"/>
              </a:solidFill>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91141598-3490-05ED-E7B7-E31E8614815C}"/>
              </a:ext>
            </a:extLst>
          </p:cNvPr>
          <p:cNvSpPr txBox="1"/>
          <p:nvPr/>
        </p:nvSpPr>
        <p:spPr>
          <a:xfrm>
            <a:off x="6469627" y="4738032"/>
            <a:ext cx="5545392" cy="1200329"/>
          </a:xfrm>
          <a:prstGeom prst="rect">
            <a:avLst/>
          </a:prstGeom>
          <a:noFill/>
          <a:ln>
            <a:solidFill>
              <a:srgbClr val="FF0000"/>
            </a:solidFill>
          </a:ln>
        </p:spPr>
        <p:txBody>
          <a:bodyPr wrap="square" rtlCol="0">
            <a:spAutoFit/>
          </a:bodyPr>
          <a:lstStyle/>
          <a:p>
            <a:r>
              <a:rPr lang="en-US" sz="2400" dirty="0">
                <a:latin typeface="Times New Roman" panose="02020603050405020304" pitchFamily="18" charset="0"/>
                <a:ea typeface="Times New Roman" panose="02020603050405020304" pitchFamily="18" charset="0"/>
              </a:rPr>
              <a:t>TT32. N</a:t>
            </a:r>
            <a:r>
              <a:rPr lang="vi-VN" sz="2400" dirty="0">
                <a:latin typeface="Times New Roman" panose="02020603050405020304" pitchFamily="18" charset="0"/>
                <a:ea typeface="Times New Roman" panose="02020603050405020304" pitchFamily="18" charset="0"/>
              </a:rPr>
              <a:t>êu được sự chênh lệch nhiệt độ giữa hai vật tiếp xúc nhau có thể cho ta biết chiều truyền năng lượng nhiệt giữa chúng</a:t>
            </a:r>
            <a:r>
              <a:rPr lang="en-US" sz="2400" dirty="0">
                <a:latin typeface="Times New Roman" panose="02020603050405020304" pitchFamily="18" charset="0"/>
                <a:ea typeface="Times New Roman" panose="02020603050405020304" pitchFamily="18" charset="0"/>
              </a:rPr>
              <a:t>.</a:t>
            </a:r>
            <a:endParaRPr lang="vi-VN" sz="2400" dirty="0"/>
          </a:p>
        </p:txBody>
      </p:sp>
    </p:spTree>
    <p:extLst>
      <p:ext uri="{BB962C8B-B14F-4D97-AF65-F5344CB8AC3E}">
        <p14:creationId xmlns:p14="http://schemas.microsoft.com/office/powerpoint/2010/main" val="3387117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additive="base">
                                        <p:cTn id="36" dur="500" fill="hold"/>
                                        <p:tgtEl>
                                          <p:spTgt spid="14"/>
                                        </p:tgtEl>
                                        <p:attrNameLst>
                                          <p:attrName>ppt_x</p:attrName>
                                        </p:attrNameLst>
                                      </p:cBhvr>
                                      <p:tavLst>
                                        <p:tav tm="0">
                                          <p:val>
                                            <p:strVal val="#ppt_x"/>
                                          </p:val>
                                        </p:tav>
                                        <p:tav tm="100000">
                                          <p:val>
                                            <p:strVal val="#ppt_x"/>
                                          </p:val>
                                        </p:tav>
                                      </p:tavLst>
                                    </p:anim>
                                    <p:anim calcmode="lin" valueType="num">
                                      <p:cBhvr additive="base">
                                        <p:cTn id="37" dur="500" fill="hold"/>
                                        <p:tgtEl>
                                          <p:spTgt spid="14"/>
                                        </p:tgtEl>
                                        <p:attrNameLst>
                                          <p:attrName>ppt_y</p:attrName>
                                        </p:attrNameLst>
                                      </p:cBhvr>
                                      <p:tavLst>
                                        <p:tav tm="0">
                                          <p:val>
                                            <p:strVal val="1+#ppt_h/2"/>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 calcmode="lin" valueType="num">
                                      <p:cBhvr additive="base">
                                        <p:cTn id="40" dur="500" fill="hold"/>
                                        <p:tgtEl>
                                          <p:spTgt spid="19"/>
                                        </p:tgtEl>
                                        <p:attrNameLst>
                                          <p:attrName>ppt_x</p:attrName>
                                        </p:attrNameLst>
                                      </p:cBhvr>
                                      <p:tavLst>
                                        <p:tav tm="0">
                                          <p:val>
                                            <p:strVal val="#ppt_x"/>
                                          </p:val>
                                        </p:tav>
                                        <p:tav tm="100000">
                                          <p:val>
                                            <p:strVal val="#ppt_x"/>
                                          </p:val>
                                        </p:tav>
                                      </p:tavLst>
                                    </p:anim>
                                    <p:anim calcmode="lin" valueType="num">
                                      <p:cBhvr additive="base">
                                        <p:cTn id="41" dur="500" fill="hold"/>
                                        <p:tgtEl>
                                          <p:spTgt spid="19"/>
                                        </p:tgtEl>
                                        <p:attrNameLst>
                                          <p:attrName>ppt_y</p:attrName>
                                        </p:attrNameLst>
                                      </p:cBhvr>
                                      <p:tavLst>
                                        <p:tav tm="0">
                                          <p:val>
                                            <p:strVal val="1+#ppt_h/2"/>
                                          </p:val>
                                        </p:tav>
                                        <p:tav tm="100000">
                                          <p:val>
                                            <p:strVal val="#ppt_y"/>
                                          </p:val>
                                        </p:tav>
                                      </p:tavLst>
                                    </p:anim>
                                  </p:childTnLst>
                                </p:cTn>
                              </p:par>
                              <p:par>
                                <p:cTn id="42" presetID="2" presetClass="entr" presetSubtype="4"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 calcmode="lin" valueType="num">
                                      <p:cBhvr additive="base">
                                        <p:cTn id="44" dur="500" fill="hold"/>
                                        <p:tgtEl>
                                          <p:spTgt spid="13"/>
                                        </p:tgtEl>
                                        <p:attrNameLst>
                                          <p:attrName>ppt_x</p:attrName>
                                        </p:attrNameLst>
                                      </p:cBhvr>
                                      <p:tavLst>
                                        <p:tav tm="0">
                                          <p:val>
                                            <p:strVal val="#ppt_x"/>
                                          </p:val>
                                        </p:tav>
                                        <p:tav tm="100000">
                                          <p:val>
                                            <p:strVal val="#ppt_x"/>
                                          </p:val>
                                        </p:tav>
                                      </p:tavLst>
                                    </p:anim>
                                    <p:anim calcmode="lin" valueType="num">
                                      <p:cBhvr additive="base">
                                        <p:cTn id="4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3" grpId="0" animBg="1"/>
      <p:bldP spid="14" grpId="0" animBg="1"/>
      <p:bldP spid="2" grpId="0" animBg="1"/>
      <p:bldP spid="12" grpId="0" animBg="1"/>
      <p:bldP spid="13" grpId="0"/>
      <p:bldP spid="1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0D4CC41-4ADA-ACC1-7ABC-445C15FBE25E}"/>
              </a:ext>
            </a:extLst>
          </p:cNvPr>
          <p:cNvSpPr txBox="1"/>
          <p:nvPr/>
        </p:nvSpPr>
        <p:spPr>
          <a:xfrm>
            <a:off x="78586" y="289386"/>
            <a:ext cx="11752007" cy="830997"/>
          </a:xfrm>
          <a:prstGeom prst="rect">
            <a:avLst/>
          </a:prstGeom>
          <a:noFill/>
          <a:ln>
            <a:solidFill>
              <a:srgbClr val="00B050"/>
            </a:solidFill>
          </a:ln>
        </p:spPr>
        <p:txBody>
          <a:bodyPr wrap="square" rtlCol="0">
            <a:spAutoFit/>
          </a:bodyPr>
          <a:lstStyle/>
          <a:p>
            <a:r>
              <a:rPr lang="en-US" sz="2400" dirty="0">
                <a:solidFill>
                  <a:srgbClr val="FF0000"/>
                </a:solidFill>
              </a:rPr>
              <a:t>c) </a:t>
            </a:r>
            <a:r>
              <a:rPr lang="vi-VN" sz="24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hai vật không trao đổi nhiệt với nhau nếu nhiệt độ chúng bằng nhau </a:t>
            </a:r>
            <a:endParaRPr lang="en-US" sz="24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err="1">
                <a:solidFill>
                  <a:srgbClr val="FF0000"/>
                </a:solidFill>
              </a:rPr>
              <a:t>Nhận</a:t>
            </a:r>
            <a:r>
              <a:rPr lang="en-US" sz="2400" dirty="0">
                <a:solidFill>
                  <a:srgbClr val="FF0000"/>
                </a:solidFill>
              </a:rPr>
              <a:t> </a:t>
            </a:r>
            <a:r>
              <a:rPr lang="en-US" sz="2400" dirty="0" err="1">
                <a:solidFill>
                  <a:srgbClr val="FF0000"/>
                </a:solidFill>
              </a:rPr>
              <a:t>thức</a:t>
            </a:r>
            <a:r>
              <a:rPr lang="en-US" sz="2400" dirty="0">
                <a:solidFill>
                  <a:srgbClr val="FF0000"/>
                </a:solidFill>
              </a:rPr>
              <a:t> VL(1.1)</a:t>
            </a:r>
            <a:r>
              <a:rPr lang="en-US" sz="2400" dirty="0">
                <a:solidFill>
                  <a:srgbClr val="002060"/>
                </a:solidFill>
              </a:rPr>
              <a:t>; CĐTD: </a:t>
            </a:r>
            <a:r>
              <a:rPr lang="en-US" sz="2400" dirty="0" err="1">
                <a:solidFill>
                  <a:srgbClr val="FF0000"/>
                </a:solidFill>
              </a:rPr>
              <a:t>Biết</a:t>
            </a:r>
            <a:endParaRPr lang="vi-VN" sz="2400" dirty="0">
              <a:solidFill>
                <a:srgbClr val="002060"/>
              </a:solidFill>
            </a:endParaRPr>
          </a:p>
        </p:txBody>
      </p:sp>
      <p:sp>
        <p:nvSpPr>
          <p:cNvPr id="9" name="TextBox 8">
            <a:extLst>
              <a:ext uri="{FF2B5EF4-FFF2-40B4-BE49-F238E27FC236}">
                <a16:creationId xmlns:a16="http://schemas.microsoft.com/office/drawing/2014/main" id="{78A65B46-7A0D-E263-BC3B-8D329760FBFB}"/>
              </a:ext>
            </a:extLst>
          </p:cNvPr>
          <p:cNvSpPr txBox="1"/>
          <p:nvPr/>
        </p:nvSpPr>
        <p:spPr>
          <a:xfrm>
            <a:off x="145025" y="3354106"/>
            <a:ext cx="11619131" cy="830997"/>
          </a:xfrm>
          <a:prstGeom prst="rect">
            <a:avLst/>
          </a:prstGeom>
          <a:noFill/>
          <a:ln>
            <a:solidFill>
              <a:schemeClr val="accent6"/>
            </a:solidFill>
          </a:ln>
        </p:spPr>
        <p:txBody>
          <a:bodyPr wrap="square" rtlCol="0">
            <a:spAutoFit/>
          </a:bodyPr>
          <a:lstStyle/>
          <a:p>
            <a:r>
              <a:rPr lang="en-US" sz="2400" dirty="0">
                <a:solidFill>
                  <a:srgbClr val="FF0000"/>
                </a:solidFill>
              </a:rPr>
              <a:t>d) </a:t>
            </a:r>
            <a:r>
              <a:rPr lang="vi-VN" sz="24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hai vật không trao đ</a:t>
            </a:r>
            <a:r>
              <a:rPr lang="en-US" sz="24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ổ</a:t>
            </a:r>
            <a:r>
              <a:rPr lang="vi-VN" sz="24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i nhiệt với nhau nếu khối lượng chúng bằng nhau </a:t>
            </a:r>
            <a:endParaRPr lang="en-US" sz="2400" dirty="0">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err="1">
                <a:solidFill>
                  <a:srgbClr val="FF0000"/>
                </a:solidFill>
              </a:rPr>
              <a:t>Nhận</a:t>
            </a:r>
            <a:r>
              <a:rPr lang="en-US" sz="2400" dirty="0">
                <a:solidFill>
                  <a:srgbClr val="FF0000"/>
                </a:solidFill>
              </a:rPr>
              <a:t> </a:t>
            </a:r>
            <a:r>
              <a:rPr lang="en-US" sz="2400" dirty="0" err="1">
                <a:solidFill>
                  <a:srgbClr val="FF0000"/>
                </a:solidFill>
              </a:rPr>
              <a:t>thức</a:t>
            </a:r>
            <a:r>
              <a:rPr lang="en-US" sz="2400" dirty="0">
                <a:solidFill>
                  <a:srgbClr val="FF0000"/>
                </a:solidFill>
              </a:rPr>
              <a:t> VL (1.4)</a:t>
            </a:r>
            <a:r>
              <a:rPr lang="en-US" sz="2400" dirty="0">
                <a:solidFill>
                  <a:srgbClr val="002060"/>
                </a:solidFill>
              </a:rPr>
              <a:t>; CĐTD: </a:t>
            </a:r>
            <a:r>
              <a:rPr lang="en-US" sz="2400" dirty="0" err="1">
                <a:solidFill>
                  <a:srgbClr val="FF0000"/>
                </a:solidFill>
              </a:rPr>
              <a:t>Hiểu</a:t>
            </a:r>
            <a:r>
              <a:rPr lang="en-US" sz="2400" dirty="0">
                <a:solidFill>
                  <a:srgbClr val="002060"/>
                </a:solidFill>
              </a:rPr>
              <a:t>:</a:t>
            </a:r>
            <a:endParaRPr lang="vi-VN" sz="2400" dirty="0">
              <a:solidFill>
                <a:srgbClr val="002060"/>
              </a:solidFill>
            </a:endParaRPr>
          </a:p>
        </p:txBody>
      </p:sp>
      <p:sp>
        <p:nvSpPr>
          <p:cNvPr id="15" name="TextBox 14">
            <a:extLst>
              <a:ext uri="{FF2B5EF4-FFF2-40B4-BE49-F238E27FC236}">
                <a16:creationId xmlns:a16="http://schemas.microsoft.com/office/drawing/2014/main" id="{55F25C5F-B401-FD7E-E84B-1AC0CD240A3D}"/>
              </a:ext>
            </a:extLst>
          </p:cNvPr>
          <p:cNvSpPr txBox="1"/>
          <p:nvPr/>
        </p:nvSpPr>
        <p:spPr>
          <a:xfrm>
            <a:off x="145025" y="1414049"/>
            <a:ext cx="6096000" cy="940066"/>
          </a:xfrm>
          <a:prstGeom prst="rect">
            <a:avLst/>
          </a:prstGeom>
          <a:noFill/>
          <a:ln>
            <a:solidFill>
              <a:srgbClr val="FF000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[1.1] </a:t>
            </a:r>
            <a:r>
              <a:rPr lang="en-US" sz="24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4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4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4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nêu</a:t>
            </a:r>
            <a:r>
              <a:rPr lang="en-US" sz="24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đối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niệm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luật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8" name="TextBox 17">
            <a:extLst>
              <a:ext uri="{FF2B5EF4-FFF2-40B4-BE49-F238E27FC236}">
                <a16:creationId xmlns:a16="http://schemas.microsoft.com/office/drawing/2014/main" id="{15C0FFBF-2DA9-EBA4-EEE2-CC525C4F89C6}"/>
              </a:ext>
            </a:extLst>
          </p:cNvPr>
          <p:cNvSpPr txBox="1"/>
          <p:nvPr/>
        </p:nvSpPr>
        <p:spPr>
          <a:xfrm>
            <a:off x="145025" y="4310540"/>
            <a:ext cx="6078653" cy="1383264"/>
          </a:xfrm>
          <a:prstGeom prst="rect">
            <a:avLst/>
          </a:prstGeom>
          <a:noFill/>
          <a:ln>
            <a:solidFill>
              <a:srgbClr val="FF000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[1.4] </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So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loại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nhau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3" name="TextBox 12">
            <a:extLst>
              <a:ext uri="{FF2B5EF4-FFF2-40B4-BE49-F238E27FC236}">
                <a16:creationId xmlns:a16="http://schemas.microsoft.com/office/drawing/2014/main" id="{2866FECA-35DD-973B-6336-713EE3907A4E}"/>
              </a:ext>
            </a:extLst>
          </p:cNvPr>
          <p:cNvSpPr txBox="1"/>
          <p:nvPr/>
        </p:nvSpPr>
        <p:spPr>
          <a:xfrm>
            <a:off x="145025" y="2559111"/>
            <a:ext cx="11486536" cy="461665"/>
          </a:xfrm>
          <a:prstGeom prst="rect">
            <a:avLst/>
          </a:prstGeom>
          <a:noFill/>
          <a:ln>
            <a:solidFill>
              <a:srgbClr val="FF0000"/>
            </a:solidFill>
          </a:ln>
        </p:spPr>
        <p:txBody>
          <a:bodyPr wrap="square" rtlCol="0">
            <a:spAutoFit/>
          </a:bodyPr>
          <a:lstStyle/>
          <a:p>
            <a:pPr algn="just"/>
            <a:r>
              <a:rPr lang="en-US" sz="2400" dirty="0" err="1">
                <a:solidFill>
                  <a:srgbClr val="00B050"/>
                </a:solidFill>
                <a:latin typeface="Times New Roman" panose="02020603050405020304" pitchFamily="18" charset="0"/>
                <a:cs typeface="Times New Roman" panose="02020603050405020304" pitchFamily="18" charset="0"/>
              </a:rPr>
              <a:t>Đúng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Quá</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trình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truyền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nhiệt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kết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thúc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khi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hai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ở </a:t>
            </a:r>
            <a:r>
              <a:rPr lang="en-US" sz="2400" dirty="0" err="1">
                <a:solidFill>
                  <a:srgbClr val="00B050"/>
                </a:solidFill>
                <a:latin typeface="Times New Roman" panose="02020603050405020304" pitchFamily="18" charset="0"/>
                <a:cs typeface="Times New Roman" panose="02020603050405020304" pitchFamily="18" charset="0"/>
              </a:rPr>
              <a:t>cùng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nhiệt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độ</a:t>
            </a:r>
            <a:r>
              <a:rPr lang="en-US" sz="2400" dirty="0">
                <a:solidFill>
                  <a:srgbClr val="00B050"/>
                </a:solidFill>
                <a:latin typeface="Times New Roman" panose="02020603050405020304" pitchFamily="18" charset="0"/>
                <a:cs typeface="Times New Roman" panose="02020603050405020304" pitchFamily="18" charset="0"/>
              </a:rPr>
              <a:t> ( </a:t>
            </a:r>
            <a:r>
              <a:rPr lang="en-US" sz="2400" dirty="0" err="1">
                <a:solidFill>
                  <a:srgbClr val="00B050"/>
                </a:solidFill>
                <a:latin typeface="Times New Roman" panose="02020603050405020304" pitchFamily="18" charset="0"/>
                <a:cs typeface="Times New Roman" panose="02020603050405020304" pitchFamily="18" charset="0"/>
              </a:rPr>
              <a:t>trạng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thái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cân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bằng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nhiệt</a:t>
            </a:r>
            <a:r>
              <a:rPr lang="en-US" sz="2400" dirty="0">
                <a:solidFill>
                  <a:srgbClr val="00B050"/>
                </a:solidFill>
                <a:latin typeface="Times New Roman" panose="02020603050405020304" pitchFamily="18" charset="0"/>
                <a:cs typeface="Times New Roman" panose="02020603050405020304" pitchFamily="18" charset="0"/>
              </a:rPr>
              <a:t>)</a:t>
            </a:r>
            <a:endParaRPr lang="vi-VN" sz="2400" dirty="0">
              <a:solidFill>
                <a:srgbClr val="00B05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C2F6DEE6-3744-B81F-9459-36FD170D69AC}"/>
              </a:ext>
            </a:extLst>
          </p:cNvPr>
          <p:cNvSpPr txBox="1"/>
          <p:nvPr/>
        </p:nvSpPr>
        <p:spPr>
          <a:xfrm>
            <a:off x="6786645" y="1325379"/>
            <a:ext cx="5043948" cy="1200329"/>
          </a:xfrm>
          <a:prstGeom prst="rect">
            <a:avLst/>
          </a:prstGeom>
          <a:noFill/>
          <a:ln>
            <a:solidFill>
              <a:srgbClr val="FF0000"/>
            </a:solidFill>
          </a:ln>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TT32: </a:t>
            </a: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nêu được khi hai vật tiếp xúc với nhau, ở cùng nhiệt độ, sẽ không có sự truyền năng lượng nhiệt giữa</a:t>
            </a:r>
            <a:r>
              <a:rPr lang="vi-VN" sz="2400" spc="-8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chúng.</a:t>
            </a:r>
          </a:p>
        </p:txBody>
      </p:sp>
      <p:sp>
        <p:nvSpPr>
          <p:cNvPr id="10" name="TextBox 9">
            <a:extLst>
              <a:ext uri="{FF2B5EF4-FFF2-40B4-BE49-F238E27FC236}">
                <a16:creationId xmlns:a16="http://schemas.microsoft.com/office/drawing/2014/main" id="{DF89F042-160A-8F4B-9E7A-2FF26366A83D}"/>
              </a:ext>
            </a:extLst>
          </p:cNvPr>
          <p:cNvSpPr txBox="1"/>
          <p:nvPr/>
        </p:nvSpPr>
        <p:spPr>
          <a:xfrm>
            <a:off x="6560434" y="4329140"/>
            <a:ext cx="5203722" cy="1569660"/>
          </a:xfrm>
          <a:prstGeom prst="rect">
            <a:avLst/>
          </a:prstGeom>
          <a:noFill/>
          <a:ln>
            <a:solidFill>
              <a:srgbClr val="FF0000"/>
            </a:solidFill>
          </a:ln>
        </p:spPr>
        <p:txBody>
          <a:bodyPr wrap="square" rtlCol="0">
            <a:spAutoFit/>
          </a:bodyPr>
          <a:lstStyle/>
          <a:p>
            <a:r>
              <a:rPr lang="en-US" sz="2400" dirty="0">
                <a:solidFill>
                  <a:srgbClr val="FF0000"/>
                </a:solidFill>
                <a:latin typeface="Times New Roman" panose="02020603050405020304" pitchFamily="18" charset="0"/>
                <a:ea typeface="Times New Roman" panose="02020603050405020304" pitchFamily="18" charset="0"/>
              </a:rPr>
              <a:t>TT32.</a:t>
            </a:r>
            <a:r>
              <a:rPr lang="en-US" sz="2400" dirty="0">
                <a:latin typeface="Times New Roman" panose="02020603050405020304" pitchFamily="18" charset="0"/>
                <a:ea typeface="Times New Roman" panose="02020603050405020304" pitchFamily="18" charset="0"/>
              </a:rPr>
              <a:t> T</a:t>
            </a:r>
            <a:r>
              <a:rPr lang="vi-VN" sz="2400" dirty="0">
                <a:effectLst/>
                <a:latin typeface="Times New Roman" panose="02020603050405020304" pitchFamily="18" charset="0"/>
                <a:ea typeface="Times New Roman" panose="02020603050405020304" pitchFamily="18" charset="0"/>
              </a:rPr>
              <a:t>hảo luận để </a:t>
            </a:r>
            <a:r>
              <a:rPr lang="en-US" sz="2400" dirty="0">
                <a:effectLst/>
                <a:latin typeface="Times New Roman" panose="02020603050405020304" pitchFamily="18" charset="0"/>
                <a:ea typeface="Times New Roman" panose="02020603050405020304" pitchFamily="18" charset="0"/>
              </a:rPr>
              <a:t>n</a:t>
            </a:r>
            <a:r>
              <a:rPr lang="vi-VN" sz="2400" dirty="0">
                <a:effectLst/>
                <a:latin typeface="Times New Roman" panose="02020603050405020304" pitchFamily="18" charset="0"/>
                <a:ea typeface="Times New Roman" panose="02020603050405020304" pitchFamily="18" charset="0"/>
              </a:rPr>
              <a:t>êu được sự chênh lệch nhiệt độ giữa hai vật tiếp xúc nhau có thể cho ta biết chiều truyền năng lượng nhiệt giữa chúng</a:t>
            </a:r>
            <a:r>
              <a:rPr lang="en-US" sz="2400" dirty="0">
                <a:effectLst/>
                <a:latin typeface="Times New Roman" panose="02020603050405020304" pitchFamily="18" charset="0"/>
                <a:ea typeface="Times New Roman" panose="02020603050405020304" pitchFamily="18" charset="0"/>
              </a:rPr>
              <a:t>.</a:t>
            </a:r>
            <a:endParaRPr lang="vi-VN" sz="2400" dirty="0"/>
          </a:p>
        </p:txBody>
      </p:sp>
      <p:sp>
        <p:nvSpPr>
          <p:cNvPr id="11" name="TextBox 10">
            <a:extLst>
              <a:ext uri="{FF2B5EF4-FFF2-40B4-BE49-F238E27FC236}">
                <a16:creationId xmlns:a16="http://schemas.microsoft.com/office/drawing/2014/main" id="{9F3544B8-ED17-ABA9-FB3F-DD187F7024EB}"/>
              </a:ext>
            </a:extLst>
          </p:cNvPr>
          <p:cNvSpPr txBox="1"/>
          <p:nvPr/>
        </p:nvSpPr>
        <p:spPr>
          <a:xfrm>
            <a:off x="294967" y="5898800"/>
            <a:ext cx="9389807" cy="461665"/>
          </a:xfrm>
          <a:prstGeom prst="rect">
            <a:avLst/>
          </a:prstGeom>
          <a:noFill/>
        </p:spPr>
        <p:txBody>
          <a:bodyPr wrap="square" rtlCol="0">
            <a:spAutoFit/>
          </a:bodyPr>
          <a:lstStyle/>
          <a:p>
            <a:r>
              <a:rPr lang="en-US" sz="2400" dirty="0">
                <a:solidFill>
                  <a:srgbClr val="00B050"/>
                </a:solidFill>
                <a:latin typeface="Times New Roman" panose="02020603050405020304" pitchFamily="18" charset="0"/>
                <a:cs typeface="Times New Roman" panose="02020603050405020304" pitchFamily="18" charset="0"/>
              </a:rPr>
              <a:t>Sai:</a:t>
            </a:r>
            <a:r>
              <a:rPr lang="vi-VN" sz="2400" dirty="0">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hai vật không trao đ</a:t>
            </a:r>
            <a:r>
              <a:rPr lang="en-US" sz="2400" dirty="0">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ổ</a:t>
            </a:r>
            <a:r>
              <a:rPr lang="vi-VN" sz="2400" dirty="0">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i nhiệt với nhau</a:t>
            </a:r>
            <a:r>
              <a:rPr lang="en-US" sz="2400" dirty="0">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khi</a:t>
            </a:r>
            <a:r>
              <a:rPr lang="en-US" sz="2400" dirty="0">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hai</a:t>
            </a:r>
            <a:r>
              <a:rPr lang="en-US" sz="2400" dirty="0">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vật</a:t>
            </a:r>
            <a:r>
              <a:rPr lang="en-US" sz="2400" dirty="0">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ở </a:t>
            </a:r>
            <a:r>
              <a:rPr lang="en-US" sz="2400" dirty="0" err="1">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dirty="0">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nhiệt</a:t>
            </a:r>
            <a:r>
              <a:rPr lang="en-US" sz="2400" dirty="0">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B05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dirty="0">
                <a:solidFill>
                  <a:srgbClr val="00B050"/>
                </a:solidFill>
                <a:latin typeface="Times New Roman" panose="02020603050405020304" pitchFamily="18" charset="0"/>
                <a:cs typeface="Times New Roman" panose="02020603050405020304" pitchFamily="18" charset="0"/>
              </a:rPr>
              <a:t> </a:t>
            </a:r>
            <a:endParaRPr lang="vi-VN" sz="24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053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 calcmode="lin" valueType="num">
                                      <p:cBhvr additive="base">
                                        <p:cTn id="34" dur="500" fill="hold"/>
                                        <p:tgtEl>
                                          <p:spTgt spid="18"/>
                                        </p:tgtEl>
                                        <p:attrNameLst>
                                          <p:attrName>ppt_x</p:attrName>
                                        </p:attrNameLst>
                                      </p:cBhvr>
                                      <p:tavLst>
                                        <p:tav tm="0">
                                          <p:val>
                                            <p:strVal val="#ppt_x"/>
                                          </p:val>
                                        </p:tav>
                                        <p:tav tm="100000">
                                          <p:val>
                                            <p:strVal val="#ppt_x"/>
                                          </p:val>
                                        </p:tav>
                                      </p:tavLst>
                                    </p:anim>
                                    <p:anim calcmode="lin" valueType="num">
                                      <p:cBhvr additive="base">
                                        <p:cTn id="35" dur="500" fill="hold"/>
                                        <p:tgtEl>
                                          <p:spTgt spid="18"/>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additive="base">
                                        <p:cTn id="38" dur="500" fill="hold"/>
                                        <p:tgtEl>
                                          <p:spTgt spid="10"/>
                                        </p:tgtEl>
                                        <p:attrNameLst>
                                          <p:attrName>ppt_x</p:attrName>
                                        </p:attrNameLst>
                                      </p:cBhvr>
                                      <p:tavLst>
                                        <p:tav tm="0">
                                          <p:val>
                                            <p:strVal val="#ppt_x"/>
                                          </p:val>
                                        </p:tav>
                                        <p:tav tm="100000">
                                          <p:val>
                                            <p:strVal val="#ppt_x"/>
                                          </p:val>
                                        </p:tav>
                                      </p:tavLst>
                                    </p:anim>
                                    <p:anim calcmode="lin" valueType="num">
                                      <p:cBhvr additive="base">
                                        <p:cTn id="39" dur="500" fill="hold"/>
                                        <p:tgtEl>
                                          <p:spTgt spid="10"/>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additive="base">
                                        <p:cTn id="42" dur="500" fill="hold"/>
                                        <p:tgtEl>
                                          <p:spTgt spid="11"/>
                                        </p:tgtEl>
                                        <p:attrNameLst>
                                          <p:attrName>ppt_x</p:attrName>
                                        </p:attrNameLst>
                                      </p:cBhvr>
                                      <p:tavLst>
                                        <p:tav tm="0">
                                          <p:val>
                                            <p:strVal val="#ppt_x"/>
                                          </p:val>
                                        </p:tav>
                                        <p:tav tm="100000">
                                          <p:val>
                                            <p:strVal val="#ppt_x"/>
                                          </p:val>
                                        </p:tav>
                                      </p:tavLst>
                                    </p:anim>
                                    <p:anim calcmode="lin" valueType="num">
                                      <p:cBhvr additive="base">
                                        <p:cTn id="4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5" grpId="0" animBg="1"/>
      <p:bldP spid="18" grpId="0" animBg="1"/>
      <p:bldP spid="13" grpId="0" animBg="1"/>
      <p:bldP spid="4" grpId="0" animBg="1"/>
      <p:bldP spid="10" grpId="0" animBg="1"/>
      <p:bldP spid="1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860CB4-2FCB-5974-0BF6-5541E2461460}"/>
              </a:ext>
            </a:extLst>
          </p:cNvPr>
          <p:cNvSpPr txBox="1"/>
          <p:nvPr/>
        </p:nvSpPr>
        <p:spPr>
          <a:xfrm>
            <a:off x="324464" y="346195"/>
            <a:ext cx="11603376" cy="5262979"/>
          </a:xfrm>
          <a:prstGeom prst="rect">
            <a:avLst/>
          </a:prstGeom>
          <a:noFill/>
          <a:ln>
            <a:solidFill>
              <a:srgbClr val="FF0000"/>
            </a:solidFill>
          </a:ln>
        </p:spPr>
        <p:txBody>
          <a:bodyPr wrap="square" rtlCol="0">
            <a:spAutoFit/>
          </a:bodyPr>
          <a:lstStyle/>
          <a:p>
            <a:pPr algn="just"/>
            <a:r>
              <a:rPr lang="en-US" sz="24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Ví</a:t>
            </a:r>
            <a:r>
              <a:rPr lang="en-US" sz="24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dụ</a:t>
            </a:r>
            <a:r>
              <a:rPr lang="en-US" sz="24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2: </a:t>
            </a:r>
            <a:r>
              <a:rPr lang="vi-VN" sz="2400" dirty="0">
                <a:latin typeface="Times New Roman" panose="02020603050405020304" pitchFamily="18" charset="0"/>
                <a:ea typeface="Tahoma" panose="020B0604030504040204" pitchFamily="34" charset="0"/>
                <a:cs typeface="Times New Roman" panose="02020603050405020304" pitchFamily="18" charset="0"/>
              </a:rPr>
              <a:t>Một đoạn dây dẫn nằm ngang được </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vi-VN" sz="2400" dirty="0">
                <a:latin typeface="Times New Roman" panose="02020603050405020304" pitchFamily="18" charset="0"/>
                <a:ea typeface="Tahoma" panose="020B0604030504040204" pitchFamily="34" charset="0"/>
                <a:cs typeface="Times New Roman" panose="02020603050405020304" pitchFamily="18" charset="0"/>
              </a:rPr>
              <a:t>giữ cố định ở vùng từ trường </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a:p>
            <a:pPr algn="just"/>
            <a:r>
              <a:rPr lang="vi-VN" sz="2400" dirty="0">
                <a:latin typeface="Times New Roman" panose="02020603050405020304" pitchFamily="18" charset="0"/>
                <a:ea typeface="Tahoma" panose="020B0604030504040204" pitchFamily="34" charset="0"/>
                <a:cs typeface="Times New Roman" panose="02020603050405020304" pitchFamily="18" charset="0"/>
              </a:rPr>
              <a:t>đều trong khoảng không gian giữa hai cực của nam châm. Nam châm này </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a:p>
            <a:pPr algn="just"/>
            <a:r>
              <a:rPr lang="vi-VN" sz="2400" dirty="0">
                <a:latin typeface="Times New Roman" panose="02020603050405020304" pitchFamily="18" charset="0"/>
                <a:ea typeface="Tahoma" panose="020B0604030504040204" pitchFamily="34" charset="0"/>
                <a:cs typeface="Times New Roman" panose="02020603050405020304" pitchFamily="18" charset="0"/>
              </a:rPr>
              <a:t>được đặt trên một cái cân (Hình </a:t>
            </a:r>
            <a:r>
              <a:rPr lang="en-US" sz="2400" dirty="0" err="1">
                <a:latin typeface="Times New Roman" panose="02020603050405020304" pitchFamily="18" charset="0"/>
                <a:ea typeface="Tahoma" panose="020B0604030504040204" pitchFamily="34" charset="0"/>
                <a:cs typeface="Times New Roman" panose="02020603050405020304" pitchFamily="18" charset="0"/>
              </a:rPr>
              <a:t>vẽ</a:t>
            </a:r>
            <a:r>
              <a:rPr lang="vi-VN" sz="2400" dirty="0">
                <a:latin typeface="Times New Roman" panose="02020603050405020304" pitchFamily="18" charset="0"/>
                <a:ea typeface="Tahoma" panose="020B0604030504040204" pitchFamily="34" charset="0"/>
                <a:cs typeface="Times New Roman" panose="02020603050405020304" pitchFamily="18" charset="0"/>
              </a:rPr>
              <a:t>). Phần nằm trong từ trường của đoạn </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a:p>
            <a:pPr algn="just"/>
            <a:r>
              <a:rPr lang="vi-VN" sz="2400" dirty="0">
                <a:latin typeface="Times New Roman" panose="02020603050405020304" pitchFamily="18" charset="0"/>
                <a:ea typeface="Tahoma" panose="020B0604030504040204" pitchFamily="34" charset="0"/>
                <a:cs typeface="Times New Roman" panose="02020603050405020304" pitchFamily="18" charset="0"/>
              </a:rPr>
              <a:t>dây dẫn có chiều dài là 1,0 </a:t>
            </a:r>
            <a:r>
              <a:rPr lang="en-US" sz="2400" dirty="0">
                <a:latin typeface="Times New Roman" panose="02020603050405020304" pitchFamily="18" charset="0"/>
                <a:ea typeface="Tahoma" panose="020B0604030504040204" pitchFamily="34" charset="0"/>
                <a:cs typeface="Times New Roman" panose="02020603050405020304" pitchFamily="18" charset="0"/>
              </a:rPr>
              <a:t>cm. </a:t>
            </a:r>
            <a:r>
              <a:rPr lang="vi-VN" sz="2400" dirty="0">
                <a:latin typeface="Times New Roman" panose="02020603050405020304" pitchFamily="18" charset="0"/>
                <a:ea typeface="Tahoma" panose="020B0604030504040204" pitchFamily="34" charset="0"/>
                <a:cs typeface="Times New Roman" panose="02020603050405020304" pitchFamily="18" charset="0"/>
              </a:rPr>
              <a:t>Khi không có dòng điện chạy trong đoạn dây, số chỉ của cân là 500,68 g. Khi có dòng điện cường độ 0,34 A chạy trong đoạn dây, số chỉ của cân là 500,12</a:t>
            </a:r>
            <a:r>
              <a:rPr lang="en-US" sz="2400" dirty="0">
                <a:latin typeface="Times New Roman" panose="02020603050405020304" pitchFamily="18" charset="0"/>
                <a:ea typeface="Tahoma" panose="020B0604030504040204" pitchFamily="34" charset="0"/>
                <a:cs typeface="Times New Roman" panose="02020603050405020304" pitchFamily="18" charset="0"/>
              </a:rPr>
              <a:t> g. </a:t>
            </a:r>
            <a:r>
              <a:rPr lang="vi-VN" sz="2400" dirty="0">
                <a:latin typeface="Times New Roman" panose="02020603050405020304" pitchFamily="18" charset="0"/>
                <a:ea typeface="Tahoma" panose="020B0604030504040204" pitchFamily="34" charset="0"/>
                <a:cs typeface="Times New Roman" panose="02020603050405020304" pitchFamily="18" charset="0"/>
              </a:rPr>
              <a:t>Lấy </a:t>
            </a:r>
            <a:r>
              <a:rPr lang="vi-VN" sz="2400" i="1" dirty="0">
                <a:latin typeface="Times New Roman" panose="02020603050405020304" pitchFamily="18" charset="0"/>
                <a:ea typeface="Tahoma" panose="020B0604030504040204" pitchFamily="34" charset="0"/>
                <a:cs typeface="Times New Roman" panose="02020603050405020304" pitchFamily="18" charset="0"/>
              </a:rPr>
              <a:t>g =</a:t>
            </a:r>
            <a:r>
              <a:rPr lang="vi-VN" sz="2400" dirty="0">
                <a:latin typeface="Times New Roman" panose="02020603050405020304" pitchFamily="18" charset="0"/>
                <a:ea typeface="Tahoma" panose="020B0604030504040204" pitchFamily="34" charset="0"/>
                <a:cs typeface="Times New Roman" panose="02020603050405020304" pitchFamily="18" charset="0"/>
              </a:rPr>
              <a:t> 9,80 m/s</a:t>
            </a:r>
            <a:r>
              <a:rPr lang="vi-VN" sz="2400" baseline="30000" dirty="0">
                <a:latin typeface="Times New Roman" panose="02020603050405020304" pitchFamily="18" charset="0"/>
                <a:ea typeface="Tahoma" panose="020B0604030504040204" pitchFamily="34" charset="0"/>
                <a:cs typeface="Times New Roman" panose="02020603050405020304" pitchFamily="18" charset="0"/>
              </a:rPr>
              <a:t>2</a:t>
            </a:r>
            <a:r>
              <a:rPr lang="vi-VN" sz="2400" dirty="0">
                <a:latin typeface="Times New Roman" panose="02020603050405020304" pitchFamily="18" charset="0"/>
                <a:ea typeface="Tahoma" panose="020B0604030504040204" pitchFamily="34" charset="0"/>
                <a:cs typeface="Times New Roman" panose="02020603050405020304" pitchFamily="18" charset="0"/>
              </a:rPr>
              <a:t>.</a:t>
            </a:r>
          </a:p>
          <a:p>
            <a:pPr algn="just"/>
            <a:r>
              <a:rPr lang="vi-VN" sz="2400" dirty="0">
                <a:latin typeface="Times New Roman" panose="02020603050405020304" pitchFamily="18" charset="0"/>
                <a:ea typeface="Tahoma" panose="020B0604030504040204" pitchFamily="34" charset="0"/>
                <a:cs typeface="Times New Roman" panose="02020603050405020304" pitchFamily="18" charset="0"/>
              </a:rPr>
              <a:t>Trong các phát biểu sau đây, phát biểu nào là đúng, phát biểu nào là sai</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a:p>
            <a:pPr marL="457200" lvl="0" indent="-457200">
              <a:buAutoNum type="alphaLcParenR"/>
            </a:pPr>
            <a:r>
              <a:rPr lang="vi-VN" sz="2400" dirty="0">
                <a:latin typeface="Times New Roman" panose="02020603050405020304" pitchFamily="18" charset="0"/>
                <a:ea typeface="Tahoma" panose="020B0604030504040204" pitchFamily="34" charset="0"/>
                <a:cs typeface="Times New Roman" panose="02020603050405020304" pitchFamily="18" charset="0"/>
              </a:rPr>
              <a:t>Số chỉ của cân giảm đi chứng tỏ có một lực tác dụng vào cân theo chiều thẳng đứng lên trên.</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a:p>
            <a:pPr lvl="0"/>
            <a:r>
              <a:rPr lang="en-US" sz="2400" b="1" dirty="0">
                <a:latin typeface="Times New Roman" panose="02020603050405020304" pitchFamily="18" charset="0"/>
                <a:ea typeface="Tahoma" panose="020B0604030504040204" pitchFamily="34" charset="0"/>
                <a:cs typeface="Times New Roman" panose="02020603050405020304" pitchFamily="18" charset="0"/>
              </a:rPr>
              <a:t>b) </a:t>
            </a:r>
            <a:r>
              <a:rPr lang="vi-VN" sz="2400" dirty="0">
                <a:latin typeface="Times New Roman" panose="02020603050405020304" pitchFamily="18" charset="0"/>
                <a:ea typeface="Tahoma" panose="020B0604030504040204" pitchFamily="34" charset="0"/>
                <a:cs typeface="Times New Roman" panose="02020603050405020304" pitchFamily="18" charset="0"/>
              </a:rPr>
              <a:t>Lực tác dụng làm cho số chỉ của cân giảm là lực từ tác dụng lên đoạn dây và có chiều hướng lên.</a:t>
            </a:r>
          </a:p>
          <a:p>
            <a:pPr lvl="0"/>
            <a:r>
              <a:rPr lang="en-US" sz="2400" b="1" dirty="0">
                <a:latin typeface="Times New Roman" panose="02020603050405020304" pitchFamily="18" charset="0"/>
                <a:ea typeface="Tahoma" panose="020B0604030504040204" pitchFamily="34" charset="0"/>
                <a:cs typeface="Times New Roman" panose="02020603050405020304" pitchFamily="18" charset="0"/>
              </a:rPr>
              <a:t>c) </a:t>
            </a:r>
            <a:r>
              <a:rPr lang="vi-VN" sz="2400" dirty="0">
                <a:latin typeface="Times New Roman" panose="02020603050405020304" pitchFamily="18" charset="0"/>
                <a:ea typeface="Tahoma" panose="020B0604030504040204" pitchFamily="34" charset="0"/>
                <a:cs typeface="Times New Roman" panose="02020603050405020304" pitchFamily="18" charset="0"/>
              </a:rPr>
              <a:t>Dòng điện trong dây có chiều từ trái sang phải.</a:t>
            </a:r>
          </a:p>
          <a:p>
            <a:pPr lvl="0"/>
            <a:r>
              <a:rPr lang="en-US" sz="2400" b="1" dirty="0">
                <a:latin typeface="Times New Roman" panose="02020603050405020304" pitchFamily="18" charset="0"/>
                <a:ea typeface="Tahoma" panose="020B0604030504040204" pitchFamily="34" charset="0"/>
                <a:cs typeface="Times New Roman" panose="02020603050405020304" pitchFamily="18" charset="0"/>
              </a:rPr>
              <a:t>d) </a:t>
            </a:r>
            <a:r>
              <a:rPr lang="vi-VN" sz="2400" dirty="0">
                <a:latin typeface="Times New Roman" panose="02020603050405020304" pitchFamily="18" charset="0"/>
                <a:ea typeface="Tahoma" panose="020B0604030504040204" pitchFamily="34" charset="0"/>
                <a:cs typeface="Times New Roman" panose="02020603050405020304" pitchFamily="18" charset="0"/>
              </a:rPr>
              <a:t>Độ lớn cảm ứng từ giữa các cực của nam châm là 0,16 T.</a:t>
            </a:r>
          </a:p>
          <a:p>
            <a:pPr algn="just"/>
            <a:endParaRPr lang="vi-VN" sz="2400" dirty="0"/>
          </a:p>
        </p:txBody>
      </p:sp>
      <p:pic>
        <p:nvPicPr>
          <p:cNvPr id="29" name="Picture 28">
            <a:extLst>
              <a:ext uri="{FF2B5EF4-FFF2-40B4-BE49-F238E27FC236}">
                <a16:creationId xmlns:a16="http://schemas.microsoft.com/office/drawing/2014/main" id="{FD1010DF-E46A-F59C-2F79-2397ED5EFF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2805" y="346195"/>
            <a:ext cx="2185035" cy="12109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796482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5DE420-30F7-BFC0-5BC6-182D1077262C}"/>
              </a:ext>
            </a:extLst>
          </p:cNvPr>
          <p:cNvSpPr txBox="1"/>
          <p:nvPr/>
        </p:nvSpPr>
        <p:spPr>
          <a:xfrm>
            <a:off x="670560" y="186105"/>
            <a:ext cx="10576560" cy="830997"/>
          </a:xfrm>
          <a:prstGeom prst="rect">
            <a:avLst/>
          </a:prstGeom>
          <a:noFill/>
        </p:spPr>
        <p:txBody>
          <a:bodyPr wrap="square" rtlCol="0">
            <a:spAutoFit/>
          </a:bodyPr>
          <a:lstStyle/>
          <a:p>
            <a:pPr lvl="0"/>
            <a:r>
              <a:rPr lang="en-US" sz="2400" b="1" dirty="0">
                <a:latin typeface="Times New Roman" panose="02020603050405020304" pitchFamily="18" charset="0"/>
                <a:ea typeface="Tahoma" panose="020B0604030504040204" pitchFamily="34" charset="0"/>
                <a:cs typeface="Times New Roman" panose="02020603050405020304" pitchFamily="18" charset="0"/>
              </a:rPr>
              <a:t>a) </a:t>
            </a:r>
            <a:r>
              <a:rPr lang="vi-VN" sz="2400" dirty="0">
                <a:latin typeface="Times New Roman" panose="02020603050405020304" pitchFamily="18" charset="0"/>
                <a:ea typeface="Tahoma" panose="020B0604030504040204" pitchFamily="34" charset="0"/>
                <a:cs typeface="Times New Roman" panose="02020603050405020304" pitchFamily="18" charset="0"/>
              </a:rPr>
              <a:t>Số chỉ của cân giảm đi chứng tỏ có một lực tác dụng vào cân theo chiều thẳng đứng lên trên.</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C95DD891-E5CD-3790-2C71-F5F20085FCE3}"/>
              </a:ext>
            </a:extLst>
          </p:cNvPr>
          <p:cNvSpPr txBox="1"/>
          <p:nvPr/>
        </p:nvSpPr>
        <p:spPr>
          <a:xfrm>
            <a:off x="731520" y="1164332"/>
            <a:ext cx="7134286" cy="1938992"/>
          </a:xfrm>
          <a:prstGeom prst="rect">
            <a:avLst/>
          </a:prstGeom>
          <a:noFill/>
          <a:ln>
            <a:solidFill>
              <a:srgbClr val="FF0000"/>
            </a:solidFill>
          </a:ln>
        </p:spPr>
        <p:txBody>
          <a:bodyPr wrap="square" rtlCol="0">
            <a:spAutoFit/>
          </a:bodyPr>
          <a:lstStyle/>
          <a:p>
            <a:pPr algn="just"/>
            <a:r>
              <a:rPr lang="en-US" sz="2400" dirty="0">
                <a:latin typeface="Times New Roman" panose="02020603050405020304" pitchFamily="18" charset="0"/>
                <a:ea typeface="Tahoma" panose="020B0604030504040204" pitchFamily="34" charset="0"/>
                <a:cs typeface="Times New Roman" panose="02020603050405020304" pitchFamily="18" charset="0"/>
              </a:rPr>
              <a:t>NLVL: </a:t>
            </a:r>
            <a:r>
              <a:rPr lang="en-US" sz="2400" dirty="0" err="1">
                <a:latin typeface="Times New Roman" panose="02020603050405020304" pitchFamily="18" charset="0"/>
                <a:ea typeface="Tahoma" panose="020B0604030504040204" pitchFamily="34" charset="0"/>
                <a:cs typeface="Times New Roman" panose="02020603050405020304" pitchFamily="18" charset="0"/>
              </a:rPr>
              <a:t>Nhận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thức</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vật</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lí</a:t>
            </a:r>
            <a:r>
              <a:rPr lang="en-US" sz="2400" dirty="0">
                <a:latin typeface="Times New Roman" panose="02020603050405020304" pitchFamily="18" charset="0"/>
                <a:ea typeface="Tahoma" panose="020B0604030504040204" pitchFamily="34" charset="0"/>
                <a:cs typeface="Times New Roman" panose="02020603050405020304" pitchFamily="18" charset="0"/>
              </a:rPr>
              <a:t> (1.4). CĐTD: </a:t>
            </a:r>
            <a:r>
              <a:rPr lang="en-US" sz="2400" dirty="0" err="1">
                <a:latin typeface="Times New Roman" panose="02020603050405020304" pitchFamily="18" charset="0"/>
                <a:ea typeface="Tahoma" panose="020B0604030504040204" pitchFamily="34" charset="0"/>
                <a:cs typeface="Times New Roman" panose="02020603050405020304" pitchFamily="18" charset="0"/>
              </a:rPr>
              <a:t>Hiểu</a:t>
            </a:r>
            <a:r>
              <a:rPr lang="en-US" sz="2400" dirty="0">
                <a:latin typeface="Times New Roman" panose="02020603050405020304" pitchFamily="18" charset="0"/>
                <a:ea typeface="Tahoma" panose="020B0604030504040204" pitchFamily="34" charset="0"/>
                <a:cs typeface="Times New Roman" panose="02020603050405020304" pitchFamily="18" charset="0"/>
              </a:rPr>
              <a:t>.</a:t>
            </a:r>
          </a:p>
          <a:p>
            <a:pPr algn="just"/>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[1.4] </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So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loại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nhau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r>
              <a:rPr kumimoji="0" lang="en-US" altLang="vi-VN" sz="2400" b="0" i="0" u="none" strike="noStrike" kern="100" cap="none" normalizeH="0" baseline="0" dirty="0">
                <a:ln>
                  <a:noFill/>
                </a:ln>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Đúng. Số chỉ của cân giảm, chứng tỏ đã có một lực tác dụng vào cân theo chiều hướng lên.</a:t>
            </a:r>
            <a:endParaRPr lang="vi-VN" sz="2400" dirty="0">
              <a:solidFill>
                <a:srgbClr val="00B050"/>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9A3F8150-A485-19D4-7DF2-1D7D1C4ABD4F}"/>
              </a:ext>
            </a:extLst>
          </p:cNvPr>
          <p:cNvSpPr txBox="1"/>
          <p:nvPr/>
        </p:nvSpPr>
        <p:spPr>
          <a:xfrm>
            <a:off x="731519" y="4401324"/>
            <a:ext cx="7999525" cy="1938992"/>
          </a:xfrm>
          <a:prstGeom prst="rect">
            <a:avLst/>
          </a:prstGeom>
          <a:noFill/>
          <a:ln>
            <a:solidFill>
              <a:srgbClr val="FF0000"/>
            </a:solidFill>
          </a:ln>
        </p:spPr>
        <p:txBody>
          <a:bodyPr wrap="square" rtlCol="0">
            <a:spAutoFit/>
          </a:bodyPr>
          <a:lstStyle/>
          <a:p>
            <a:r>
              <a:rPr lang="en-US" sz="2400" dirty="0">
                <a:latin typeface="Times New Roman" panose="02020603050405020304" pitchFamily="18" charset="0"/>
                <a:ea typeface="Tahoma" panose="020B0604030504040204" pitchFamily="34" charset="0"/>
                <a:cs typeface="Times New Roman" panose="02020603050405020304" pitchFamily="18" charset="0"/>
              </a:rPr>
              <a:t>NLVL: </a:t>
            </a:r>
            <a:r>
              <a:rPr lang="en-US" sz="2400" dirty="0" err="1">
                <a:latin typeface="Times New Roman" panose="02020603050405020304" pitchFamily="18" charset="0"/>
                <a:ea typeface="Tahoma" panose="020B0604030504040204" pitchFamily="34" charset="0"/>
                <a:cs typeface="Times New Roman" panose="02020603050405020304" pitchFamily="18" charset="0"/>
              </a:rPr>
              <a:t>Nhận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thức</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vật</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lí</a:t>
            </a:r>
            <a:r>
              <a:rPr lang="en-US" sz="2400" dirty="0">
                <a:latin typeface="Times New Roman" panose="02020603050405020304" pitchFamily="18" charset="0"/>
                <a:ea typeface="Tahoma" panose="020B0604030504040204" pitchFamily="34" charset="0"/>
                <a:cs typeface="Times New Roman" panose="02020603050405020304" pitchFamily="18" charset="0"/>
              </a:rPr>
              <a:t> (1.4). CĐTD: </a:t>
            </a:r>
            <a:r>
              <a:rPr lang="en-US" sz="2400" dirty="0" err="1">
                <a:latin typeface="Times New Roman" panose="02020603050405020304" pitchFamily="18" charset="0"/>
                <a:ea typeface="Tahoma" panose="020B0604030504040204" pitchFamily="34" charset="0"/>
                <a:cs typeface="Times New Roman" panose="02020603050405020304" pitchFamily="18" charset="0"/>
              </a:rPr>
              <a:t>Hiểu</a:t>
            </a:r>
            <a:r>
              <a:rPr lang="en-US" sz="2400" dirty="0">
                <a:latin typeface="Times New Roman" panose="02020603050405020304" pitchFamily="18" charset="0"/>
                <a:ea typeface="Tahoma" panose="020B0604030504040204" pitchFamily="34" charset="0"/>
                <a:cs typeface="Times New Roman" panose="02020603050405020304" pitchFamily="18" charset="0"/>
              </a:rPr>
              <a:t>.</a:t>
            </a:r>
          </a:p>
          <a:p>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[1.4] </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So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loại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nhau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a:p>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Sai. Do lực tác dụng vào cân hướng lên nên theo định luật thứ ba của </a:t>
            </a:r>
            <a:r>
              <a:rPr kumimoji="0" lang="en-US"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Newton, </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lực tác dụng lên đoạn dây hướng xuống.</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51DB189-B2A4-D442-B15B-79DD68ADC07C}"/>
              </a:ext>
            </a:extLst>
          </p:cNvPr>
          <p:cNvSpPr txBox="1"/>
          <p:nvPr/>
        </p:nvSpPr>
        <p:spPr>
          <a:xfrm>
            <a:off x="731520" y="3429000"/>
            <a:ext cx="11023600" cy="830997"/>
          </a:xfrm>
          <a:prstGeom prst="rect">
            <a:avLst/>
          </a:prstGeom>
          <a:noFill/>
        </p:spPr>
        <p:txBody>
          <a:bodyPr wrap="square" rtlCol="0">
            <a:spAutoFit/>
          </a:bodyPr>
          <a:lstStyle/>
          <a:p>
            <a:r>
              <a:rPr lang="en-US" sz="2400" b="1" dirty="0">
                <a:latin typeface="Times New Roman" panose="02020603050405020304" pitchFamily="18" charset="0"/>
                <a:ea typeface="Tahoma" panose="020B0604030504040204" pitchFamily="34" charset="0"/>
                <a:cs typeface="Times New Roman" panose="02020603050405020304" pitchFamily="18" charset="0"/>
              </a:rPr>
              <a:t>b) </a:t>
            </a:r>
            <a:r>
              <a:rPr lang="vi-VN" sz="2400" dirty="0">
                <a:latin typeface="Times New Roman" panose="02020603050405020304" pitchFamily="18" charset="0"/>
                <a:ea typeface="Tahoma" panose="020B0604030504040204" pitchFamily="34" charset="0"/>
                <a:cs typeface="Times New Roman" panose="02020603050405020304" pitchFamily="18" charset="0"/>
              </a:rPr>
              <a:t>Lực tác dụng làm cho số chỉ của cân giảm là lực từ tác dụng lên đoạn dây và có chiều hướng lên.</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E511208-7867-9584-82E5-295331340CAF}"/>
              </a:ext>
            </a:extLst>
          </p:cNvPr>
          <p:cNvSpPr txBox="1"/>
          <p:nvPr/>
        </p:nvSpPr>
        <p:spPr>
          <a:xfrm>
            <a:off x="9405211" y="1215837"/>
            <a:ext cx="2349909" cy="1938992"/>
          </a:xfrm>
          <a:prstGeom prst="rect">
            <a:avLst/>
          </a:prstGeom>
          <a:noFill/>
          <a:ln>
            <a:solidFill>
              <a:srgbClr val="FF0000"/>
            </a:solidFill>
          </a:ln>
        </p:spPr>
        <p:txBody>
          <a:bodyPr wrap="square" rtlCol="0">
            <a:spAutoFit/>
          </a:bodyPr>
          <a:lstStyle/>
          <a:p>
            <a:pPr algn="just"/>
            <a:r>
              <a:rPr lang="en-US" sz="2400" dirty="0">
                <a:solidFill>
                  <a:srgbClr val="FF0000"/>
                </a:solidFill>
                <a:effectLst/>
                <a:latin typeface="Times New Roman" panose="02020603050405020304" pitchFamily="18" charset="0"/>
                <a:ea typeface="Times New Roman" panose="02020603050405020304" pitchFamily="18" charset="0"/>
              </a:rPr>
              <a:t>TT32:</a:t>
            </a:r>
            <a:r>
              <a:rPr lang="en-US" sz="2400" dirty="0">
                <a:effectLst/>
                <a:latin typeface="Times New Roman" panose="02020603050405020304" pitchFamily="18" charset="0"/>
                <a:ea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rPr>
              <a:t>mô tả được hướng của lực từ tác dụng lên đoạn dây dẫn mang dòng điện</a:t>
            </a:r>
            <a:endParaRPr lang="vi-VN" sz="2400" dirty="0"/>
          </a:p>
        </p:txBody>
      </p:sp>
      <p:sp>
        <p:nvSpPr>
          <p:cNvPr id="8" name="TextBox 7">
            <a:extLst>
              <a:ext uri="{FF2B5EF4-FFF2-40B4-BE49-F238E27FC236}">
                <a16:creationId xmlns:a16="http://schemas.microsoft.com/office/drawing/2014/main" id="{CAA1855D-0D76-33FC-90DE-5FBDBF288BCA}"/>
              </a:ext>
            </a:extLst>
          </p:cNvPr>
          <p:cNvSpPr txBox="1"/>
          <p:nvPr/>
        </p:nvSpPr>
        <p:spPr>
          <a:xfrm>
            <a:off x="8868697" y="4401324"/>
            <a:ext cx="2886423" cy="1938992"/>
          </a:xfrm>
          <a:prstGeom prst="rect">
            <a:avLst/>
          </a:prstGeom>
          <a:noFill/>
          <a:ln>
            <a:solidFill>
              <a:srgbClr val="FF0000"/>
            </a:solidFill>
          </a:ln>
        </p:spPr>
        <p:txBody>
          <a:bodyPr wrap="square" rtlCol="0">
            <a:spAutoFit/>
          </a:bodyPr>
          <a:lstStyle/>
          <a:p>
            <a:pPr algn="just"/>
            <a:r>
              <a:rPr lang="en-US" sz="2400" dirty="0">
                <a:solidFill>
                  <a:srgbClr val="FF0000"/>
                </a:solidFill>
                <a:effectLst/>
                <a:latin typeface="Times New Roman" panose="02020603050405020304" pitchFamily="18" charset="0"/>
                <a:ea typeface="Times New Roman" panose="02020603050405020304" pitchFamily="18" charset="0"/>
              </a:rPr>
              <a:t>TT32:</a:t>
            </a:r>
            <a:r>
              <a:rPr lang="en-US" sz="2400" dirty="0">
                <a:effectLst/>
                <a:latin typeface="Times New Roman" panose="02020603050405020304" pitchFamily="18" charset="0"/>
                <a:ea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rPr>
              <a:t>Xác định được hướng của lực từ tác dụng lên đoạn dây dẫn mang dòng điện đặt trong   từ</a:t>
            </a:r>
            <a:r>
              <a:rPr lang="vi-VN" sz="2400" spc="-10" dirty="0">
                <a:effectLst/>
                <a:latin typeface="Times New Roman" panose="02020603050405020304" pitchFamily="18" charset="0"/>
                <a:ea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rPr>
              <a:t>trường</a:t>
            </a:r>
            <a:endParaRPr lang="vi-VN" sz="2400" dirty="0"/>
          </a:p>
        </p:txBody>
      </p:sp>
    </p:spTree>
    <p:extLst>
      <p:ext uri="{BB962C8B-B14F-4D97-AF65-F5344CB8AC3E}">
        <p14:creationId xmlns:p14="http://schemas.microsoft.com/office/powerpoint/2010/main" val="3236576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fade">
                                      <p:cBhvr>
                                        <p:cTn id="38" dur="1000"/>
                                        <p:tgtEl>
                                          <p:spTgt spid="4"/>
                                        </p:tgtEl>
                                      </p:cBhvr>
                                    </p:animEffect>
                                    <p:anim calcmode="lin" valueType="num">
                                      <p:cBhvr>
                                        <p:cTn id="39" dur="1000" fill="hold"/>
                                        <p:tgtEl>
                                          <p:spTgt spid="4"/>
                                        </p:tgtEl>
                                        <p:attrNameLst>
                                          <p:attrName>ppt_x</p:attrName>
                                        </p:attrNameLst>
                                      </p:cBhvr>
                                      <p:tavLst>
                                        <p:tav tm="0">
                                          <p:val>
                                            <p:strVal val="#ppt_x"/>
                                          </p:val>
                                        </p:tav>
                                        <p:tav tm="100000">
                                          <p:val>
                                            <p:strVal val="#ppt_x"/>
                                          </p:val>
                                        </p:tav>
                                      </p:tavLst>
                                    </p:anim>
                                    <p:anim calcmode="lin" valueType="num">
                                      <p:cBhvr>
                                        <p:cTn id="4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6" grpId="0"/>
      <p:bldP spid="5"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2456232-FB71-13E0-EAC9-E8DC954A2939}"/>
              </a:ext>
            </a:extLst>
          </p:cNvPr>
          <p:cNvSpPr txBox="1"/>
          <p:nvPr/>
        </p:nvSpPr>
        <p:spPr>
          <a:xfrm>
            <a:off x="782320" y="467360"/>
            <a:ext cx="8096209" cy="2308324"/>
          </a:xfrm>
          <a:prstGeom prst="rect">
            <a:avLst/>
          </a:prstGeom>
          <a:noFill/>
          <a:ln>
            <a:solidFill>
              <a:srgbClr val="FF0000"/>
            </a:solidFill>
          </a:ln>
        </p:spPr>
        <p:txBody>
          <a:bodyPr wrap="square" rtlCol="0">
            <a:spAutoFit/>
          </a:bodyPr>
          <a:lstStyle/>
          <a:p>
            <a:pPr lvl="0"/>
            <a:r>
              <a:rPr lang="en-US" sz="2400" b="1" dirty="0">
                <a:latin typeface="Times New Roman" panose="02020603050405020304" pitchFamily="18" charset="0"/>
                <a:ea typeface="Tahoma" panose="020B0604030504040204" pitchFamily="34" charset="0"/>
                <a:cs typeface="Times New Roman" panose="02020603050405020304" pitchFamily="18" charset="0"/>
              </a:rPr>
              <a:t>c) </a:t>
            </a:r>
            <a:r>
              <a:rPr lang="vi-VN" sz="2400" dirty="0">
                <a:latin typeface="Times New Roman" panose="02020603050405020304" pitchFamily="18" charset="0"/>
                <a:ea typeface="Tahoma" panose="020B0604030504040204" pitchFamily="34" charset="0"/>
                <a:cs typeface="Times New Roman" panose="02020603050405020304" pitchFamily="18" charset="0"/>
              </a:rPr>
              <a:t>Dòng điện trong dây có chiều từ trái sang phải.</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a:p>
            <a:r>
              <a:rPr lang="en-US" sz="24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NLVL</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Vận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dụng</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kiến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thức</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vào</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đời</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sống</a:t>
            </a:r>
            <a:r>
              <a:rPr lang="en-US" sz="2400" dirty="0">
                <a:latin typeface="Times New Roman" panose="02020603050405020304" pitchFamily="18" charset="0"/>
                <a:ea typeface="Tahoma" panose="020B0604030504040204" pitchFamily="34" charset="0"/>
                <a:cs typeface="Times New Roman" panose="02020603050405020304" pitchFamily="18" charset="0"/>
              </a:rPr>
              <a:t> (3.1). </a:t>
            </a:r>
            <a:r>
              <a:rPr lang="en-US" sz="24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CĐTD</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vận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dụng</a:t>
            </a:r>
            <a:r>
              <a:rPr lang="en-US" sz="2400" dirty="0">
                <a:latin typeface="Times New Roman" panose="02020603050405020304" pitchFamily="18" charset="0"/>
                <a:ea typeface="Tahoma" panose="020B0604030504040204" pitchFamily="34" charset="0"/>
                <a:cs typeface="Times New Roman" panose="02020603050405020304" pitchFamily="18" charset="0"/>
              </a:rPr>
              <a:t>.</a:t>
            </a:r>
          </a:p>
          <a:p>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[3.1]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thích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chứng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minh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tiễn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a:p>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Sai. Theo quy tắc bàn tay trái, chiều dòng điện trong dây dẫn hướng từ phải sang trái.</a:t>
            </a:r>
            <a:endParaRPr kumimoji="0" lang="vi-VN" altLang="vi-VN" sz="2400" b="0" i="0" u="none" strike="noStrike" cap="none" normalizeH="0" baseline="0" dirty="0">
              <a:ln>
                <a:noFill/>
              </a:ln>
              <a:solidFill>
                <a:srgbClr val="00B050"/>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EA32B1C0-90B2-9188-5756-8584038213B3}"/>
              </a:ext>
            </a:extLst>
          </p:cNvPr>
          <p:cNvSpPr txBox="1"/>
          <p:nvPr/>
        </p:nvSpPr>
        <p:spPr>
          <a:xfrm>
            <a:off x="782321" y="5252357"/>
            <a:ext cx="5077706" cy="1569660"/>
          </a:xfrm>
          <a:prstGeom prst="rect">
            <a:avLst/>
          </a:prstGeom>
          <a:noFill/>
          <a:ln>
            <a:solidFill>
              <a:srgbClr val="FF0000"/>
            </a:solidFill>
          </a:ln>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tabLst/>
            </a:pP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Đúng. Vì dòng điện </a:t>
            </a:r>
            <a:r>
              <a:rPr kumimoji="0" lang="vi-VN" altLang="vi-VN" sz="2400" b="0" i="0" u="none" strike="noStrike" cap="none" normalizeH="0" baseline="0" dirty="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vuông góc với từ trường</a:t>
            </a:r>
            <a:r>
              <a:rPr lang="en-US" altLang="vi-VN"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B = F/</a:t>
            </a:r>
            <a:r>
              <a:rPr lang="en-US" altLang="vi-VN" sz="24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Il.sin</a:t>
            </a:r>
            <a:r>
              <a:rPr lang="en-US" altLang="vi-VN"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Ꝋ)</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nên, theo công thức (3.1), độ lớn cảm ứng từ giữa các cực nam châm là</a:t>
            </a:r>
            <a:endParaRPr kumimoji="0" lang="vi-VN" altLang="vi-VN" sz="2400" b="0" i="0" u="none" strike="noStrike" cap="none" normalizeH="0" baseline="0" dirty="0">
              <a:ln>
                <a:noFill/>
              </a:ln>
              <a:solidFill>
                <a:srgbClr val="00B050"/>
              </a:solidFill>
              <a:effectLst/>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910B769-0C15-0A7F-EA8C-33CAF362E9A4}"/>
              </a:ext>
            </a:extLst>
          </p:cNvPr>
          <p:cNvSpPr txBox="1"/>
          <p:nvPr/>
        </p:nvSpPr>
        <p:spPr>
          <a:xfrm>
            <a:off x="782320" y="2860425"/>
            <a:ext cx="8096209" cy="461665"/>
          </a:xfrm>
          <a:prstGeom prst="rect">
            <a:avLst/>
          </a:prstGeom>
          <a:noFill/>
          <a:ln>
            <a:solidFill>
              <a:srgbClr val="FF0000"/>
            </a:solidFill>
          </a:ln>
        </p:spPr>
        <p:txBody>
          <a:bodyPr wrap="square" rtlCol="0">
            <a:spAutoFit/>
          </a:bodyPr>
          <a:lstStyle/>
          <a:p>
            <a:r>
              <a:rPr lang="en-US" sz="2400" b="1" dirty="0">
                <a:latin typeface="Times New Roman" panose="02020603050405020304" pitchFamily="18" charset="0"/>
                <a:ea typeface="Tahoma" panose="020B0604030504040204" pitchFamily="34" charset="0"/>
                <a:cs typeface="Times New Roman" panose="02020603050405020304" pitchFamily="18" charset="0"/>
              </a:rPr>
              <a:t>d) </a:t>
            </a:r>
            <a:r>
              <a:rPr lang="vi-VN" sz="2400" dirty="0">
                <a:latin typeface="Times New Roman" panose="02020603050405020304" pitchFamily="18" charset="0"/>
                <a:ea typeface="Tahoma" panose="020B0604030504040204" pitchFamily="34" charset="0"/>
                <a:cs typeface="Times New Roman" panose="02020603050405020304" pitchFamily="18" charset="0"/>
              </a:rPr>
              <a:t>Độ lớn cảm ứng từ giữa các cực của nam châm là 0,16 T.</a:t>
            </a:r>
          </a:p>
        </p:txBody>
      </p:sp>
      <p:sp>
        <p:nvSpPr>
          <p:cNvPr id="9" name="TextBox 8">
            <a:extLst>
              <a:ext uri="{FF2B5EF4-FFF2-40B4-BE49-F238E27FC236}">
                <a16:creationId xmlns:a16="http://schemas.microsoft.com/office/drawing/2014/main" id="{043CE84B-8782-BFEE-85DF-342C37FDD384}"/>
              </a:ext>
            </a:extLst>
          </p:cNvPr>
          <p:cNvSpPr txBox="1"/>
          <p:nvPr/>
        </p:nvSpPr>
        <p:spPr>
          <a:xfrm>
            <a:off x="782320" y="3893103"/>
            <a:ext cx="7555435" cy="1383264"/>
          </a:xfrm>
          <a:prstGeom prst="rect">
            <a:avLst/>
          </a:prstGeom>
          <a:noFill/>
          <a:ln>
            <a:solidFill>
              <a:srgbClr val="FF000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[1.2]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bày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vai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nói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vẽ</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1" name="TextBox 10">
            <a:extLst>
              <a:ext uri="{FF2B5EF4-FFF2-40B4-BE49-F238E27FC236}">
                <a16:creationId xmlns:a16="http://schemas.microsoft.com/office/drawing/2014/main" id="{6852BE51-FFEA-0474-7028-5F69FDB6B48F}"/>
              </a:ext>
            </a:extLst>
          </p:cNvPr>
          <p:cNvSpPr txBox="1"/>
          <p:nvPr/>
        </p:nvSpPr>
        <p:spPr>
          <a:xfrm>
            <a:off x="782320" y="3309787"/>
            <a:ext cx="8096209" cy="461665"/>
          </a:xfrm>
          <a:prstGeom prst="rect">
            <a:avLst/>
          </a:prstGeom>
          <a:noFill/>
          <a:ln>
            <a:solidFill>
              <a:srgbClr val="FF0000"/>
            </a:solidFill>
          </a:ln>
        </p:spPr>
        <p:txBody>
          <a:bodyPr wrap="square">
            <a:spAutoFit/>
          </a:bodyPr>
          <a:lstStyle/>
          <a:p>
            <a:r>
              <a:rPr lang="en-US" sz="24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NLVL</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Nhận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thức</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Vật</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Lí</a:t>
            </a:r>
            <a:r>
              <a:rPr lang="en-US" sz="2400" dirty="0">
                <a:latin typeface="Times New Roman" panose="02020603050405020304" pitchFamily="18" charset="0"/>
                <a:ea typeface="Tahoma" panose="020B0604030504040204" pitchFamily="34" charset="0"/>
                <a:cs typeface="Times New Roman" panose="02020603050405020304" pitchFamily="18" charset="0"/>
              </a:rPr>
              <a:t> (1.2). CĐTD: </a:t>
            </a:r>
            <a:r>
              <a:rPr lang="en-US" sz="2400" dirty="0" err="1">
                <a:latin typeface="Times New Roman" panose="02020603050405020304" pitchFamily="18" charset="0"/>
                <a:ea typeface="Tahoma" panose="020B0604030504040204" pitchFamily="34" charset="0"/>
                <a:cs typeface="Times New Roman" panose="02020603050405020304" pitchFamily="18" charset="0"/>
              </a:rPr>
              <a:t>vận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dụng</a:t>
            </a:r>
            <a:r>
              <a:rPr lang="en-US" sz="2400" dirty="0">
                <a:latin typeface="Times New Roman" panose="02020603050405020304" pitchFamily="18" charset="0"/>
                <a:ea typeface="Tahoma" panose="020B0604030504040204" pitchFamily="34" charset="0"/>
                <a:cs typeface="Times New Roman" panose="02020603050405020304" pitchFamily="18" charset="0"/>
              </a:rPr>
              <a:t>.</a:t>
            </a:r>
          </a:p>
        </p:txBody>
      </p:sp>
      <p:graphicFrame>
        <p:nvGraphicFramePr>
          <p:cNvPr id="14" name="Object 13">
            <a:extLst>
              <a:ext uri="{FF2B5EF4-FFF2-40B4-BE49-F238E27FC236}">
                <a16:creationId xmlns:a16="http://schemas.microsoft.com/office/drawing/2014/main" id="{3B848096-9247-D8B0-59A5-C3504AB4CEDA}"/>
              </a:ext>
            </a:extLst>
          </p:cNvPr>
          <p:cNvGraphicFramePr>
            <a:graphicFrameLocks noChangeAspect="1"/>
          </p:cNvGraphicFramePr>
          <p:nvPr>
            <p:extLst>
              <p:ext uri="{D42A27DB-BD31-4B8C-83A1-F6EECF244321}">
                <p14:modId xmlns:p14="http://schemas.microsoft.com/office/powerpoint/2010/main" val="474292233"/>
              </p:ext>
            </p:extLst>
          </p:nvPr>
        </p:nvGraphicFramePr>
        <p:xfrm>
          <a:off x="6041180" y="5455646"/>
          <a:ext cx="2646363" cy="793750"/>
        </p:xfrm>
        <a:graphic>
          <a:graphicData uri="http://schemas.openxmlformats.org/presentationml/2006/ole">
            <mc:AlternateContent xmlns:mc="http://schemas.openxmlformats.org/markup-compatibility/2006">
              <mc:Choice xmlns:v="urn:schemas-microsoft-com:vml" Requires="v">
                <p:oleObj name="Equation" r:id="rId2" imgW="1523880" imgH="457200" progId="Equation.DSMT4">
                  <p:embed/>
                </p:oleObj>
              </mc:Choice>
              <mc:Fallback>
                <p:oleObj name="Equation" r:id="rId2" imgW="1523880" imgH="457200" progId="Equation.DSMT4">
                  <p:embed/>
                  <p:pic>
                    <p:nvPicPr>
                      <p:cNvPr id="0" name=""/>
                      <p:cNvPicPr/>
                      <p:nvPr/>
                    </p:nvPicPr>
                    <p:blipFill>
                      <a:blip r:embed="rId3"/>
                      <a:stretch>
                        <a:fillRect/>
                      </a:stretch>
                    </p:blipFill>
                    <p:spPr>
                      <a:xfrm>
                        <a:off x="6041180" y="5455646"/>
                        <a:ext cx="2646363" cy="793750"/>
                      </a:xfrm>
                      <a:prstGeom prst="rect">
                        <a:avLst/>
                      </a:prstGeom>
                      <a:ln>
                        <a:solidFill>
                          <a:srgbClr val="FF0000"/>
                        </a:solidFill>
                      </a:ln>
                    </p:spPr>
                  </p:pic>
                </p:oleObj>
              </mc:Fallback>
            </mc:AlternateContent>
          </a:graphicData>
        </a:graphic>
      </p:graphicFrame>
      <p:sp>
        <p:nvSpPr>
          <p:cNvPr id="10" name="TextBox 9">
            <a:extLst>
              <a:ext uri="{FF2B5EF4-FFF2-40B4-BE49-F238E27FC236}">
                <a16:creationId xmlns:a16="http://schemas.microsoft.com/office/drawing/2014/main" id="{7274126D-ACB6-5D5E-5C60-BA40AECBF07C}"/>
              </a:ext>
            </a:extLst>
          </p:cNvPr>
          <p:cNvSpPr txBox="1"/>
          <p:nvPr/>
        </p:nvSpPr>
        <p:spPr>
          <a:xfrm>
            <a:off x="9228230" y="656737"/>
            <a:ext cx="2349909" cy="2677656"/>
          </a:xfrm>
          <a:prstGeom prst="rect">
            <a:avLst/>
          </a:prstGeom>
          <a:noFill/>
          <a:ln>
            <a:solidFill>
              <a:srgbClr val="FF0000"/>
            </a:solidFill>
          </a:ln>
        </p:spPr>
        <p:txBody>
          <a:bodyPr wrap="square" rtlCol="0">
            <a:spAutoFit/>
          </a:bodyPr>
          <a:lstStyle/>
          <a:p>
            <a:pPr algn="just"/>
            <a:r>
              <a:rPr lang="en-US" sz="2400" dirty="0">
                <a:solidFill>
                  <a:srgbClr val="FF0000"/>
                </a:solidFill>
                <a:effectLst/>
                <a:latin typeface="Times New Roman" panose="02020603050405020304" pitchFamily="18" charset="0"/>
                <a:ea typeface="Times New Roman" panose="02020603050405020304" pitchFamily="18" charset="0"/>
              </a:rPr>
              <a:t>TT32:Thực </a:t>
            </a:r>
            <a:r>
              <a:rPr lang="en-US" sz="2400" dirty="0" err="1">
                <a:solidFill>
                  <a:srgbClr val="FF0000"/>
                </a:solidFill>
                <a:effectLst/>
                <a:latin typeface="Times New Roman" panose="02020603050405020304" pitchFamily="18" charset="0"/>
                <a:ea typeface="Times New Roman" panose="02020603050405020304" pitchFamily="18" charset="0"/>
              </a:rPr>
              <a:t>hiện</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thí</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nghiệm</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để</a:t>
            </a:r>
            <a:r>
              <a:rPr lang="en-US" sz="2400" dirty="0">
                <a:effectLst/>
                <a:latin typeface="Times New Roman" panose="02020603050405020304" pitchFamily="18" charset="0"/>
                <a:ea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rPr>
              <a:t>mô tả được hướng của lực từ tác dụng lên đoạn dây dẫn mang dòng điện</a:t>
            </a:r>
            <a:endParaRPr lang="vi-VN" sz="2400" dirty="0"/>
          </a:p>
        </p:txBody>
      </p:sp>
      <p:sp>
        <p:nvSpPr>
          <p:cNvPr id="13" name="TextBox 12">
            <a:extLst>
              <a:ext uri="{FF2B5EF4-FFF2-40B4-BE49-F238E27FC236}">
                <a16:creationId xmlns:a16="http://schemas.microsoft.com/office/drawing/2014/main" id="{CF639198-7C0D-5D4A-6782-3B65C2A53FCE}"/>
              </a:ext>
            </a:extLst>
          </p:cNvPr>
          <p:cNvSpPr txBox="1"/>
          <p:nvPr/>
        </p:nvSpPr>
        <p:spPr>
          <a:xfrm>
            <a:off x="8868696" y="4310404"/>
            <a:ext cx="2886423" cy="1938992"/>
          </a:xfrm>
          <a:prstGeom prst="rect">
            <a:avLst/>
          </a:prstGeom>
          <a:noFill/>
          <a:ln>
            <a:solidFill>
              <a:srgbClr val="FF0000"/>
            </a:solidFill>
          </a:ln>
        </p:spPr>
        <p:txBody>
          <a:bodyPr wrap="square" rtlCol="0">
            <a:spAutoFit/>
          </a:bodyPr>
          <a:lstStyle/>
          <a:p>
            <a:pPr algn="just"/>
            <a:r>
              <a:rPr lang="en-US" sz="2400" dirty="0">
                <a:solidFill>
                  <a:srgbClr val="FF0000"/>
                </a:solidFill>
                <a:effectLst/>
                <a:latin typeface="Times New Roman" panose="02020603050405020304" pitchFamily="18" charset="0"/>
                <a:ea typeface="Times New Roman" panose="02020603050405020304" pitchFamily="18" charset="0"/>
              </a:rPr>
              <a:t>TT32:</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Tính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được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độ</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lớn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của</a:t>
            </a:r>
            <a:r>
              <a:rPr lang="en-US" sz="2400" dirty="0">
                <a:effectLst/>
                <a:latin typeface="Times New Roman" panose="02020603050405020304" pitchFamily="18" charset="0"/>
                <a:ea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rPr>
              <a:t>lực từ tác dụng lên đoạn dây dẫn mang dòng điện đặt trong   từ</a:t>
            </a:r>
            <a:r>
              <a:rPr lang="vi-VN" sz="2400" spc="-10" dirty="0">
                <a:effectLst/>
                <a:latin typeface="Times New Roman" panose="02020603050405020304" pitchFamily="18" charset="0"/>
                <a:ea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rPr>
              <a:t>trường</a:t>
            </a:r>
            <a:endParaRPr lang="vi-VN" sz="2400" dirty="0"/>
          </a:p>
        </p:txBody>
      </p:sp>
    </p:spTree>
    <p:extLst>
      <p:ext uri="{BB962C8B-B14F-4D97-AF65-F5344CB8AC3E}">
        <p14:creationId xmlns:p14="http://schemas.microsoft.com/office/powerpoint/2010/main" val="1306802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9" grpId="0" animBg="1"/>
      <p:bldP spid="11" grpId="0" animBg="1"/>
      <p:bldP spid="10" grpId="0" animBg="1"/>
      <p:bldP spid="1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860CB4-2FCB-5974-0BF6-5541E2461460}"/>
              </a:ext>
            </a:extLst>
          </p:cNvPr>
          <p:cNvSpPr txBox="1"/>
          <p:nvPr/>
        </p:nvSpPr>
        <p:spPr>
          <a:xfrm>
            <a:off x="190182" y="804299"/>
            <a:ext cx="11670891" cy="4826193"/>
          </a:xfrm>
          <a:prstGeom prst="rect">
            <a:avLst/>
          </a:prstGeom>
          <a:noFill/>
          <a:ln>
            <a:solidFill>
              <a:srgbClr val="FF0000"/>
            </a:solidFill>
          </a:ln>
        </p:spPr>
        <p:txBody>
          <a:bodyPr wrap="square" rtlCol="0">
            <a:spAutoFit/>
          </a:bodyPr>
          <a:lstStyle/>
          <a:p>
            <a:pPr algn="just">
              <a:lnSpc>
                <a:spcPct val="115000"/>
              </a:lnSpc>
              <a:spcBef>
                <a:spcPts val="600"/>
              </a:spcBef>
              <a:buClr>
                <a:srgbClr val="7030A0"/>
              </a:buClr>
              <a:buSzPts val="1400"/>
              <a:tabLst>
                <a:tab pos="574675" algn="l"/>
                <a:tab pos="689610" algn="l"/>
              </a:tabLst>
            </a:pPr>
            <a:r>
              <a:rPr lang="en-US" sz="2800" b="1" dirty="0" err="1">
                <a:solidFill>
                  <a:srgbClr val="FF0000"/>
                </a:solidFill>
                <a:highlight>
                  <a:srgbClr val="FFFFFF"/>
                </a:highlight>
                <a:latin typeface="Times New Roman" panose="02020603050405020304" pitchFamily="18" charset="0"/>
                <a:cs typeface="Times New Roman" panose="02020603050405020304" pitchFamily="18" charset="0"/>
              </a:rPr>
              <a:t>Ví</a:t>
            </a:r>
            <a:r>
              <a:rPr lang="en-US" sz="2800" b="1" dirty="0">
                <a:solidFill>
                  <a:srgbClr val="FF0000"/>
                </a:solidFill>
                <a:highlight>
                  <a:srgbClr val="FFFFFF"/>
                </a:highlight>
                <a:latin typeface="Times New Roman" panose="02020603050405020304" pitchFamily="18" charset="0"/>
                <a:cs typeface="Times New Roman" panose="02020603050405020304" pitchFamily="18" charset="0"/>
              </a:rPr>
              <a:t> </a:t>
            </a:r>
            <a:r>
              <a:rPr lang="en-US" sz="2800" b="1" dirty="0" err="1">
                <a:solidFill>
                  <a:srgbClr val="FF0000"/>
                </a:solidFill>
                <a:highlight>
                  <a:srgbClr val="FFFFFF"/>
                </a:highlight>
                <a:latin typeface="Times New Roman" panose="02020603050405020304" pitchFamily="18" charset="0"/>
                <a:cs typeface="Times New Roman" panose="02020603050405020304" pitchFamily="18" charset="0"/>
              </a:rPr>
              <a:t>dụ</a:t>
            </a:r>
            <a:r>
              <a:rPr lang="en-US" sz="2800" b="1" dirty="0">
                <a:solidFill>
                  <a:srgbClr val="FF0000"/>
                </a:solidFill>
                <a:highlight>
                  <a:srgbClr val="FFFFFF"/>
                </a:highlight>
                <a:latin typeface="Times New Roman" panose="02020603050405020304" pitchFamily="18" charset="0"/>
                <a:cs typeface="Times New Roman" panose="02020603050405020304" pitchFamily="18" charset="0"/>
              </a:rPr>
              <a:t> 3:( VL12- </a:t>
            </a:r>
            <a:r>
              <a:rPr lang="en-US" sz="2800" b="1" dirty="0" err="1">
                <a:solidFill>
                  <a:srgbClr val="FF0000"/>
                </a:solidFill>
                <a:highlight>
                  <a:srgbClr val="FFFFFF"/>
                </a:highlight>
                <a:latin typeface="Times New Roman" panose="02020603050405020304" pitchFamily="18" charset="0"/>
                <a:cs typeface="Times New Roman" panose="02020603050405020304" pitchFamily="18" charset="0"/>
              </a:rPr>
              <a:t>Vật</a:t>
            </a:r>
            <a:r>
              <a:rPr lang="en-US" sz="2800" b="1" dirty="0">
                <a:solidFill>
                  <a:srgbClr val="FF0000"/>
                </a:solidFill>
                <a:highlight>
                  <a:srgbClr val="FFFFFF"/>
                </a:highlight>
                <a:latin typeface="Times New Roman" panose="02020603050405020304" pitchFamily="18" charset="0"/>
                <a:cs typeface="Times New Roman" panose="02020603050405020304" pitchFamily="18" charset="0"/>
              </a:rPr>
              <a:t> </a:t>
            </a:r>
            <a:r>
              <a:rPr lang="en-US" sz="2800" b="1" dirty="0" err="1">
                <a:solidFill>
                  <a:srgbClr val="FF0000"/>
                </a:solidFill>
                <a:highlight>
                  <a:srgbClr val="FFFFFF"/>
                </a:highlight>
                <a:latin typeface="Times New Roman" panose="02020603050405020304" pitchFamily="18" charset="0"/>
                <a:cs typeface="Times New Roman" panose="02020603050405020304" pitchFamily="18" charset="0"/>
              </a:rPr>
              <a:t>lí</a:t>
            </a:r>
            <a:r>
              <a:rPr lang="en-US" sz="2800" b="1" dirty="0">
                <a:solidFill>
                  <a:srgbClr val="FF0000"/>
                </a:solidFill>
                <a:highlight>
                  <a:srgbClr val="FFFFFF"/>
                </a:highlight>
                <a:latin typeface="Times New Roman" panose="02020603050405020304" pitchFamily="18" charset="0"/>
                <a:cs typeface="Times New Roman" panose="02020603050405020304" pitchFamily="18" charset="0"/>
              </a:rPr>
              <a:t> </a:t>
            </a:r>
            <a:r>
              <a:rPr lang="en-US" sz="2800" b="1" dirty="0" err="1">
                <a:solidFill>
                  <a:srgbClr val="FF0000"/>
                </a:solidFill>
                <a:highlight>
                  <a:srgbClr val="FFFFFF"/>
                </a:highlight>
                <a:latin typeface="Times New Roman" panose="02020603050405020304" pitchFamily="18" charset="0"/>
                <a:cs typeface="Times New Roman" panose="02020603050405020304" pitchFamily="18" charset="0"/>
              </a:rPr>
              <a:t>nhiệt</a:t>
            </a:r>
            <a:r>
              <a:rPr lang="en-US" sz="2800" b="1" dirty="0">
                <a:solidFill>
                  <a:srgbClr val="FF0000"/>
                </a:solidFill>
                <a:highlight>
                  <a:srgbClr val="FFFFFF"/>
                </a:highlight>
                <a:latin typeface="Times New Roman" panose="02020603050405020304" pitchFamily="18" charset="0"/>
                <a:cs typeface="Times New Roman" panose="02020603050405020304" pitchFamily="18" charset="0"/>
              </a:rPr>
              <a:t>)</a:t>
            </a:r>
            <a:r>
              <a:rPr lang="vi-VN" sz="2800" dirty="0">
                <a:highlight>
                  <a:srgbClr val="FFFFFF"/>
                </a:highlight>
                <a:latin typeface="Times New Roman" panose="02020603050405020304" pitchFamily="18" charset="0"/>
                <a:cs typeface="Times New Roman" panose="02020603050405020304" pitchFamily="18" charset="0"/>
              </a:rPr>
              <a:t>Cung cấp nhiệt lượng 1,5 J cho một khối khí trong một xilanh đặt nằm ngang. Chất khí nở ra đẩy pít-tông đi một đoạn 6,0 </a:t>
            </a:r>
            <a:r>
              <a:rPr lang="en-US" sz="2800" dirty="0">
                <a:highlight>
                  <a:srgbClr val="FFFFFF"/>
                </a:highlight>
                <a:latin typeface="Times New Roman" panose="02020603050405020304" pitchFamily="18" charset="0"/>
                <a:cs typeface="Times New Roman" panose="02020603050405020304" pitchFamily="18" charset="0"/>
              </a:rPr>
              <a:t>cm. </a:t>
            </a:r>
            <a:r>
              <a:rPr lang="vi-VN" sz="2800" dirty="0">
                <a:highlight>
                  <a:srgbClr val="FFFFFF"/>
                </a:highlight>
                <a:latin typeface="Times New Roman" panose="02020603050405020304" pitchFamily="18" charset="0"/>
                <a:cs typeface="Times New Roman" panose="02020603050405020304" pitchFamily="18" charset="0"/>
              </a:rPr>
              <a:t>Biết lực ma sát giữa pít-tông và xilanh có độ lớn là 20,0 N, diện tích tiết diện của pít-tông là 1,0 </a:t>
            </a:r>
            <a:r>
              <a:rPr lang="en-US" sz="2800" dirty="0">
                <a:highlight>
                  <a:srgbClr val="FFFFFF"/>
                </a:highlight>
                <a:latin typeface="Times New Roman" panose="02020603050405020304" pitchFamily="18" charset="0"/>
                <a:cs typeface="Times New Roman" panose="02020603050405020304" pitchFamily="18" charset="0"/>
              </a:rPr>
              <a:t>cm</a:t>
            </a:r>
            <a:r>
              <a:rPr lang="en-US" sz="2800" baseline="30000" dirty="0">
                <a:highlight>
                  <a:srgbClr val="FFFFFF"/>
                </a:highlight>
                <a:latin typeface="Times New Roman" panose="02020603050405020304" pitchFamily="18" charset="0"/>
                <a:cs typeface="Times New Roman" panose="02020603050405020304" pitchFamily="18" charset="0"/>
              </a:rPr>
              <a:t>2</a:t>
            </a:r>
            <a:r>
              <a:rPr lang="en-US" sz="2800" dirty="0">
                <a:highlight>
                  <a:srgbClr val="FFFFFF"/>
                </a:highlight>
                <a:latin typeface="Times New Roman" panose="02020603050405020304" pitchFamily="18" charset="0"/>
                <a:cs typeface="Times New Roman" panose="02020603050405020304" pitchFamily="18" charset="0"/>
              </a:rPr>
              <a:t>. </a:t>
            </a:r>
            <a:r>
              <a:rPr lang="vi-VN" sz="2800" dirty="0">
                <a:highlight>
                  <a:srgbClr val="FFFFFF"/>
                </a:highlight>
                <a:latin typeface="Times New Roman" panose="02020603050405020304" pitchFamily="18" charset="0"/>
                <a:cs typeface="Times New Roman" panose="02020603050405020304" pitchFamily="18" charset="0"/>
              </a:rPr>
              <a:t>Coi pít-tông chuyển động thẳng đều. Trong các phát biểu sau, phát biểu nào là đúng, phát biểu nào là sai?</a:t>
            </a:r>
          </a:p>
          <a:p>
            <a:pPr lvl="0"/>
            <a:r>
              <a:rPr lang="en-US" sz="2800" dirty="0">
                <a:highlight>
                  <a:srgbClr val="FFFFFF"/>
                </a:highlight>
                <a:latin typeface="Times New Roman" panose="02020603050405020304" pitchFamily="18" charset="0"/>
                <a:cs typeface="Times New Roman" panose="02020603050405020304" pitchFamily="18" charset="0"/>
              </a:rPr>
              <a:t>a) </a:t>
            </a:r>
            <a:r>
              <a:rPr lang="vi-VN" sz="2800" dirty="0">
                <a:highlight>
                  <a:srgbClr val="FFFFFF"/>
                </a:highlight>
                <a:latin typeface="Times New Roman" panose="02020603050405020304" pitchFamily="18" charset="0"/>
                <a:cs typeface="Times New Roman" panose="02020603050405020304" pitchFamily="18" charset="0"/>
              </a:rPr>
              <a:t>Công của khối khí thực hiện là 1,2 J.</a:t>
            </a:r>
          </a:p>
          <a:p>
            <a:pPr lvl="0"/>
            <a:r>
              <a:rPr lang="en-US" sz="2800" dirty="0">
                <a:highlight>
                  <a:srgbClr val="FFFFFF"/>
                </a:highlight>
                <a:latin typeface="Times New Roman" panose="02020603050405020304" pitchFamily="18" charset="0"/>
                <a:cs typeface="Times New Roman" panose="02020603050405020304" pitchFamily="18" charset="0"/>
              </a:rPr>
              <a:t>b) </a:t>
            </a:r>
            <a:r>
              <a:rPr lang="vi-VN" sz="2800" dirty="0">
                <a:highlight>
                  <a:srgbClr val="FFFFFF"/>
                </a:highlight>
                <a:latin typeface="Times New Roman" panose="02020603050405020304" pitchFamily="18" charset="0"/>
                <a:cs typeface="Times New Roman" panose="02020603050405020304" pitchFamily="18" charset="0"/>
              </a:rPr>
              <a:t>Độ biến thiên nội năng của khối khí là 0,50 J.</a:t>
            </a:r>
          </a:p>
          <a:p>
            <a:pPr lvl="0"/>
            <a:r>
              <a:rPr lang="en-US" sz="2800" dirty="0">
                <a:highlight>
                  <a:srgbClr val="FFFFFF"/>
                </a:highlight>
                <a:latin typeface="Times New Roman" panose="02020603050405020304" pitchFamily="18" charset="0"/>
                <a:cs typeface="Times New Roman" panose="02020603050405020304" pitchFamily="18" charset="0"/>
              </a:rPr>
              <a:t>c) </a:t>
            </a:r>
            <a:r>
              <a:rPr lang="vi-VN" sz="2800" dirty="0">
                <a:highlight>
                  <a:srgbClr val="FFFFFF"/>
                </a:highlight>
                <a:latin typeface="Times New Roman" panose="02020603050405020304" pitchFamily="18" charset="0"/>
                <a:cs typeface="Times New Roman" panose="02020603050405020304" pitchFamily="18" charset="0"/>
              </a:rPr>
              <a:t>Trong quá trình dãn nở, áp suất của chất khí là 2,0.10</a:t>
            </a:r>
            <a:r>
              <a:rPr lang="vi-VN" sz="2800" baseline="30000" dirty="0">
                <a:highlight>
                  <a:srgbClr val="FFFFFF"/>
                </a:highlight>
                <a:latin typeface="Times New Roman" panose="02020603050405020304" pitchFamily="18" charset="0"/>
                <a:cs typeface="Times New Roman" panose="02020603050405020304" pitchFamily="18" charset="0"/>
              </a:rPr>
              <a:t>5</a:t>
            </a:r>
            <a:r>
              <a:rPr lang="vi-VN" sz="2800" dirty="0">
                <a:highlight>
                  <a:srgbClr val="FFFFFF"/>
                </a:highlight>
                <a:latin typeface="Times New Roman" panose="02020603050405020304" pitchFamily="18" charset="0"/>
                <a:cs typeface="Times New Roman" panose="02020603050405020304" pitchFamily="18" charset="0"/>
              </a:rPr>
              <a:t> Pa.</a:t>
            </a:r>
          </a:p>
          <a:p>
            <a:pPr lvl="0"/>
            <a:r>
              <a:rPr lang="en-US" sz="2800" dirty="0">
                <a:highlight>
                  <a:srgbClr val="FFFFFF"/>
                </a:highlight>
                <a:latin typeface="Times New Roman" panose="02020603050405020304" pitchFamily="18" charset="0"/>
                <a:cs typeface="Times New Roman" panose="02020603050405020304" pitchFamily="18" charset="0"/>
              </a:rPr>
              <a:t>d) </a:t>
            </a:r>
            <a:r>
              <a:rPr lang="vi-VN" sz="2800" dirty="0">
                <a:highlight>
                  <a:srgbClr val="FFFFFF"/>
                </a:highlight>
                <a:latin typeface="Times New Roman" panose="02020603050405020304" pitchFamily="18" charset="0"/>
                <a:cs typeface="Times New Roman" panose="02020603050405020304" pitchFamily="18" charset="0"/>
              </a:rPr>
              <a:t>Thể tích khí trong xilanh tăng 6,0 lít.</a:t>
            </a:r>
          </a:p>
          <a:p>
            <a:pPr algn="just">
              <a:lnSpc>
                <a:spcPct val="115000"/>
              </a:lnSpc>
              <a:spcBef>
                <a:spcPts val="600"/>
              </a:spcBef>
              <a:buClr>
                <a:srgbClr val="7030A0"/>
              </a:buClr>
              <a:buSzPts val="1400"/>
              <a:tabLst>
                <a:tab pos="574675" algn="l"/>
                <a:tab pos="689610" algn="l"/>
              </a:tabLst>
            </a:pP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9343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860CB4-2FCB-5974-0BF6-5541E2461460}"/>
              </a:ext>
            </a:extLst>
          </p:cNvPr>
          <p:cNvSpPr txBox="1"/>
          <p:nvPr/>
        </p:nvSpPr>
        <p:spPr>
          <a:xfrm>
            <a:off x="216308" y="142448"/>
            <a:ext cx="11766685" cy="483017"/>
          </a:xfrm>
          <a:prstGeom prst="rect">
            <a:avLst/>
          </a:prstGeom>
          <a:noFill/>
          <a:ln>
            <a:solidFill>
              <a:srgbClr val="FF0000"/>
            </a:solidFill>
          </a:ln>
        </p:spPr>
        <p:txBody>
          <a:bodyPr wrap="square" rtlCol="0">
            <a:spAutoFit/>
          </a:bodyPr>
          <a:lstStyle/>
          <a:p>
            <a:pPr algn="just">
              <a:lnSpc>
                <a:spcPct val="115000"/>
              </a:lnSpc>
              <a:spcBef>
                <a:spcPts val="600"/>
              </a:spcBef>
              <a:buClr>
                <a:srgbClr val="7030A0"/>
              </a:buClr>
              <a:buSzPts val="1400"/>
              <a:tabLst>
                <a:tab pos="574675" algn="l"/>
                <a:tab pos="689610" algn="l"/>
              </a:tabLst>
            </a:pPr>
            <a:r>
              <a:rPr lang="en-US" sz="2400" b="1" dirty="0" err="1">
                <a:solidFill>
                  <a:srgbClr val="FF0000"/>
                </a:solidFill>
                <a:highlight>
                  <a:srgbClr val="FFFFFF"/>
                </a:highlight>
                <a:latin typeface="Times New Roman" panose="02020603050405020304" pitchFamily="18" charset="0"/>
                <a:cs typeface="Times New Roman" panose="02020603050405020304" pitchFamily="18" charset="0"/>
              </a:rPr>
              <a:t>Ví</a:t>
            </a:r>
            <a:r>
              <a:rPr lang="en-US" sz="2400" b="1" dirty="0">
                <a:solidFill>
                  <a:srgbClr val="FF0000"/>
                </a:solidFill>
                <a:highlight>
                  <a:srgbClr val="FFFFFF"/>
                </a:highlight>
                <a:latin typeface="Times New Roman" panose="02020603050405020304" pitchFamily="18" charset="0"/>
                <a:cs typeface="Times New Roman" panose="02020603050405020304" pitchFamily="18" charset="0"/>
              </a:rPr>
              <a:t> </a:t>
            </a:r>
            <a:r>
              <a:rPr lang="en-US" sz="2400" b="1" dirty="0" err="1">
                <a:solidFill>
                  <a:srgbClr val="FF0000"/>
                </a:solidFill>
                <a:highlight>
                  <a:srgbClr val="FFFFFF"/>
                </a:highlight>
                <a:latin typeface="Times New Roman" panose="02020603050405020304" pitchFamily="18" charset="0"/>
                <a:cs typeface="Times New Roman" panose="02020603050405020304" pitchFamily="18" charset="0"/>
              </a:rPr>
              <a:t>dụ</a:t>
            </a:r>
            <a:r>
              <a:rPr lang="en-US" sz="2400" b="1" dirty="0">
                <a:solidFill>
                  <a:srgbClr val="FF0000"/>
                </a:solidFill>
                <a:highlight>
                  <a:srgbClr val="FFFFFF"/>
                </a:highlight>
                <a:latin typeface="Times New Roman" panose="02020603050405020304" pitchFamily="18" charset="0"/>
                <a:cs typeface="Times New Roman" panose="02020603050405020304" pitchFamily="18" charset="0"/>
              </a:rPr>
              <a:t> 3: </a:t>
            </a:r>
            <a:r>
              <a:rPr lang="en-US" sz="2400" dirty="0">
                <a:highlight>
                  <a:srgbClr val="FFFFFF"/>
                </a:highlight>
                <a:latin typeface="Times New Roman" panose="02020603050405020304" pitchFamily="18" charset="0"/>
                <a:cs typeface="Times New Roman" panose="02020603050405020304" pitchFamily="18" charset="0"/>
              </a:rPr>
              <a:t>a) </a:t>
            </a:r>
            <a:r>
              <a:rPr lang="vi-VN" sz="2400" dirty="0">
                <a:highlight>
                  <a:srgbClr val="FFFFFF"/>
                </a:highlight>
                <a:latin typeface="Times New Roman" panose="02020603050405020304" pitchFamily="18" charset="0"/>
                <a:cs typeface="Times New Roman" panose="02020603050405020304" pitchFamily="18" charset="0"/>
              </a:rPr>
              <a:t>Công của khối khí thực hiện là 1,2 J.</a:t>
            </a:r>
          </a:p>
        </p:txBody>
      </p:sp>
      <p:sp>
        <p:nvSpPr>
          <p:cNvPr id="6" name="TextBox 5">
            <a:extLst>
              <a:ext uri="{FF2B5EF4-FFF2-40B4-BE49-F238E27FC236}">
                <a16:creationId xmlns:a16="http://schemas.microsoft.com/office/drawing/2014/main" id="{A5051170-77AD-C02B-2811-579007E378C1}"/>
              </a:ext>
            </a:extLst>
          </p:cNvPr>
          <p:cNvSpPr txBox="1"/>
          <p:nvPr/>
        </p:nvSpPr>
        <p:spPr>
          <a:xfrm>
            <a:off x="421521" y="636909"/>
            <a:ext cx="7433609" cy="461665"/>
          </a:xfrm>
          <a:prstGeom prst="rect">
            <a:avLst/>
          </a:prstGeom>
          <a:noFill/>
          <a:ln>
            <a:solidFill>
              <a:schemeClr val="accent6"/>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a) </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VL(1.4,1.2)</a:t>
            </a:r>
            <a:r>
              <a:rPr lang="en-US" sz="2400" dirty="0">
                <a:solidFill>
                  <a:srgbClr val="002060"/>
                </a:solidFill>
                <a:latin typeface="Times New Roman" panose="02020603050405020304" pitchFamily="18" charset="0"/>
                <a:cs typeface="Times New Roman" panose="02020603050405020304" pitchFamily="18" charset="0"/>
              </a:rPr>
              <a:t>; CĐTD: </a:t>
            </a:r>
            <a:r>
              <a:rPr lang="en-US" sz="2400" dirty="0" err="1">
                <a:solidFill>
                  <a:srgbClr val="FF0000"/>
                </a:solidFill>
                <a:latin typeface="Times New Roman" panose="02020603050405020304" pitchFamily="18" charset="0"/>
                <a:cs typeface="Times New Roman" panose="02020603050405020304" pitchFamily="18" charset="0"/>
              </a:rPr>
              <a:t>Vận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dụng</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EB6E3F27-79B2-2745-89B9-68F3BA9B2D59}"/>
              </a:ext>
            </a:extLst>
          </p:cNvPr>
          <p:cNvSpPr txBox="1"/>
          <p:nvPr/>
        </p:nvSpPr>
        <p:spPr>
          <a:xfrm>
            <a:off x="4030874" y="1282080"/>
            <a:ext cx="4130250" cy="2712859"/>
          </a:xfrm>
          <a:prstGeom prst="rect">
            <a:avLst/>
          </a:prstGeom>
          <a:noFill/>
          <a:ln>
            <a:solidFill>
              <a:srgbClr val="00B05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[1.2]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bày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vai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nói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vẽ</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0" name="TextBox 9">
            <a:extLst>
              <a:ext uri="{FF2B5EF4-FFF2-40B4-BE49-F238E27FC236}">
                <a16:creationId xmlns:a16="http://schemas.microsoft.com/office/drawing/2014/main" id="{8661B0A0-48C2-EDD2-EDA2-EA03A3F0E1E1}"/>
              </a:ext>
            </a:extLst>
          </p:cNvPr>
          <p:cNvSpPr txBox="1"/>
          <p:nvPr/>
        </p:nvSpPr>
        <p:spPr>
          <a:xfrm>
            <a:off x="415412" y="1262011"/>
            <a:ext cx="2907891" cy="2712859"/>
          </a:xfrm>
          <a:prstGeom prst="rect">
            <a:avLst/>
          </a:prstGeom>
          <a:noFill/>
          <a:ln>
            <a:solidFill>
              <a:srgbClr val="00B05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[1.4] </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So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loại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nhau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4" name="TextBox 13">
            <a:extLst>
              <a:ext uri="{FF2B5EF4-FFF2-40B4-BE49-F238E27FC236}">
                <a16:creationId xmlns:a16="http://schemas.microsoft.com/office/drawing/2014/main" id="{8CEF5611-6196-5AE0-6244-32E31502E852}"/>
              </a:ext>
            </a:extLst>
          </p:cNvPr>
          <p:cNvSpPr txBox="1"/>
          <p:nvPr/>
        </p:nvSpPr>
        <p:spPr>
          <a:xfrm>
            <a:off x="216308" y="4272839"/>
            <a:ext cx="11361175" cy="1569660"/>
          </a:xfrm>
          <a:prstGeom prst="rect">
            <a:avLst/>
          </a:prstGeom>
          <a:noFill/>
          <a:ln>
            <a:solidFill>
              <a:srgbClr val="FF0000"/>
            </a:solidFill>
          </a:ln>
        </p:spPr>
        <p:txBody>
          <a:bodyPr wrap="square">
            <a:spAutoFit/>
          </a:bodyPr>
          <a:lstStyle/>
          <a:p>
            <a:pPr marR="0" lvl="0" algn="just" defTabSz="914400" rtl="0" eaLnBrk="0" fontAlgn="base" latinLnBrk="0" hangingPunct="0">
              <a:lnSpc>
                <a:spcPct val="100000"/>
              </a:lnSpc>
              <a:spcBef>
                <a:spcPct val="0"/>
              </a:spcBef>
              <a:spcAft>
                <a:spcPct val="0"/>
              </a:spcAft>
              <a:buClrTx/>
              <a:buSzTx/>
              <a:tabLst/>
            </a:pPr>
            <a:r>
              <a:rPr lang="en-US" alt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Đúng</a:t>
            </a:r>
            <a:r>
              <a:rPr lang="en-US" alt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Do pít-tông chuyển động thẳng đều nên lực đẩy của khối khí tác dụng lên pít-tông cân bằng với lực ma sát giữa pít-tông và xilanh. Độ lớn lực đẩy của khối khí lên pít-tông: </a:t>
            </a:r>
            <a:endParaRPr kumimoji="0" lang="en-US"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algn="just" defTabSz="914400" rtl="0" eaLnBrk="0" fontAlgn="base" latinLnBrk="0" hangingPunct="0">
              <a:lnSpc>
                <a:spcPct val="100000"/>
              </a:lnSpc>
              <a:spcBef>
                <a:spcPct val="0"/>
              </a:spcBef>
              <a:spcAft>
                <a:spcPct val="0"/>
              </a:spcAft>
              <a:buClrTx/>
              <a:buSzTx/>
              <a:tabLst/>
            </a:pPr>
            <a:r>
              <a:rPr kumimoji="0" lang="vi-VN" altLang="vi-VN" sz="2400" b="0" i="1"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F</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 20,0 N.</a:t>
            </a:r>
            <a:endParaRPr kumimoji="0" lang="vi-VN" altLang="vi-VN" sz="2400" b="0" i="0" u="none" strike="noStrike" cap="none" normalizeH="0" baseline="0" dirty="0">
              <a:ln>
                <a:noFill/>
              </a:ln>
              <a:solidFill>
                <a:srgbClr val="00B050"/>
              </a:solidFill>
              <a:effectLst/>
              <a:latin typeface="Times New Roman" panose="02020603050405020304" pitchFamily="18" charset="0"/>
              <a:cs typeface="Times New Roman" panose="02020603050405020304" pitchFamily="18" charset="0"/>
            </a:endParaRPr>
          </a:p>
          <a:p>
            <a:pPr marL="0" marR="0" lvl="0" indent="114300" algn="just" defTabSz="914400" rtl="0" eaLnBrk="0" fontAlgn="base" latinLnBrk="0" hangingPunct="0">
              <a:lnSpc>
                <a:spcPct val="100000"/>
              </a:lnSpc>
              <a:spcBef>
                <a:spcPct val="0"/>
              </a:spcBef>
              <a:spcAft>
                <a:spcPct val="0"/>
              </a:spcAft>
              <a:buClrTx/>
              <a:buSzTx/>
              <a:buFontTx/>
              <a:buNone/>
              <a:tabLst/>
            </a:pP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Công của khối khí thực hiện: </a:t>
            </a:r>
            <a:r>
              <a:rPr kumimoji="0" lang="vi-VN" altLang="vi-VN" sz="2400" b="0" i="1"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A' = Fs</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(20,0 N).(0,060 m) = 1,2 J.</a:t>
            </a:r>
            <a:endParaRPr kumimoji="0" lang="vi-VN" altLang="vi-VN" sz="2400" b="0" i="0" u="none" strike="noStrike" cap="none" normalizeH="0" baseline="0" dirty="0">
              <a:ln>
                <a:noFill/>
              </a:ln>
              <a:solidFill>
                <a:srgbClr val="00B050"/>
              </a:solidFill>
              <a:effectLs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E37F2ED7-D37F-1C40-D603-F3E27D5826AF}"/>
              </a:ext>
            </a:extLst>
          </p:cNvPr>
          <p:cNvSpPr txBox="1"/>
          <p:nvPr/>
        </p:nvSpPr>
        <p:spPr>
          <a:xfrm>
            <a:off x="8868695" y="1294990"/>
            <a:ext cx="2487561" cy="2308324"/>
          </a:xfrm>
          <a:prstGeom prst="rect">
            <a:avLst/>
          </a:prstGeom>
          <a:noFill/>
          <a:ln>
            <a:solidFill>
              <a:srgbClr val="FF0000"/>
            </a:solidFill>
          </a:ln>
        </p:spPr>
        <p:txBody>
          <a:bodyPr wrap="square" rtlCol="0">
            <a:spAutoFit/>
          </a:bodyPr>
          <a:lstStyle/>
          <a:p>
            <a:pPr algn="just"/>
            <a:r>
              <a:rPr lang="en-US" sz="2400" dirty="0">
                <a:solidFill>
                  <a:srgbClr val="FF0000"/>
                </a:solidFill>
                <a:effectLst/>
                <a:latin typeface="Times New Roman" panose="02020603050405020304" pitchFamily="18" charset="0"/>
                <a:ea typeface="Times New Roman" panose="02020603050405020304" pitchFamily="18" charset="0"/>
              </a:rPr>
              <a:t>TT32. </a:t>
            </a:r>
            <a:r>
              <a:rPr lang="vi-VN" sz="2400" dirty="0">
                <a:effectLst/>
                <a:latin typeface="Times New Roman" panose="02020603050405020304" pitchFamily="18" charset="0"/>
                <a:ea typeface="Times New Roman" panose="02020603050405020304" pitchFamily="18" charset="0"/>
              </a:rPr>
              <a:t>Vận dụng được định luật 1 của nhiệt động lực học trong một số trường hợp đơn</a:t>
            </a:r>
            <a:r>
              <a:rPr lang="vi-VN" sz="2400" spc="-95" dirty="0">
                <a:effectLst/>
                <a:latin typeface="Times New Roman" panose="02020603050405020304" pitchFamily="18" charset="0"/>
                <a:ea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rPr>
              <a:t>giản.</a:t>
            </a:r>
            <a:endParaRPr lang="vi-VN" sz="2400" dirty="0"/>
          </a:p>
        </p:txBody>
      </p:sp>
    </p:spTree>
    <p:extLst>
      <p:ext uri="{BB962C8B-B14F-4D97-AF65-F5344CB8AC3E}">
        <p14:creationId xmlns:p14="http://schemas.microsoft.com/office/powerpoint/2010/main" val="2535121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ppt_x"/>
                                          </p:val>
                                        </p:tav>
                                        <p:tav tm="100000">
                                          <p:val>
                                            <p:strVal val="#ppt_x"/>
                                          </p:val>
                                        </p:tav>
                                      </p:tavLst>
                                    </p:anim>
                                    <p:anim calcmode="lin" valueType="num">
                                      <p:cBhvr additive="base">
                                        <p:cTn id="21" dur="500" fill="hold"/>
                                        <p:tgtEl>
                                          <p:spTgt spid="3"/>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2"/>
                                        </p:tgtEl>
                                        <p:attrNameLst>
                                          <p:attrName>style.visibility</p:attrName>
                                        </p:attrNameLst>
                                      </p:cBhvr>
                                      <p:to>
                                        <p:strVal val="visible"/>
                                      </p:to>
                                    </p:set>
                                    <p:anim calcmode="lin" valueType="num">
                                      <p:cBhvr additive="base">
                                        <p:cTn id="24" dur="500" fill="hold"/>
                                        <p:tgtEl>
                                          <p:spTgt spid="2"/>
                                        </p:tgtEl>
                                        <p:attrNameLst>
                                          <p:attrName>ppt_x</p:attrName>
                                        </p:attrNameLst>
                                      </p:cBhvr>
                                      <p:tavLst>
                                        <p:tav tm="0">
                                          <p:val>
                                            <p:strVal val="#ppt_x"/>
                                          </p:val>
                                        </p:tav>
                                        <p:tav tm="100000">
                                          <p:val>
                                            <p:strVal val="#ppt_x"/>
                                          </p:val>
                                        </p:tav>
                                      </p:tavLst>
                                    </p:anim>
                                    <p:anim calcmode="lin" valueType="num">
                                      <p:cBhvr additive="base">
                                        <p:cTn id="25" dur="500" fill="hold"/>
                                        <p:tgtEl>
                                          <p:spTgt spid="2"/>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ppt_x"/>
                                          </p:val>
                                        </p:tav>
                                        <p:tav tm="100000">
                                          <p:val>
                                            <p:strVal val="#ppt_x"/>
                                          </p:val>
                                        </p:tav>
                                      </p:tavLst>
                                    </p:anim>
                                    <p:anim calcmode="lin" valueType="num">
                                      <p:cBhvr additive="base">
                                        <p:cTn id="29" dur="500" fill="hold"/>
                                        <p:tgtEl>
                                          <p:spTgt spid="10"/>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ppt_x"/>
                                          </p:val>
                                        </p:tav>
                                        <p:tav tm="100000">
                                          <p:val>
                                            <p:strVal val="#ppt_x"/>
                                          </p:val>
                                        </p:tav>
                                      </p:tavLst>
                                    </p:anim>
                                    <p:anim calcmode="lin" valueType="num">
                                      <p:cBhvr additive="base">
                                        <p:cTn id="3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3" grpId="0" animBg="1"/>
      <p:bldP spid="10" grpId="0" animBg="1"/>
      <p:bldP spid="14" grpId="0" animBg="1"/>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2969436-4AA1-F152-9F78-4F1EA03FECB6}"/>
              </a:ext>
            </a:extLst>
          </p:cNvPr>
          <p:cNvSpPr txBox="1"/>
          <p:nvPr/>
        </p:nvSpPr>
        <p:spPr>
          <a:xfrm>
            <a:off x="3082413" y="363795"/>
            <a:ext cx="8981768" cy="523220"/>
          </a:xfrm>
          <a:prstGeom prst="rect">
            <a:avLst/>
          </a:prstGeom>
          <a:noFill/>
        </p:spPr>
        <p:txBody>
          <a:bodyPr wrap="square" rtlCol="0">
            <a:spAutoFit/>
          </a:bodyPr>
          <a:lstStyle/>
          <a:p>
            <a:r>
              <a:rPr lang="en-US" sz="2800" b="1" dirty="0" err="1">
                <a:latin typeface="Times New Roman" panose="02020603050405020304" pitchFamily="18" charset="0"/>
                <a:ea typeface="Tahoma" panose="020B0604030504040204" pitchFamily="34" charset="0"/>
                <a:cs typeface="Times New Roman" panose="02020603050405020304" pitchFamily="18" charset="0"/>
              </a:rPr>
              <a:t>Khái</a:t>
            </a:r>
            <a:r>
              <a:rPr lang="en-US" sz="2800" b="1" dirty="0">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latin typeface="Times New Roman" panose="02020603050405020304" pitchFamily="18" charset="0"/>
                <a:ea typeface="Tahoma" panose="020B0604030504040204" pitchFamily="34" charset="0"/>
                <a:cs typeface="Times New Roman" panose="02020603050405020304" pitchFamily="18" charset="0"/>
              </a:rPr>
              <a:t>niệm</a:t>
            </a:r>
            <a:r>
              <a:rPr lang="en-US" sz="2800" b="1" dirty="0">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latin typeface="Times New Roman" panose="02020603050405020304" pitchFamily="18" charset="0"/>
                <a:ea typeface="Tahoma" panose="020B0604030504040204" pitchFamily="34" charset="0"/>
                <a:cs typeface="Times New Roman" panose="02020603050405020304" pitchFamily="18" charset="0"/>
              </a:rPr>
              <a:t>Năng</a:t>
            </a:r>
            <a:r>
              <a:rPr lang="en-US" sz="2800" b="1" dirty="0">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latin typeface="Times New Roman" panose="02020603050405020304" pitchFamily="18" charset="0"/>
                <a:ea typeface="Tahoma" panose="020B0604030504040204" pitchFamily="34" charset="0"/>
                <a:cs typeface="Times New Roman" panose="02020603050405020304" pitchFamily="18" charset="0"/>
              </a:rPr>
              <a:t>lực</a:t>
            </a:r>
            <a:r>
              <a:rPr lang="en-US" sz="2800" b="1" dirty="0">
                <a:latin typeface="Times New Roman" panose="02020603050405020304" pitchFamily="18" charset="0"/>
                <a:ea typeface="Tahoma" panose="020B0604030504040204" pitchFamily="34" charset="0"/>
                <a:cs typeface="Times New Roman" panose="02020603050405020304" pitchFamily="18" charset="0"/>
              </a:rPr>
              <a:t> ( CT GDPT 2018)</a:t>
            </a:r>
          </a:p>
        </p:txBody>
      </p:sp>
      <p:sp>
        <p:nvSpPr>
          <p:cNvPr id="5" name="TextBox 4">
            <a:extLst>
              <a:ext uri="{FF2B5EF4-FFF2-40B4-BE49-F238E27FC236}">
                <a16:creationId xmlns:a16="http://schemas.microsoft.com/office/drawing/2014/main" id="{15F20397-6B86-E10D-1AC5-D408869D3C1A}"/>
              </a:ext>
            </a:extLst>
          </p:cNvPr>
          <p:cNvSpPr txBox="1"/>
          <p:nvPr/>
        </p:nvSpPr>
        <p:spPr>
          <a:xfrm>
            <a:off x="545690" y="1174954"/>
            <a:ext cx="10264878" cy="2246769"/>
          </a:xfrm>
          <a:prstGeom prst="rect">
            <a:avLst/>
          </a:prstGeom>
          <a:noFill/>
        </p:spPr>
        <p:txBody>
          <a:bodyPr wrap="square" rtlCol="0">
            <a:spAutoFit/>
          </a:bodyPr>
          <a:lstStyle/>
          <a:p>
            <a:pPr algn="just"/>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Là</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thuộc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tính</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cá</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nhân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được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hình</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thành</a:t>
            </a:r>
            <a:r>
              <a:rPr lang="en-US" sz="2800" dirty="0">
                <a:latin typeface="Times New Roman" panose="02020603050405020304" pitchFamily="18" charset="0"/>
                <a:ea typeface="Tahoma" panose="020B0604030504040204" pitchFamily="34" charset="0"/>
                <a:cs typeface="Times New Roman" panose="02020603050405020304" pitchFamily="18" charset="0"/>
              </a:rPr>
              <a:t> , </a:t>
            </a:r>
            <a:r>
              <a:rPr lang="en-US" sz="2800" dirty="0" err="1">
                <a:latin typeface="Times New Roman" panose="02020603050405020304" pitchFamily="18" charset="0"/>
                <a:ea typeface="Tahoma" panose="020B0604030504040204" pitchFamily="34" charset="0"/>
                <a:cs typeface="Times New Roman" panose="02020603050405020304" pitchFamily="18" charset="0"/>
              </a:rPr>
              <a:t>phát</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triển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nhờ</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tố</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chất</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có</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sẵn</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và</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quá</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trình</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học</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tập</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rèn</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luyện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cho</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phép</a:t>
            </a:r>
            <a:r>
              <a:rPr lang="en-US" sz="2800" dirty="0">
                <a:latin typeface="Times New Roman" panose="02020603050405020304" pitchFamily="18" charset="0"/>
                <a:ea typeface="Tahoma" panose="020B0604030504040204" pitchFamily="34" charset="0"/>
                <a:cs typeface="Times New Roman" panose="02020603050405020304" pitchFamily="18" charset="0"/>
              </a:rPr>
              <a:t>  con </a:t>
            </a:r>
            <a:r>
              <a:rPr lang="en-US" sz="2800" dirty="0" err="1">
                <a:latin typeface="Times New Roman" panose="02020603050405020304" pitchFamily="18" charset="0"/>
                <a:ea typeface="Tahoma" panose="020B0604030504040204" pitchFamily="34" charset="0"/>
                <a:cs typeface="Times New Roman" panose="02020603050405020304" pitchFamily="18" charset="0"/>
              </a:rPr>
              <a:t>người</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huy</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động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tổng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hợp</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kiến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thức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kĩ</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năng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và</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các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thuộc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tính</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cá</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nhân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khác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nhau</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như</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hứng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thú</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niềm</a:t>
            </a:r>
            <a:r>
              <a:rPr lang="en-US" sz="2800" dirty="0">
                <a:latin typeface="Times New Roman" panose="02020603050405020304" pitchFamily="18" charset="0"/>
                <a:ea typeface="Tahoma" panose="020B0604030504040204" pitchFamily="34" charset="0"/>
                <a:cs typeface="Times New Roman" panose="02020603050405020304" pitchFamily="18" charset="0"/>
              </a:rPr>
              <a:t> tin, ý </a:t>
            </a:r>
            <a:r>
              <a:rPr lang="en-US" sz="2800" dirty="0" err="1">
                <a:latin typeface="Times New Roman" panose="02020603050405020304" pitchFamily="18" charset="0"/>
                <a:ea typeface="Tahoma" panose="020B0604030504040204" pitchFamily="34" charset="0"/>
                <a:cs typeface="Times New Roman" panose="02020603050405020304" pitchFamily="18" charset="0"/>
              </a:rPr>
              <a:t>chí</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Thực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hiện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thành</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công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một</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loại</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hoạt</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động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nhất</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định</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đạt</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kết</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quả</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mong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muốn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trong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những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điều</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kiện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nhất</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định</a:t>
            </a:r>
            <a:endParaRPr lang="en-US" sz="2800"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5309326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127AE1D-6F72-A346-37B2-BBBBF032CFF8}"/>
              </a:ext>
            </a:extLst>
          </p:cNvPr>
          <p:cNvSpPr txBox="1"/>
          <p:nvPr/>
        </p:nvSpPr>
        <p:spPr>
          <a:xfrm>
            <a:off x="256058" y="317911"/>
            <a:ext cx="11157084" cy="461665"/>
          </a:xfrm>
          <a:prstGeom prst="rect">
            <a:avLst/>
          </a:prstGeom>
          <a:noFill/>
          <a:ln>
            <a:solidFill>
              <a:schemeClr val="accent6"/>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b) </a:t>
            </a:r>
            <a:r>
              <a:rPr lang="vi-VN" sz="2400" dirty="0">
                <a:highlight>
                  <a:srgbClr val="FFFFFF"/>
                </a:highlight>
                <a:latin typeface="Times New Roman" panose="02020603050405020304" pitchFamily="18" charset="0"/>
                <a:cs typeface="Times New Roman" panose="02020603050405020304" pitchFamily="18" charset="0"/>
              </a:rPr>
              <a:t>Độ biến thiên nội năng của khối khí là 0,50 J.</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 (1.2)</a:t>
            </a:r>
            <a:r>
              <a:rPr lang="en-US" sz="2400" dirty="0">
                <a:solidFill>
                  <a:srgbClr val="002060"/>
                </a:solidFill>
                <a:latin typeface="Times New Roman" panose="02020603050405020304" pitchFamily="18" charset="0"/>
                <a:cs typeface="Times New Roman" panose="02020603050405020304" pitchFamily="18" charset="0"/>
              </a:rPr>
              <a:t>; CĐTD: </a:t>
            </a:r>
            <a:r>
              <a:rPr lang="en-US" sz="2400" dirty="0" err="1">
                <a:solidFill>
                  <a:srgbClr val="FF0000"/>
                </a:solidFill>
                <a:latin typeface="Times New Roman" panose="02020603050405020304" pitchFamily="18" charset="0"/>
                <a:cs typeface="Times New Roman" panose="02020603050405020304" pitchFamily="18" charset="0"/>
              </a:rPr>
              <a:t>Hiểu</a:t>
            </a:r>
            <a:r>
              <a:rPr lang="en-US" sz="2400" dirty="0">
                <a:solidFill>
                  <a:srgbClr val="002060"/>
                </a:solidFill>
                <a:latin typeface="Times New Roman" panose="02020603050405020304" pitchFamily="18" charset="0"/>
                <a:cs typeface="Times New Roman" panose="02020603050405020304" pitchFamily="18" charset="0"/>
              </a:rPr>
              <a:t>: </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6C9D6D01-B7ED-C572-C723-8F86211C1CDC}"/>
              </a:ext>
            </a:extLst>
          </p:cNvPr>
          <p:cNvSpPr txBox="1"/>
          <p:nvPr/>
        </p:nvSpPr>
        <p:spPr>
          <a:xfrm>
            <a:off x="256058" y="1038950"/>
            <a:ext cx="6233232" cy="1826462"/>
          </a:xfrm>
          <a:prstGeom prst="rect">
            <a:avLst/>
          </a:prstGeom>
          <a:noFill/>
          <a:ln>
            <a:solidFill>
              <a:srgbClr val="00B05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[1.2]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bày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vai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nói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vẽ</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9" name="TextBox 18">
            <a:extLst>
              <a:ext uri="{FF2B5EF4-FFF2-40B4-BE49-F238E27FC236}">
                <a16:creationId xmlns:a16="http://schemas.microsoft.com/office/drawing/2014/main" id="{EDBBF76B-BA6C-67C7-B968-289378195825}"/>
              </a:ext>
            </a:extLst>
          </p:cNvPr>
          <p:cNvSpPr txBox="1"/>
          <p:nvPr/>
        </p:nvSpPr>
        <p:spPr>
          <a:xfrm>
            <a:off x="383876" y="3050037"/>
            <a:ext cx="10362781" cy="1200329"/>
          </a:xfrm>
          <a:prstGeom prst="rect">
            <a:avLst/>
          </a:prstGeom>
          <a:noFill/>
          <a:ln>
            <a:solidFill>
              <a:srgbClr val="FF0000"/>
            </a:solidFill>
          </a:ln>
        </p:spPr>
        <p:txBody>
          <a:bodyPr wrap="square">
            <a:spAutoFit/>
          </a:bodyPr>
          <a:lstStyle/>
          <a:p>
            <a:pPr marR="0" lvl="0" algn="just" defTabSz="914400" rtl="0" eaLnBrk="0" fontAlgn="base" latinLnBrk="0" hangingPunct="0">
              <a:lnSpc>
                <a:spcPct val="100000"/>
              </a:lnSpc>
              <a:spcBef>
                <a:spcPct val="0"/>
              </a:spcBef>
              <a:spcAft>
                <a:spcPct val="0"/>
              </a:spcAft>
              <a:buClrTx/>
              <a:buSzTx/>
              <a:tabLst/>
            </a:pPr>
            <a:r>
              <a:rPr kumimoji="0" lang="en-US"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Sai. </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Theo định luật I nhiệt động lực học: </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kumimoji="0" lang="en-US"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U = </a:t>
            </a:r>
            <a:r>
              <a:rPr kumimoji="0" lang="en-US"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 + Q.</a:t>
            </a:r>
            <a:endParaRPr kumimoji="0" lang="vi-VN" altLang="vi-VN" sz="2400" b="0" i="0" u="none" strike="noStrike" cap="none" normalizeH="0" baseline="0" dirty="0">
              <a:ln>
                <a:noFill/>
              </a:ln>
              <a:solidFill>
                <a:srgbClr val="00B050"/>
              </a:solidFill>
              <a:effectLst/>
              <a:latin typeface="Times New Roman" panose="02020603050405020304" pitchFamily="18" charset="0"/>
              <a:cs typeface="Times New Roman" panose="02020603050405020304" pitchFamily="18" charset="0"/>
              <a:sym typeface="Symbol" panose="05050102010706020507" pitchFamily="18" charset="2"/>
            </a:endParaRPr>
          </a:p>
          <a:p>
            <a:pPr marL="0" marR="0" lvl="0" indent="114300" algn="just" defTabSz="914400" rtl="0" eaLnBrk="0" fontAlgn="base" latinLnBrk="0" hangingPunct="0">
              <a:lnSpc>
                <a:spcPct val="100000"/>
              </a:lnSpc>
              <a:spcBef>
                <a:spcPct val="0"/>
              </a:spcBef>
              <a:spcAft>
                <a:spcPct val="0"/>
              </a:spcAft>
              <a:buClrTx/>
              <a:buSzTx/>
              <a:buFontTx/>
              <a:buNone/>
              <a:tabLst/>
            </a:pP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Trường hợp này, hệ thực hiện công và nhận nhiệt nên:</a:t>
            </a:r>
            <a:r>
              <a:rPr kumimoji="0" lang="en-US"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A</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 -1,2 J và</a:t>
            </a:r>
            <a:r>
              <a:rPr kumimoji="0" lang="en-US"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Q</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 1,5 J. </a:t>
            </a:r>
            <a:endParaRPr kumimoji="0" lang="vi-VN" altLang="vi-VN" sz="2400" b="0" i="0" u="none" strike="noStrike" cap="none" normalizeH="0" baseline="0" dirty="0">
              <a:ln>
                <a:noFill/>
              </a:ln>
              <a:solidFill>
                <a:srgbClr val="00B050"/>
              </a:solidFill>
              <a:effectLst/>
              <a:latin typeface="Times New Roman" panose="02020603050405020304" pitchFamily="18" charset="0"/>
              <a:cs typeface="Times New Roman" panose="02020603050405020304" pitchFamily="18" charset="0"/>
              <a:sym typeface="Symbol" panose="05050102010706020507" pitchFamily="18" charset="2"/>
            </a:endParaRPr>
          </a:p>
          <a:p>
            <a:pPr marL="0" marR="0" lvl="0" indent="114300" algn="just" defTabSz="914400" rtl="0" eaLnBrk="0" fontAlgn="base" latinLnBrk="0" hangingPunct="0">
              <a:lnSpc>
                <a:spcPct val="100000"/>
              </a:lnSpc>
              <a:spcBef>
                <a:spcPct val="0"/>
              </a:spcBef>
              <a:spcAft>
                <a:spcPct val="0"/>
              </a:spcAft>
              <a:buClrTx/>
              <a:buSzTx/>
              <a:buFontTx/>
              <a:buNone/>
              <a:tabLst/>
            </a:pP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Do đó:</a:t>
            </a:r>
            <a:r>
              <a:rPr kumimoji="0" lang="en-US"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a:t>
            </a:r>
            <a:r>
              <a:rPr kumimoji="0" lang="vi-VN" altLang="vi-VN" sz="2400" b="0" i="1"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U </a:t>
            </a:r>
            <a:r>
              <a:rPr kumimoji="0" lang="vi-VN" altLang="vi-VN" sz="2400" b="0" i="1"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kumimoji="0" lang="vi-VN" altLang="vi-VN"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-1,2+ 1,5 = 0,30 J.</a:t>
            </a:r>
            <a:endParaRPr kumimoji="0" lang="vi-VN" altLang="vi-VN" sz="2400" b="0" i="0" u="none" strike="noStrike" cap="none" normalizeH="0" baseline="0" dirty="0">
              <a:ln>
                <a:noFill/>
              </a:ln>
              <a:solidFill>
                <a:srgbClr val="00B050"/>
              </a:solidFill>
              <a:effectLst/>
              <a:latin typeface="Times New Roman" panose="02020603050405020304" pitchFamily="18" charset="0"/>
              <a:cs typeface="Times New Roman" panose="02020603050405020304" pitchFamily="18" charset="0"/>
              <a:sym typeface="Symbol" panose="05050102010706020507" pitchFamily="18" charset="2"/>
            </a:endParaRPr>
          </a:p>
        </p:txBody>
      </p:sp>
      <p:sp>
        <p:nvSpPr>
          <p:cNvPr id="2" name="TextBox 1">
            <a:extLst>
              <a:ext uri="{FF2B5EF4-FFF2-40B4-BE49-F238E27FC236}">
                <a16:creationId xmlns:a16="http://schemas.microsoft.com/office/drawing/2014/main" id="{6C34E3F4-C635-E7CC-E509-F2ED5006EA34}"/>
              </a:ext>
            </a:extLst>
          </p:cNvPr>
          <p:cNvSpPr txBox="1"/>
          <p:nvPr/>
        </p:nvSpPr>
        <p:spPr>
          <a:xfrm>
            <a:off x="7796979" y="982685"/>
            <a:ext cx="2949678" cy="1938992"/>
          </a:xfrm>
          <a:prstGeom prst="rect">
            <a:avLst/>
          </a:prstGeom>
          <a:noFill/>
          <a:ln>
            <a:solidFill>
              <a:srgbClr val="FF0000"/>
            </a:solidFill>
          </a:ln>
        </p:spPr>
        <p:txBody>
          <a:bodyPr wrap="square" rtlCol="0">
            <a:spAutoFit/>
          </a:bodyPr>
          <a:lstStyle/>
          <a:p>
            <a:pPr algn="just"/>
            <a:r>
              <a:rPr lang="en-US" sz="2400" dirty="0">
                <a:solidFill>
                  <a:srgbClr val="FF0000"/>
                </a:solidFill>
                <a:effectLst/>
                <a:latin typeface="Times New Roman" panose="02020603050405020304" pitchFamily="18" charset="0"/>
                <a:ea typeface="Times New Roman" panose="02020603050405020304" pitchFamily="18" charset="0"/>
              </a:rPr>
              <a:t>TT32.</a:t>
            </a:r>
            <a:r>
              <a:rPr lang="en-US" sz="2400" dirty="0">
                <a:effectLst/>
                <a:latin typeface="Times New Roman" panose="02020603050405020304" pitchFamily="18" charset="0"/>
                <a:ea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rPr>
              <a:t>Vận dụng được định luật 1 của nhiệt động lực học trong một số trường hợp đơn</a:t>
            </a:r>
            <a:r>
              <a:rPr lang="vi-VN" sz="2400" spc="-95" dirty="0">
                <a:effectLst/>
                <a:latin typeface="Times New Roman" panose="02020603050405020304" pitchFamily="18" charset="0"/>
                <a:ea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rPr>
              <a:t>giản.</a:t>
            </a:r>
            <a:endParaRPr lang="vi-VN" sz="2400" dirty="0"/>
          </a:p>
        </p:txBody>
      </p:sp>
    </p:spTree>
    <p:extLst>
      <p:ext uri="{BB962C8B-B14F-4D97-AF65-F5344CB8AC3E}">
        <p14:creationId xmlns:p14="http://schemas.microsoft.com/office/powerpoint/2010/main" val="2374230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animBg="1"/>
      <p:bldP spid="19" grpId="0" animBg="1"/>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5051170-77AD-C02B-2811-579007E378C1}"/>
              </a:ext>
            </a:extLst>
          </p:cNvPr>
          <p:cNvSpPr txBox="1"/>
          <p:nvPr/>
        </p:nvSpPr>
        <p:spPr>
          <a:xfrm>
            <a:off x="421521" y="418218"/>
            <a:ext cx="11561471" cy="830997"/>
          </a:xfrm>
          <a:prstGeom prst="rect">
            <a:avLst/>
          </a:prstGeom>
          <a:noFill/>
          <a:ln>
            <a:solidFill>
              <a:schemeClr val="accent6"/>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c) </a:t>
            </a:r>
            <a:r>
              <a:rPr lang="vi-VN" sz="2400" dirty="0">
                <a:highlight>
                  <a:srgbClr val="FFFFFF"/>
                </a:highlight>
                <a:latin typeface="Times New Roman" panose="02020603050405020304" pitchFamily="18" charset="0"/>
                <a:cs typeface="Times New Roman" panose="02020603050405020304" pitchFamily="18" charset="0"/>
              </a:rPr>
              <a:t>Trong quá trình dãn nở, áp suất của chất khí là 2,0.10</a:t>
            </a:r>
            <a:r>
              <a:rPr lang="vi-VN" sz="2400" baseline="30000" dirty="0">
                <a:highlight>
                  <a:srgbClr val="FFFFFF"/>
                </a:highlight>
                <a:latin typeface="Times New Roman" panose="02020603050405020304" pitchFamily="18" charset="0"/>
                <a:cs typeface="Times New Roman" panose="02020603050405020304" pitchFamily="18" charset="0"/>
              </a:rPr>
              <a:t>5</a:t>
            </a:r>
            <a:r>
              <a:rPr lang="vi-VN" sz="2400" dirty="0">
                <a:highlight>
                  <a:srgbClr val="FFFFFF"/>
                </a:highlight>
                <a:latin typeface="Times New Roman" panose="02020603050405020304" pitchFamily="18" charset="0"/>
                <a:cs typeface="Times New Roman" panose="02020603050405020304" pitchFamily="18" charset="0"/>
              </a:rPr>
              <a:t> Pa.</a:t>
            </a:r>
            <a:r>
              <a:rPr lang="en-US" sz="2400" dirty="0">
                <a:highlight>
                  <a:srgbClr val="FFFFFF"/>
                </a:highlight>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VL(1.2,1.4)</a:t>
            </a:r>
            <a:r>
              <a:rPr lang="en-US" sz="2400" dirty="0">
                <a:solidFill>
                  <a:srgbClr val="002060"/>
                </a:solidFill>
                <a:latin typeface="Times New Roman" panose="02020603050405020304" pitchFamily="18" charset="0"/>
                <a:cs typeface="Times New Roman" panose="02020603050405020304" pitchFamily="18" charset="0"/>
              </a:rPr>
              <a:t>; CĐTD: </a:t>
            </a:r>
            <a:r>
              <a:rPr lang="en-US" sz="2400" dirty="0" err="1">
                <a:solidFill>
                  <a:srgbClr val="FF0000"/>
                </a:solidFill>
                <a:latin typeface="Times New Roman" panose="02020603050405020304" pitchFamily="18" charset="0"/>
                <a:cs typeface="Times New Roman" panose="02020603050405020304" pitchFamily="18" charset="0"/>
              </a:rPr>
              <a:t>Vận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dụng</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EB6E3F27-79B2-2745-89B9-68F3BA9B2D59}"/>
              </a:ext>
            </a:extLst>
          </p:cNvPr>
          <p:cNvSpPr txBox="1"/>
          <p:nvPr/>
        </p:nvSpPr>
        <p:spPr>
          <a:xfrm>
            <a:off x="421521" y="1394567"/>
            <a:ext cx="5949782" cy="1826462"/>
          </a:xfrm>
          <a:prstGeom prst="rect">
            <a:avLst/>
          </a:prstGeom>
          <a:noFill/>
          <a:ln>
            <a:solidFill>
              <a:srgbClr val="00B05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[1.2]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bày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vai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nói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vẽ</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0" name="TextBox 9">
            <a:extLst>
              <a:ext uri="{FF2B5EF4-FFF2-40B4-BE49-F238E27FC236}">
                <a16:creationId xmlns:a16="http://schemas.microsoft.com/office/drawing/2014/main" id="{8661B0A0-48C2-EDD2-EDA2-EA03A3F0E1E1}"/>
              </a:ext>
            </a:extLst>
          </p:cNvPr>
          <p:cNvSpPr txBox="1"/>
          <p:nvPr/>
        </p:nvSpPr>
        <p:spPr>
          <a:xfrm>
            <a:off x="7195671" y="1386867"/>
            <a:ext cx="4000741" cy="1826462"/>
          </a:xfrm>
          <a:prstGeom prst="rect">
            <a:avLst/>
          </a:prstGeom>
          <a:noFill/>
          <a:ln>
            <a:solidFill>
              <a:srgbClr val="00B05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[1.4] </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So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loại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nhau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graphicFrame>
        <p:nvGraphicFramePr>
          <p:cNvPr id="2" name="Object 1">
            <a:extLst>
              <a:ext uri="{FF2B5EF4-FFF2-40B4-BE49-F238E27FC236}">
                <a16:creationId xmlns:a16="http://schemas.microsoft.com/office/drawing/2014/main" id="{F5AA6331-D991-7248-C60D-54CEA5DE5A42}"/>
              </a:ext>
            </a:extLst>
          </p:cNvPr>
          <p:cNvGraphicFramePr>
            <a:graphicFrameLocks noChangeAspect="1"/>
          </p:cNvGraphicFramePr>
          <p:nvPr>
            <p:extLst>
              <p:ext uri="{D42A27DB-BD31-4B8C-83A1-F6EECF244321}">
                <p14:modId xmlns:p14="http://schemas.microsoft.com/office/powerpoint/2010/main" val="3688741443"/>
              </p:ext>
            </p:extLst>
          </p:nvPr>
        </p:nvGraphicFramePr>
        <p:xfrm>
          <a:off x="3702323" y="5280832"/>
          <a:ext cx="5196511" cy="778210"/>
        </p:xfrm>
        <a:graphic>
          <a:graphicData uri="http://schemas.openxmlformats.org/presentationml/2006/ole">
            <mc:AlternateContent xmlns:mc="http://schemas.openxmlformats.org/markup-compatibility/2006">
              <mc:Choice xmlns:v="urn:schemas-microsoft-com:vml" Requires="v">
                <p:oleObj name="Equation" r:id="rId2" imgW="3253973" imgH="487778" progId="Equation.DSMT4">
                  <p:embed/>
                </p:oleObj>
              </mc:Choice>
              <mc:Fallback>
                <p:oleObj name="Equation" r:id="rId2" imgW="3253973" imgH="487778" progId="Equation.DSMT4">
                  <p:embed/>
                  <p:pic>
                    <p:nvPicPr>
                      <p:cNvPr id="0" name=""/>
                      <p:cNvPicPr/>
                      <p:nvPr/>
                    </p:nvPicPr>
                    <p:blipFill>
                      <a:blip r:embed="rId3"/>
                      <a:stretch>
                        <a:fillRect/>
                      </a:stretch>
                    </p:blipFill>
                    <p:spPr>
                      <a:xfrm>
                        <a:off x="3702323" y="5280832"/>
                        <a:ext cx="5196511" cy="778210"/>
                      </a:xfrm>
                      <a:prstGeom prst="rect">
                        <a:avLst/>
                      </a:prstGeom>
                      <a:ln>
                        <a:solidFill>
                          <a:srgbClr val="FF0000"/>
                        </a:solidFill>
                      </a:ln>
                    </p:spPr>
                  </p:pic>
                </p:oleObj>
              </mc:Fallback>
            </mc:AlternateContent>
          </a:graphicData>
        </a:graphic>
      </p:graphicFrame>
      <p:sp>
        <p:nvSpPr>
          <p:cNvPr id="4" name="TextBox 3">
            <a:extLst>
              <a:ext uri="{FF2B5EF4-FFF2-40B4-BE49-F238E27FC236}">
                <a16:creationId xmlns:a16="http://schemas.microsoft.com/office/drawing/2014/main" id="{1FB87FE6-7208-78A1-40A6-1C7CBE41BCEA}"/>
              </a:ext>
            </a:extLst>
          </p:cNvPr>
          <p:cNvSpPr txBox="1"/>
          <p:nvPr/>
        </p:nvSpPr>
        <p:spPr>
          <a:xfrm>
            <a:off x="519844" y="3526028"/>
            <a:ext cx="11561471" cy="1569660"/>
          </a:xfrm>
          <a:prstGeom prst="rect">
            <a:avLst/>
          </a:prstGeom>
          <a:noFill/>
          <a:ln>
            <a:solidFill>
              <a:srgbClr val="FF0000"/>
            </a:solidFill>
          </a:ln>
        </p:spPr>
        <p:txBody>
          <a:bodyPr wrap="square" rtlCol="0">
            <a:spAutoFit/>
          </a:bodyPr>
          <a:lstStyle/>
          <a:p>
            <a:pPr lvl="0" algn="just" eaLnBrk="0" fontAlgn="base" hangingPunct="0">
              <a:spcBef>
                <a:spcPct val="0"/>
              </a:spcBef>
              <a:spcAft>
                <a:spcPct val="0"/>
              </a:spcAft>
            </a:pPr>
            <a:r>
              <a:rPr lang="en-US" sz="2400" dirty="0" err="1">
                <a:solidFill>
                  <a:srgbClr val="00B050"/>
                </a:solidFill>
                <a:latin typeface="Times New Roman" panose="02020603050405020304" pitchFamily="18" charset="0"/>
                <a:cs typeface="Times New Roman" panose="02020603050405020304" pitchFamily="18" charset="0"/>
              </a:rPr>
              <a:t>Đúng</a:t>
            </a:r>
            <a:r>
              <a:rPr lang="en-US" sz="2400" dirty="0">
                <a:solidFill>
                  <a:srgbClr val="00B050"/>
                </a:solidFill>
                <a:latin typeface="Times New Roman" panose="02020603050405020304" pitchFamily="18" charset="0"/>
                <a:cs typeface="Times New Roman" panose="02020603050405020304" pitchFamily="18" charset="0"/>
              </a:rPr>
              <a:t>:   </a:t>
            </a:r>
            <a:r>
              <a:rPr lang="vi-VN" alt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Do pít-tông chuyển động thẳng đều nên lực đẩy của khối khí tác dụng lên pít-tông cân bằng với lực ma sát giữa pít-tông và xilanh. Độ lớn lực đẩy của khối khí lên pít-tông: </a:t>
            </a:r>
            <a:endParaRPr lang="en-US" alt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lang="vi-VN" altLang="vi-VN" sz="2400"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F</a:t>
            </a:r>
            <a:r>
              <a:rPr lang="vi-VN" alt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20,0 N.</a:t>
            </a:r>
            <a:r>
              <a:rPr lang="en-US" alt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Đổi</a:t>
            </a:r>
            <a:r>
              <a:rPr lang="en-US" alt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đơn</a:t>
            </a:r>
            <a:r>
              <a:rPr lang="en-US" alt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alt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FF0000"/>
                </a:solidFill>
                <a:highlight>
                  <a:srgbClr val="FFFFFF"/>
                </a:highlight>
                <a:latin typeface="Times New Roman" panose="02020603050405020304" pitchFamily="18" charset="0"/>
                <a:cs typeface="Times New Roman" panose="02020603050405020304" pitchFamily="18" charset="0"/>
              </a:rPr>
              <a:t>1,0 </a:t>
            </a:r>
            <a:r>
              <a:rPr lang="en-US" sz="2400" dirty="0">
                <a:solidFill>
                  <a:srgbClr val="FF0000"/>
                </a:solidFill>
                <a:highlight>
                  <a:srgbClr val="FFFFFF"/>
                </a:highlight>
                <a:latin typeface="Times New Roman" panose="02020603050405020304" pitchFamily="18" charset="0"/>
                <a:cs typeface="Times New Roman" panose="02020603050405020304" pitchFamily="18" charset="0"/>
              </a:rPr>
              <a:t>cm</a:t>
            </a:r>
            <a:r>
              <a:rPr lang="en-US" sz="2400" baseline="30000" dirty="0">
                <a:solidFill>
                  <a:srgbClr val="FF0000"/>
                </a:solidFill>
                <a:highlight>
                  <a:srgbClr val="FFFFFF"/>
                </a:highlight>
                <a:latin typeface="Times New Roman" panose="02020603050405020304" pitchFamily="18" charset="0"/>
                <a:cs typeface="Times New Roman" panose="02020603050405020304" pitchFamily="18" charset="0"/>
              </a:rPr>
              <a:t>2 </a:t>
            </a:r>
            <a:r>
              <a:rPr lang="en-US" sz="2400" dirty="0">
                <a:solidFill>
                  <a:srgbClr val="FF0000"/>
                </a:solidFill>
                <a:highlight>
                  <a:srgbClr val="FFFFFF"/>
                </a:highlight>
                <a:latin typeface="Times New Roman" panose="02020603050405020304" pitchFamily="18" charset="0"/>
                <a:cs typeface="Times New Roman" panose="02020603050405020304" pitchFamily="18" charset="0"/>
              </a:rPr>
              <a:t> = 1,0.10</a:t>
            </a:r>
            <a:r>
              <a:rPr lang="en-US" sz="2400" baseline="30000" dirty="0">
                <a:solidFill>
                  <a:srgbClr val="FF0000"/>
                </a:solidFill>
                <a:highlight>
                  <a:srgbClr val="FFFFFF"/>
                </a:highlight>
                <a:latin typeface="Times New Roman" panose="02020603050405020304" pitchFamily="18" charset="0"/>
                <a:cs typeface="Times New Roman" panose="02020603050405020304" pitchFamily="18" charset="0"/>
              </a:rPr>
              <a:t>-4 </a:t>
            </a:r>
            <a:r>
              <a:rPr lang="en-US" sz="2400" dirty="0">
                <a:solidFill>
                  <a:srgbClr val="FF0000"/>
                </a:solidFill>
                <a:highlight>
                  <a:srgbClr val="FFFFFF"/>
                </a:highlight>
                <a:latin typeface="Times New Roman" panose="02020603050405020304" pitchFamily="18" charset="0"/>
                <a:cs typeface="Times New Roman" panose="02020603050405020304" pitchFamily="18" charset="0"/>
              </a:rPr>
              <a:t> m</a:t>
            </a:r>
            <a:r>
              <a:rPr lang="en-US" sz="2400" baseline="30000" dirty="0">
                <a:solidFill>
                  <a:srgbClr val="FF0000"/>
                </a:solidFill>
                <a:highlight>
                  <a:srgbClr val="FFFFFF"/>
                </a:highlight>
                <a:latin typeface="Times New Roman" panose="02020603050405020304" pitchFamily="18" charset="0"/>
                <a:cs typeface="Times New Roman" panose="02020603050405020304" pitchFamily="18" charset="0"/>
              </a:rPr>
              <a:t>2</a:t>
            </a:r>
            <a:endParaRPr lang="vi-VN" altLang="vi-VN" sz="2400" dirty="0">
              <a:solidFill>
                <a:srgbClr val="FF0000"/>
              </a:solidFill>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6748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P spid="10" grpId="0" animBg="1"/>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127AE1D-6F72-A346-37B2-BBBBF032CFF8}"/>
              </a:ext>
            </a:extLst>
          </p:cNvPr>
          <p:cNvSpPr txBox="1"/>
          <p:nvPr/>
        </p:nvSpPr>
        <p:spPr>
          <a:xfrm>
            <a:off x="365059" y="301525"/>
            <a:ext cx="11461881" cy="461665"/>
          </a:xfrm>
          <a:prstGeom prst="rect">
            <a:avLst/>
          </a:prstGeom>
          <a:noFill/>
          <a:ln>
            <a:solidFill>
              <a:schemeClr val="accent6"/>
            </a:solidFill>
          </a:ln>
        </p:spPr>
        <p:txBody>
          <a:bodyPr wrap="square" rtlCol="0">
            <a:spAutoFit/>
          </a:bodyPr>
          <a:lstStyle/>
          <a:p>
            <a:r>
              <a:rPr lang="en-US" sz="2400" dirty="0">
                <a:solidFill>
                  <a:srgbClr val="FF0000"/>
                </a:solidFill>
                <a:latin typeface="Times New Roman" panose="02020603050405020304" pitchFamily="18" charset="0"/>
                <a:cs typeface="Times New Roman" panose="02020603050405020304" pitchFamily="18" charset="0"/>
              </a:rPr>
              <a:t>d) </a:t>
            </a:r>
            <a:r>
              <a:rPr lang="vi-VN" sz="2400" dirty="0">
                <a:highlight>
                  <a:srgbClr val="FFFFFF"/>
                </a:highlight>
                <a:latin typeface="Times New Roman" panose="02020603050405020304" pitchFamily="18" charset="0"/>
                <a:cs typeface="Times New Roman" panose="02020603050405020304" pitchFamily="18" charset="0"/>
              </a:rPr>
              <a:t>Thể tích khí trong xilanh tăng 6,0 lít..</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 (1.2)</a:t>
            </a:r>
            <a:r>
              <a:rPr lang="en-US" sz="2400" dirty="0">
                <a:solidFill>
                  <a:srgbClr val="002060"/>
                </a:solidFill>
                <a:latin typeface="Times New Roman" panose="02020603050405020304" pitchFamily="18" charset="0"/>
                <a:cs typeface="Times New Roman" panose="02020603050405020304" pitchFamily="18" charset="0"/>
              </a:rPr>
              <a:t>; CĐTD: </a:t>
            </a:r>
            <a:r>
              <a:rPr lang="en-US" sz="2400" dirty="0" err="1">
                <a:solidFill>
                  <a:srgbClr val="FF0000"/>
                </a:solidFill>
                <a:latin typeface="Times New Roman" panose="02020603050405020304" pitchFamily="18" charset="0"/>
                <a:cs typeface="Times New Roman" panose="02020603050405020304" pitchFamily="18" charset="0"/>
              </a:rPr>
              <a:t>Hiểu</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6C9D6D01-B7ED-C572-C723-8F86211C1CDC}"/>
              </a:ext>
            </a:extLst>
          </p:cNvPr>
          <p:cNvSpPr txBox="1"/>
          <p:nvPr/>
        </p:nvSpPr>
        <p:spPr>
          <a:xfrm>
            <a:off x="365059" y="1190895"/>
            <a:ext cx="11461880" cy="940066"/>
          </a:xfrm>
          <a:prstGeom prst="rect">
            <a:avLst/>
          </a:prstGeom>
          <a:noFill/>
          <a:ln>
            <a:solidFill>
              <a:srgbClr val="00B050"/>
            </a:solidFill>
          </a:ln>
        </p:spPr>
        <p:txBody>
          <a:bodyPr wrap="square">
            <a:spAutoFit/>
          </a:bodyPr>
          <a:lstStyle/>
          <a:p>
            <a:pPr algn="just">
              <a:lnSpc>
                <a:spcPct val="120000"/>
              </a:lnSpc>
              <a:spcAft>
                <a:spcPts val="800"/>
              </a:spcAft>
            </a:pPr>
            <a:r>
              <a:rPr lang="en-US" sz="24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[1.2]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bày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vai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nói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vẽ</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sơ</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1" name="TextBox 10">
            <a:extLst>
              <a:ext uri="{FF2B5EF4-FFF2-40B4-BE49-F238E27FC236}">
                <a16:creationId xmlns:a16="http://schemas.microsoft.com/office/drawing/2014/main" id="{A024A739-9E19-976B-7ECD-D493957016C0}"/>
              </a:ext>
            </a:extLst>
          </p:cNvPr>
          <p:cNvSpPr txBox="1"/>
          <p:nvPr/>
        </p:nvSpPr>
        <p:spPr>
          <a:xfrm>
            <a:off x="1474556" y="2445461"/>
            <a:ext cx="8249547" cy="983539"/>
          </a:xfrm>
          <a:prstGeom prst="rect">
            <a:avLst/>
          </a:prstGeom>
          <a:noFill/>
          <a:ln>
            <a:solidFill>
              <a:srgbClr val="FF0000"/>
            </a:solidFill>
          </a:ln>
        </p:spPr>
        <p:txBody>
          <a:bodyPr wrap="square">
            <a:spAutoFit/>
          </a:bodyPr>
          <a:lstStyle/>
          <a:p>
            <a:pPr lvl="0" algn="just">
              <a:lnSpc>
                <a:spcPct val="115000"/>
              </a:lnSpc>
              <a:spcBef>
                <a:spcPts val="600"/>
              </a:spcBef>
              <a:spcAft>
                <a:spcPts val="0"/>
              </a:spcAft>
              <a:buClr>
                <a:srgbClr val="000000"/>
              </a:buClr>
              <a:buSzPts val="1200"/>
            </a:pPr>
            <a:r>
              <a:rPr lang="en-US" sz="2400" u="none" strike="noStrike" spc="0" dirty="0">
                <a:solidFill>
                  <a:srgbClr val="00B05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Sai.</a:t>
            </a:r>
            <a:r>
              <a:rPr lang="en-US" sz="2400"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vi-VN" sz="2400" u="none" strike="noStrike" spc="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Thể tích khí trong xilanh tăng:</a:t>
            </a:r>
          </a:p>
          <a:p>
            <a:pPr indent="-977900" algn="just">
              <a:lnSpc>
                <a:spcPct val="115000"/>
              </a:lnSpc>
              <a:spcBef>
                <a:spcPts val="600"/>
              </a:spcBef>
            </a:pPr>
            <a:r>
              <a:rPr lang="en-US" sz="2400" dirty="0">
                <a:effectLst/>
                <a:highlight>
                  <a:srgbClr val="FFFFFF"/>
                </a:highlight>
                <a:latin typeface="Times New Roman" panose="02020603050405020304" pitchFamily="18" charset="0"/>
                <a:ea typeface="Times New Roman" panose="02020603050405020304" pitchFamily="18" charset="0"/>
              </a:rPr>
              <a:t>	</a:t>
            </a:r>
            <a:r>
              <a:rPr lang="en-US" sz="2400" dirty="0">
                <a:effectLst/>
                <a:highlight>
                  <a:srgbClr val="FFFFFF"/>
                </a:highlight>
                <a:latin typeface="Times New Roman" panose="02020603050405020304" pitchFamily="18" charset="0"/>
                <a:ea typeface="Times New Roman" panose="02020603050405020304" pitchFamily="18" charset="0"/>
                <a:sym typeface="Symbol" panose="05050102010706020507" pitchFamily="18" charset="2"/>
              </a:rPr>
              <a:t></a:t>
            </a:r>
            <a:r>
              <a:rPr lang="en-US" sz="2400" dirty="0">
                <a:effectLst/>
                <a:highlight>
                  <a:srgbClr val="FFFFFF"/>
                </a:highlight>
                <a:latin typeface="Times New Roman" panose="02020603050405020304" pitchFamily="18" charset="0"/>
                <a:ea typeface="Times New Roman" panose="02020603050405020304" pitchFamily="18" charset="0"/>
              </a:rPr>
              <a:t>V </a:t>
            </a:r>
            <a:r>
              <a:rPr lang="vi-VN" sz="2400" dirty="0">
                <a:effectLst/>
                <a:highlight>
                  <a:srgbClr val="FFFFFF"/>
                </a:highlight>
                <a:latin typeface="Times New Roman" panose="02020603050405020304" pitchFamily="18" charset="0"/>
                <a:ea typeface="Times New Roman" panose="02020603050405020304" pitchFamily="18" charset="0"/>
              </a:rPr>
              <a:t>=</a:t>
            </a:r>
            <a:r>
              <a:rPr lang="en-US" sz="2400" dirty="0">
                <a:effectLst/>
                <a:highlight>
                  <a:srgbClr val="FFFFFF"/>
                </a:highlight>
                <a:latin typeface="Times New Roman" panose="02020603050405020304" pitchFamily="18" charset="0"/>
                <a:ea typeface="Times New Roman" panose="02020603050405020304" pitchFamily="18" charset="0"/>
              </a:rPr>
              <a:t> S.</a:t>
            </a:r>
            <a:r>
              <a:rPr lang="vi-VN" sz="2400" dirty="0">
                <a:effectLst/>
                <a:highlight>
                  <a:srgbClr val="FFFFFF"/>
                </a:highlight>
                <a:latin typeface="Times New Roman" panose="02020603050405020304" pitchFamily="18" charset="0"/>
                <a:ea typeface="Times New Roman" panose="02020603050405020304" pitchFamily="18" charset="0"/>
              </a:rPr>
              <a:t>s = (</a:t>
            </a:r>
            <a:r>
              <a:rPr lang="en-US" sz="2400" dirty="0">
                <a:effectLst/>
                <a:highlight>
                  <a:srgbClr val="FFFFFF"/>
                </a:highlight>
                <a:latin typeface="Times New Roman" panose="02020603050405020304" pitchFamily="18" charset="0"/>
                <a:ea typeface="Times New Roman" panose="02020603050405020304" pitchFamily="18" charset="0"/>
              </a:rPr>
              <a:t>1</a:t>
            </a:r>
            <a:r>
              <a:rPr lang="vi-VN" sz="2400" dirty="0">
                <a:effectLst/>
                <a:highlight>
                  <a:srgbClr val="FFFFFF"/>
                </a:highlight>
                <a:latin typeface="Times New Roman" panose="02020603050405020304" pitchFamily="18" charset="0"/>
                <a:ea typeface="Times New Roman" panose="02020603050405020304" pitchFamily="18" charset="0"/>
              </a:rPr>
              <a:t>,0.10</a:t>
            </a:r>
            <a:r>
              <a:rPr lang="vi-VN" sz="2400" baseline="30000" dirty="0">
                <a:effectLst/>
                <a:highlight>
                  <a:srgbClr val="FFFFFF"/>
                </a:highlight>
                <a:latin typeface="Times New Roman" panose="02020603050405020304" pitchFamily="18" charset="0"/>
                <a:ea typeface="Times New Roman" panose="02020603050405020304" pitchFamily="18" charset="0"/>
              </a:rPr>
              <a:t>-4</a:t>
            </a:r>
            <a:r>
              <a:rPr lang="vi-VN" sz="2400" dirty="0">
                <a:effectLst/>
                <a:highlight>
                  <a:srgbClr val="FFFFFF"/>
                </a:highlight>
                <a:latin typeface="Times New Roman" panose="02020603050405020304" pitchFamily="18" charset="0"/>
                <a:ea typeface="Times New Roman" panose="02020603050405020304" pitchFamily="18" charset="0"/>
              </a:rPr>
              <a:t> m</a:t>
            </a:r>
            <a:r>
              <a:rPr lang="vi-VN" sz="2400" baseline="30000" dirty="0">
                <a:effectLst/>
                <a:highlight>
                  <a:srgbClr val="FFFFFF"/>
                </a:highlight>
                <a:latin typeface="Times New Roman" panose="02020603050405020304" pitchFamily="18" charset="0"/>
                <a:ea typeface="Times New Roman" panose="02020603050405020304" pitchFamily="18" charset="0"/>
              </a:rPr>
              <a:t>2</a:t>
            </a:r>
            <a:r>
              <a:rPr lang="vi-VN" sz="2400" dirty="0">
                <a:effectLst/>
                <a:highlight>
                  <a:srgbClr val="FFFFFF"/>
                </a:highlight>
                <a:latin typeface="Times New Roman" panose="02020603050405020304" pitchFamily="18" charset="0"/>
                <a:ea typeface="Times New Roman" panose="02020603050405020304" pitchFamily="18" charset="0"/>
              </a:rPr>
              <a:t>).(0,060 m) = 6,0.10</a:t>
            </a:r>
            <a:r>
              <a:rPr lang="en-US" sz="2400" baseline="30000" dirty="0">
                <a:effectLst/>
                <a:highlight>
                  <a:srgbClr val="FFFFFF"/>
                </a:highlight>
                <a:latin typeface="Times New Roman" panose="02020603050405020304" pitchFamily="18" charset="0"/>
                <a:ea typeface="Times New Roman" panose="02020603050405020304" pitchFamily="18" charset="0"/>
              </a:rPr>
              <a:t>-6</a:t>
            </a:r>
            <a:r>
              <a:rPr lang="vi-VN" sz="2400" dirty="0">
                <a:effectLst/>
                <a:highlight>
                  <a:srgbClr val="FFFFFF"/>
                </a:highlight>
                <a:latin typeface="Times New Roman" panose="02020603050405020304" pitchFamily="18" charset="0"/>
                <a:ea typeface="Times New Roman" panose="02020603050405020304" pitchFamily="18" charset="0"/>
              </a:rPr>
              <a:t> m</a:t>
            </a:r>
            <a:r>
              <a:rPr lang="vi-VN" sz="2400" baseline="30000" dirty="0">
                <a:effectLst/>
                <a:highlight>
                  <a:srgbClr val="FFFFFF"/>
                </a:highlight>
                <a:latin typeface="Times New Roman" panose="02020603050405020304" pitchFamily="18" charset="0"/>
                <a:ea typeface="Times New Roman" panose="02020603050405020304" pitchFamily="18" charset="0"/>
              </a:rPr>
              <a:t>3</a:t>
            </a:r>
            <a:r>
              <a:rPr lang="vi-VN" sz="2400" dirty="0">
                <a:effectLst/>
                <a:highlight>
                  <a:srgbClr val="FFFFFF"/>
                </a:highlight>
                <a:latin typeface="Times New Roman" panose="02020603050405020304" pitchFamily="18" charset="0"/>
                <a:ea typeface="Times New Roman" panose="02020603050405020304" pitchFamily="18" charset="0"/>
              </a:rPr>
              <a:t> = 6,0 </a:t>
            </a:r>
            <a:r>
              <a:rPr lang="en-US" sz="2400" dirty="0">
                <a:effectLst/>
                <a:highlight>
                  <a:srgbClr val="FFFFFF"/>
                </a:highlight>
                <a:latin typeface="Times New Roman" panose="02020603050405020304" pitchFamily="18" charset="0"/>
                <a:ea typeface="Times New Roman" panose="02020603050405020304" pitchFamily="18" charset="0"/>
              </a:rPr>
              <a:t>ml. </a:t>
            </a:r>
            <a:endParaRPr lang="vi-VN" sz="2400" dirty="0">
              <a:effectLst/>
              <a:highlight>
                <a:srgbClr val="FFFFFF"/>
              </a:highligh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1323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animBg="1"/>
      <p:bldP spid="1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860CB4-2FCB-5974-0BF6-5541E2461460}"/>
              </a:ext>
            </a:extLst>
          </p:cNvPr>
          <p:cNvSpPr txBox="1"/>
          <p:nvPr/>
        </p:nvSpPr>
        <p:spPr>
          <a:xfrm>
            <a:off x="403123" y="202184"/>
            <a:ext cx="5692877" cy="6370975"/>
          </a:xfrm>
          <a:prstGeom prst="rect">
            <a:avLst/>
          </a:prstGeom>
          <a:noFill/>
          <a:ln>
            <a:solidFill>
              <a:srgbClr val="FF0000"/>
            </a:solidFill>
          </a:ln>
        </p:spPr>
        <p:txBody>
          <a:bodyPr wrap="square" rtlCol="0">
            <a:spAutoFit/>
          </a:bodyPr>
          <a:lstStyle/>
          <a:p>
            <a:r>
              <a:rPr lang="en-US" sz="2400" b="1" dirty="0" err="1">
                <a:solidFill>
                  <a:srgbClr val="FF0000"/>
                </a:solidFill>
                <a:highlight>
                  <a:srgbClr val="FFFFFF"/>
                </a:highlight>
              </a:rPr>
              <a:t>Ví</a:t>
            </a:r>
            <a:r>
              <a:rPr lang="en-US" sz="2400" b="1" dirty="0">
                <a:solidFill>
                  <a:srgbClr val="FF0000"/>
                </a:solidFill>
                <a:highlight>
                  <a:srgbClr val="FFFFFF"/>
                </a:highlight>
              </a:rPr>
              <a:t> </a:t>
            </a:r>
            <a:r>
              <a:rPr lang="en-US" sz="2400" b="1" dirty="0" err="1">
                <a:solidFill>
                  <a:srgbClr val="FF0000"/>
                </a:solidFill>
                <a:highlight>
                  <a:srgbClr val="FFFFFF"/>
                </a:highlight>
              </a:rPr>
              <a:t>dụ</a:t>
            </a:r>
            <a:r>
              <a:rPr lang="en-US" sz="2400" b="1" dirty="0">
                <a:solidFill>
                  <a:srgbClr val="FF0000"/>
                </a:solidFill>
                <a:highlight>
                  <a:srgbClr val="FFFFFF"/>
                </a:highlight>
              </a:rPr>
              <a:t> 4: </a:t>
            </a:r>
            <a:r>
              <a:rPr lang="en-US" sz="2400" dirty="0" err="1">
                <a:solidFill>
                  <a:srgbClr val="0070C0"/>
                </a:solidFill>
                <a:highlight>
                  <a:srgbClr val="FFFFFF"/>
                </a:highlight>
                <a:latin typeface="Times New Roman" panose="02020603050405020304" pitchFamily="18" charset="0"/>
                <a:cs typeface="Times New Roman" panose="02020603050405020304" pitchFamily="18" charset="0"/>
              </a:rPr>
              <a:t>Khí</a:t>
            </a:r>
            <a:r>
              <a:rPr lang="en-US" sz="2400" dirty="0">
                <a:solidFill>
                  <a:srgbClr val="0070C0"/>
                </a:solidFill>
                <a:highlight>
                  <a:srgbClr val="FFFFFF"/>
                </a:highlight>
                <a:latin typeface="Times New Roman" panose="02020603050405020304" pitchFamily="18" charset="0"/>
                <a:cs typeface="Times New Roman" panose="02020603050405020304" pitchFamily="18" charset="0"/>
              </a:rPr>
              <a:t> </a:t>
            </a:r>
            <a:r>
              <a:rPr lang="en-US" sz="2400" dirty="0" err="1">
                <a:solidFill>
                  <a:srgbClr val="0070C0"/>
                </a:solidFill>
                <a:highlight>
                  <a:srgbClr val="FFFFFF"/>
                </a:highlight>
                <a:latin typeface="Times New Roman" panose="02020603050405020304" pitchFamily="18" charset="0"/>
                <a:cs typeface="Times New Roman" panose="02020603050405020304" pitchFamily="18" charset="0"/>
              </a:rPr>
              <a:t>lí</a:t>
            </a:r>
            <a:r>
              <a:rPr lang="en-US" sz="2400" dirty="0">
                <a:solidFill>
                  <a:srgbClr val="0070C0"/>
                </a:solidFill>
                <a:highlight>
                  <a:srgbClr val="FFFFFF"/>
                </a:highlight>
                <a:latin typeface="Times New Roman" panose="02020603050405020304" pitchFamily="18" charset="0"/>
                <a:cs typeface="Times New Roman" panose="02020603050405020304" pitchFamily="18" charset="0"/>
              </a:rPr>
              <a:t> </a:t>
            </a:r>
            <a:r>
              <a:rPr lang="en-US" sz="2400" dirty="0" err="1">
                <a:solidFill>
                  <a:srgbClr val="0070C0"/>
                </a:solidFill>
                <a:highlight>
                  <a:srgbClr val="FFFFFF"/>
                </a:highlight>
                <a:latin typeface="Times New Roman" panose="02020603050405020304" pitchFamily="18" charset="0"/>
                <a:cs typeface="Times New Roman" panose="02020603050405020304" pitchFamily="18" charset="0"/>
              </a:rPr>
              <a:t>tưởng</a:t>
            </a:r>
            <a:r>
              <a:rPr lang="en-US" sz="2400" dirty="0">
                <a:solidFill>
                  <a:srgbClr val="0070C0"/>
                </a:solidFill>
                <a:highlight>
                  <a:srgbClr val="FFFFFF"/>
                </a:highlight>
                <a:latin typeface="Times New Roman" panose="02020603050405020304" pitchFamily="18" charset="0"/>
                <a:cs typeface="Times New Roman" panose="02020603050405020304" pitchFamily="18" charset="0"/>
              </a:rPr>
              <a:t> - </a:t>
            </a:r>
            <a:r>
              <a:rPr lang="en-US" sz="2400" dirty="0">
                <a:solidFill>
                  <a:srgbClr val="FF0000"/>
                </a:solidFill>
                <a:highlight>
                  <a:srgbClr val="FFFFFF"/>
                </a:highlight>
                <a:latin typeface="Times New Roman" panose="02020603050405020304" pitchFamily="18" charset="0"/>
                <a:cs typeface="Times New Roman" panose="02020603050405020304" pitchFamily="18" charset="0"/>
              </a:rPr>
              <a:t>VL12, </a:t>
            </a:r>
          </a:p>
          <a:p>
            <a:r>
              <a:rPr lang="pt-BR" sz="2400" dirty="0">
                <a:highlight>
                  <a:srgbClr val="FFFFFF"/>
                </a:highlight>
                <a:latin typeface="Times New Roman" panose="02020603050405020304" pitchFamily="18" charset="0"/>
                <a:cs typeface="Times New Roman" panose="02020603050405020304" pitchFamily="18" charset="0"/>
              </a:rPr>
              <a:t>Đối với quá trình biến đổi của một trạng thái của một khối lượng khí xác định.</a:t>
            </a:r>
            <a:endParaRPr lang="vi-VN" sz="2400" dirty="0">
              <a:highlight>
                <a:srgbClr val="FFFFFF"/>
              </a:highlight>
              <a:latin typeface="Times New Roman" panose="02020603050405020304" pitchFamily="18" charset="0"/>
              <a:cs typeface="Times New Roman" panose="02020603050405020304" pitchFamily="18" charset="0"/>
            </a:endParaRPr>
          </a:p>
          <a:p>
            <a:r>
              <a:rPr lang="pt-BR" sz="2400" dirty="0">
                <a:highlight>
                  <a:srgbClr val="FFFFFF"/>
                </a:highlight>
                <a:latin typeface="Times New Roman" panose="02020603050405020304" pitchFamily="18" charset="0"/>
                <a:cs typeface="Times New Roman" panose="02020603050405020304" pitchFamily="18" charset="0"/>
              </a:rPr>
              <a:t>a) Khi nhiệt độ được giữ không đổi thì áp suất gây ra bởi khí tỉ lệ nghịch với thể tích của nó. </a:t>
            </a:r>
            <a:endParaRPr lang="vi-VN" sz="2400" dirty="0">
              <a:highlight>
                <a:srgbClr val="FFFFFF"/>
              </a:highlight>
              <a:latin typeface="Times New Roman" panose="02020603050405020304" pitchFamily="18" charset="0"/>
              <a:cs typeface="Times New Roman" panose="02020603050405020304" pitchFamily="18" charset="0"/>
            </a:endParaRPr>
          </a:p>
          <a:p>
            <a:r>
              <a:rPr lang="pt-BR" sz="2400" dirty="0">
                <a:highlight>
                  <a:srgbClr val="FFFFFF"/>
                </a:highlight>
                <a:latin typeface="Times New Roman" panose="02020603050405020304" pitchFamily="18" charset="0"/>
                <a:cs typeface="Times New Roman" panose="02020603050405020304" pitchFamily="18" charset="0"/>
              </a:rPr>
              <a:t>b) Khi áp suất của khí được giữ không đổi. Nếu gọi V</a:t>
            </a:r>
            <a:r>
              <a:rPr lang="pt-BR" sz="2400" baseline="-25000" dirty="0">
                <a:highlight>
                  <a:srgbClr val="FFFFFF"/>
                </a:highlight>
                <a:latin typeface="Times New Roman" panose="02020603050405020304" pitchFamily="18" charset="0"/>
                <a:cs typeface="Times New Roman" panose="02020603050405020304" pitchFamily="18" charset="0"/>
              </a:rPr>
              <a:t>1 </a:t>
            </a:r>
            <a:r>
              <a:rPr lang="pt-BR" sz="2400" dirty="0">
                <a:highlight>
                  <a:srgbClr val="FFFFFF"/>
                </a:highlight>
                <a:latin typeface="Times New Roman" panose="02020603050405020304" pitchFamily="18" charset="0"/>
                <a:cs typeface="Times New Roman" panose="02020603050405020304" pitchFamily="18" charset="0"/>
              </a:rPr>
              <a:t> và T</a:t>
            </a:r>
            <a:r>
              <a:rPr lang="pt-BR" sz="2400" baseline="-25000" dirty="0">
                <a:highlight>
                  <a:srgbClr val="FFFFFF"/>
                </a:highlight>
                <a:latin typeface="Times New Roman" panose="02020603050405020304" pitchFamily="18" charset="0"/>
                <a:cs typeface="Times New Roman" panose="02020603050405020304" pitchFamily="18" charset="0"/>
              </a:rPr>
              <a:t>1</a:t>
            </a:r>
            <a:r>
              <a:rPr lang="pt-BR" sz="2400" dirty="0">
                <a:highlight>
                  <a:srgbClr val="FFFFFF"/>
                </a:highlight>
                <a:latin typeface="Times New Roman" panose="02020603050405020304" pitchFamily="18" charset="0"/>
                <a:cs typeface="Times New Roman" panose="02020603050405020304" pitchFamily="18" charset="0"/>
              </a:rPr>
              <a:t> lần lượt là thể tích và nhiệt độ ở trạng thái 1; V</a:t>
            </a:r>
            <a:r>
              <a:rPr lang="pt-BR" sz="2400" baseline="-25000" dirty="0">
                <a:highlight>
                  <a:srgbClr val="FFFFFF"/>
                </a:highlight>
                <a:latin typeface="Times New Roman" panose="02020603050405020304" pitchFamily="18" charset="0"/>
                <a:cs typeface="Times New Roman" panose="02020603050405020304" pitchFamily="18" charset="0"/>
              </a:rPr>
              <a:t>2</a:t>
            </a:r>
            <a:r>
              <a:rPr lang="pt-BR" sz="2400" dirty="0">
                <a:highlight>
                  <a:srgbClr val="FFFFFF"/>
                </a:highlight>
                <a:latin typeface="Times New Roman" panose="02020603050405020304" pitchFamily="18" charset="0"/>
                <a:cs typeface="Times New Roman" panose="02020603050405020304" pitchFamily="18" charset="0"/>
              </a:rPr>
              <a:t>, T</a:t>
            </a:r>
            <a:r>
              <a:rPr lang="pt-BR" sz="2400" baseline="-25000" dirty="0">
                <a:highlight>
                  <a:srgbClr val="FFFFFF"/>
                </a:highlight>
                <a:latin typeface="Times New Roman" panose="02020603050405020304" pitchFamily="18" charset="0"/>
                <a:cs typeface="Times New Roman" panose="02020603050405020304" pitchFamily="18" charset="0"/>
              </a:rPr>
              <a:t>2</a:t>
            </a:r>
            <a:r>
              <a:rPr lang="pt-BR" sz="2400" dirty="0">
                <a:highlight>
                  <a:srgbClr val="FFFFFF"/>
                </a:highlight>
                <a:latin typeface="Times New Roman" panose="02020603050405020304" pitchFamily="18" charset="0"/>
                <a:cs typeface="Times New Roman" panose="02020603050405020304" pitchFamily="18" charset="0"/>
              </a:rPr>
              <a:t> lần lượt là thể tích và nhiệt độ ở trạng thái 2 thì: V</a:t>
            </a:r>
            <a:r>
              <a:rPr lang="pt-BR" sz="2400" baseline="-25000" dirty="0">
                <a:highlight>
                  <a:srgbClr val="FFFFFF"/>
                </a:highlight>
                <a:latin typeface="Times New Roman" panose="02020603050405020304" pitchFamily="18" charset="0"/>
                <a:cs typeface="Times New Roman" panose="02020603050405020304" pitchFamily="18" charset="0"/>
              </a:rPr>
              <a:t>1</a:t>
            </a:r>
            <a:r>
              <a:rPr lang="pt-BR" sz="2400" dirty="0">
                <a:highlight>
                  <a:srgbClr val="FFFFFF"/>
                </a:highlight>
                <a:latin typeface="Times New Roman" panose="02020603050405020304" pitchFamily="18" charset="0"/>
                <a:cs typeface="Times New Roman" panose="02020603050405020304" pitchFamily="18" charset="0"/>
              </a:rPr>
              <a:t>.T</a:t>
            </a:r>
            <a:r>
              <a:rPr lang="pt-BR" sz="2400" baseline="-25000" dirty="0">
                <a:highlight>
                  <a:srgbClr val="FFFFFF"/>
                </a:highlight>
                <a:latin typeface="Times New Roman" panose="02020603050405020304" pitchFamily="18" charset="0"/>
                <a:cs typeface="Times New Roman" panose="02020603050405020304" pitchFamily="18" charset="0"/>
              </a:rPr>
              <a:t>2</a:t>
            </a:r>
            <a:r>
              <a:rPr lang="pt-BR" sz="2400" dirty="0">
                <a:highlight>
                  <a:srgbClr val="FFFFFF"/>
                </a:highlight>
                <a:latin typeface="Times New Roman" panose="02020603050405020304" pitchFamily="18" charset="0"/>
                <a:cs typeface="Times New Roman" panose="02020603050405020304" pitchFamily="18" charset="0"/>
              </a:rPr>
              <a:t> = V</a:t>
            </a:r>
            <a:r>
              <a:rPr lang="pt-BR" sz="2400" baseline="-25000" dirty="0">
                <a:highlight>
                  <a:srgbClr val="FFFFFF"/>
                </a:highlight>
                <a:latin typeface="Times New Roman" panose="02020603050405020304" pitchFamily="18" charset="0"/>
                <a:cs typeface="Times New Roman" panose="02020603050405020304" pitchFamily="18" charset="0"/>
              </a:rPr>
              <a:t>2</a:t>
            </a:r>
            <a:r>
              <a:rPr lang="pt-BR" sz="2400" dirty="0">
                <a:highlight>
                  <a:srgbClr val="FFFFFF"/>
                </a:highlight>
                <a:latin typeface="Times New Roman" panose="02020603050405020304" pitchFamily="18" charset="0"/>
                <a:cs typeface="Times New Roman" panose="02020603050405020304" pitchFamily="18" charset="0"/>
              </a:rPr>
              <a:t>.T</a:t>
            </a:r>
            <a:r>
              <a:rPr lang="pt-BR" sz="2400" baseline="-25000" dirty="0">
                <a:highlight>
                  <a:srgbClr val="FFFFFF"/>
                </a:highlight>
                <a:latin typeface="Times New Roman" panose="02020603050405020304" pitchFamily="18" charset="0"/>
                <a:cs typeface="Times New Roman" panose="02020603050405020304" pitchFamily="18" charset="0"/>
              </a:rPr>
              <a:t>1</a:t>
            </a:r>
            <a:r>
              <a:rPr lang="pt-BR" sz="2400" dirty="0">
                <a:highlight>
                  <a:srgbClr val="FFFFFF"/>
                </a:highlight>
                <a:latin typeface="Times New Roman" panose="02020603050405020304" pitchFamily="18" charset="0"/>
                <a:cs typeface="Times New Roman" panose="02020603050405020304" pitchFamily="18" charset="0"/>
              </a:rPr>
              <a:t>.</a:t>
            </a:r>
            <a:endParaRPr lang="vi-VN" sz="2400" dirty="0">
              <a:highlight>
                <a:srgbClr val="FFFFFF"/>
              </a:highlight>
              <a:latin typeface="Times New Roman" panose="02020603050405020304" pitchFamily="18" charset="0"/>
              <a:cs typeface="Times New Roman" panose="02020603050405020304" pitchFamily="18" charset="0"/>
            </a:endParaRPr>
          </a:p>
          <a:p>
            <a:r>
              <a:rPr lang="pt-BR" sz="2400" dirty="0">
                <a:highlight>
                  <a:srgbClr val="FFFFFF"/>
                </a:highlight>
                <a:latin typeface="Times New Roman" panose="02020603050405020304" pitchFamily="18" charset="0"/>
                <a:cs typeface="Times New Roman" panose="02020603050405020304" pitchFamily="18" charset="0"/>
              </a:rPr>
              <a:t>c) Đường biểu diễn quá trình đẳng áp của khí trong hệ (V-t) là đường thẳng kéo dài đi qua gốc toạ độ.</a:t>
            </a:r>
            <a:endParaRPr lang="vi-VN" sz="2400" dirty="0">
              <a:highlight>
                <a:srgbClr val="FFFFFF"/>
              </a:highlight>
              <a:latin typeface="Times New Roman" panose="02020603050405020304" pitchFamily="18" charset="0"/>
              <a:cs typeface="Times New Roman" panose="02020603050405020304" pitchFamily="18" charset="0"/>
            </a:endParaRPr>
          </a:p>
          <a:p>
            <a:r>
              <a:rPr lang="pt-BR" sz="2400" dirty="0">
                <a:highlight>
                  <a:srgbClr val="FFFFFF"/>
                </a:highlight>
                <a:latin typeface="Times New Roman" panose="02020603050405020304" pitchFamily="18" charset="0"/>
                <a:cs typeface="Times New Roman" panose="02020603050405020304" pitchFamily="18" charset="0"/>
              </a:rPr>
              <a:t>d) Coi thể tích ban đầu của khí có thể tích 100 ml và áp suất bằng 300 kPa. Coi nhiệt độ không đổi. Khi áp suất của khí là 150 kPa thì thể tích của khí là 50 ml.</a:t>
            </a:r>
            <a:endParaRPr lang="vi-VN" sz="2400" dirty="0">
              <a:highlight>
                <a:srgbClr val="FFFFFF"/>
              </a:highligh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5051170-77AD-C02B-2811-579007E378C1}"/>
              </a:ext>
            </a:extLst>
          </p:cNvPr>
          <p:cNvSpPr txBox="1"/>
          <p:nvPr/>
        </p:nvSpPr>
        <p:spPr>
          <a:xfrm>
            <a:off x="6389739" y="202184"/>
            <a:ext cx="5508522" cy="461665"/>
          </a:xfrm>
          <a:prstGeom prst="rect">
            <a:avLst/>
          </a:prstGeom>
          <a:noFill/>
          <a:ln>
            <a:solidFill>
              <a:schemeClr val="accent6"/>
            </a:solidFill>
          </a:ln>
        </p:spPr>
        <p:txBody>
          <a:bodyPr wrap="square" rtlCol="0">
            <a:spAutoFit/>
          </a:bodyPr>
          <a:lstStyle/>
          <a:p>
            <a:r>
              <a:rPr lang="en-US" sz="2400" dirty="0">
                <a:solidFill>
                  <a:srgbClr val="00B050"/>
                </a:solidFill>
                <a:latin typeface="Times New Roman" panose="02020603050405020304" pitchFamily="18" charset="0"/>
                <a:cs typeface="Times New Roman" panose="02020603050405020304" pitchFamily="18" charset="0"/>
              </a:rPr>
              <a:t>a) TPNL</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a:t>
            </a:r>
            <a:r>
              <a:rPr lang="en-US" sz="2400" dirty="0">
                <a:solidFill>
                  <a:schemeClr val="accent1"/>
                </a:solidFill>
                <a:latin typeface="Times New Roman" panose="02020603050405020304" pitchFamily="18" charset="0"/>
                <a:cs typeface="Times New Roman" panose="02020603050405020304" pitchFamily="18" charset="0"/>
              </a:rPr>
              <a:t>(1.1); </a:t>
            </a:r>
            <a:r>
              <a:rPr lang="en-US" sz="2400" dirty="0">
                <a:solidFill>
                  <a:srgbClr val="002060"/>
                </a:solidFill>
                <a:latin typeface="Times New Roman" panose="02020603050405020304" pitchFamily="18" charset="0"/>
                <a:cs typeface="Times New Roman" panose="02020603050405020304" pitchFamily="18" charset="0"/>
              </a:rPr>
              <a:t>CĐTD: </a:t>
            </a:r>
            <a:r>
              <a:rPr lang="en-US" sz="2400" dirty="0" err="1">
                <a:solidFill>
                  <a:srgbClr val="FF0000"/>
                </a:solidFill>
                <a:latin typeface="Times New Roman" panose="02020603050405020304" pitchFamily="18" charset="0"/>
                <a:cs typeface="Times New Roman" panose="02020603050405020304" pitchFamily="18" charset="0"/>
              </a:rPr>
              <a:t>Biết</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6338BB29-84A9-1FE2-9CA1-00942B5A4352}"/>
              </a:ext>
            </a:extLst>
          </p:cNvPr>
          <p:cNvSpPr txBox="1"/>
          <p:nvPr/>
        </p:nvSpPr>
        <p:spPr>
          <a:xfrm>
            <a:off x="6389739" y="663849"/>
            <a:ext cx="5508522" cy="769441"/>
          </a:xfrm>
          <a:prstGeom prst="rect">
            <a:avLst/>
          </a:prstGeom>
          <a:noFill/>
        </p:spPr>
        <p:txBody>
          <a:bodyPr wrap="square" rtlCol="0">
            <a:spAutoFit/>
          </a:bodyPr>
          <a:lstStyle/>
          <a:p>
            <a:r>
              <a:rPr lang="en-US" sz="22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[1.1]</a:t>
            </a:r>
            <a:r>
              <a:rPr lang="en-US" sz="22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2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2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2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nêu</a:t>
            </a:r>
            <a:r>
              <a:rPr lang="en-US" sz="22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đối</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khái</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niệm</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quy</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luật</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lí</a:t>
            </a:r>
            <a:endParaRPr lang="vi-VN" sz="2200" dirty="0"/>
          </a:p>
        </p:txBody>
      </p:sp>
      <p:sp>
        <p:nvSpPr>
          <p:cNvPr id="2" name="TextBox 1">
            <a:extLst>
              <a:ext uri="{FF2B5EF4-FFF2-40B4-BE49-F238E27FC236}">
                <a16:creationId xmlns:a16="http://schemas.microsoft.com/office/drawing/2014/main" id="{1CC927CD-642D-205A-6736-4F17B154D3E3}"/>
              </a:ext>
            </a:extLst>
          </p:cNvPr>
          <p:cNvSpPr txBox="1"/>
          <p:nvPr/>
        </p:nvSpPr>
        <p:spPr>
          <a:xfrm>
            <a:off x="6499574" y="1501230"/>
            <a:ext cx="5508522" cy="461665"/>
          </a:xfrm>
          <a:prstGeom prst="rect">
            <a:avLst/>
          </a:prstGeom>
          <a:noFill/>
          <a:ln>
            <a:solidFill>
              <a:schemeClr val="accent6"/>
            </a:solidFill>
          </a:ln>
        </p:spPr>
        <p:txBody>
          <a:bodyPr wrap="square" rtlCol="0">
            <a:spAutoFit/>
          </a:bodyPr>
          <a:lstStyle/>
          <a:p>
            <a:r>
              <a:rPr lang="en-US" sz="2400" dirty="0">
                <a:solidFill>
                  <a:srgbClr val="0070C0"/>
                </a:solidFill>
                <a:latin typeface="Times New Roman" panose="02020603050405020304" pitchFamily="18" charset="0"/>
                <a:cs typeface="Times New Roman" panose="02020603050405020304" pitchFamily="18" charset="0"/>
              </a:rPr>
              <a:t>b)</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TPNL</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a:t>
            </a:r>
            <a:r>
              <a:rPr lang="en-US" sz="2400" dirty="0">
                <a:solidFill>
                  <a:schemeClr val="accent1"/>
                </a:solidFill>
                <a:latin typeface="Times New Roman" panose="02020603050405020304" pitchFamily="18" charset="0"/>
                <a:cs typeface="Times New Roman" panose="02020603050405020304" pitchFamily="18" charset="0"/>
              </a:rPr>
              <a:t>(1.4); </a:t>
            </a:r>
            <a:r>
              <a:rPr lang="en-US" sz="2400" dirty="0">
                <a:solidFill>
                  <a:srgbClr val="002060"/>
                </a:solidFill>
                <a:latin typeface="Times New Roman" panose="02020603050405020304" pitchFamily="18" charset="0"/>
                <a:cs typeface="Times New Roman" panose="02020603050405020304" pitchFamily="18" charset="0"/>
              </a:rPr>
              <a:t>CĐTD: </a:t>
            </a:r>
            <a:r>
              <a:rPr lang="en-US" sz="2400" dirty="0" err="1">
                <a:solidFill>
                  <a:srgbClr val="FF0000"/>
                </a:solidFill>
                <a:latin typeface="Times New Roman" panose="02020603050405020304" pitchFamily="18" charset="0"/>
                <a:cs typeface="Times New Roman" panose="02020603050405020304" pitchFamily="18" charset="0"/>
              </a:rPr>
              <a:t>Hiểu</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DC9CC226-B481-B33E-D21A-BA915DB5548C}"/>
              </a:ext>
            </a:extLst>
          </p:cNvPr>
          <p:cNvSpPr txBox="1"/>
          <p:nvPr/>
        </p:nvSpPr>
        <p:spPr>
          <a:xfrm>
            <a:off x="6333347" y="2030835"/>
            <a:ext cx="5674749" cy="1107996"/>
          </a:xfrm>
          <a:prstGeom prst="rect">
            <a:avLst/>
          </a:prstGeom>
          <a:noFill/>
        </p:spPr>
        <p:txBody>
          <a:bodyPr wrap="square">
            <a:spAutoFit/>
          </a:bodyPr>
          <a:lstStyle/>
          <a:p>
            <a:r>
              <a:rPr lang="en-US" sz="22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[1.4] </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So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loại</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chí</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khác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nhau</a:t>
            </a:r>
            <a:endParaRPr lang="vi-VN" sz="2200" dirty="0"/>
          </a:p>
        </p:txBody>
      </p:sp>
      <p:sp>
        <p:nvSpPr>
          <p:cNvPr id="7" name="TextBox 6">
            <a:extLst>
              <a:ext uri="{FF2B5EF4-FFF2-40B4-BE49-F238E27FC236}">
                <a16:creationId xmlns:a16="http://schemas.microsoft.com/office/drawing/2014/main" id="{205239AE-A788-465C-1346-8B7367C9AFD8}"/>
              </a:ext>
            </a:extLst>
          </p:cNvPr>
          <p:cNvSpPr txBox="1"/>
          <p:nvPr/>
        </p:nvSpPr>
        <p:spPr>
          <a:xfrm>
            <a:off x="6499573" y="3456851"/>
            <a:ext cx="5508073" cy="461665"/>
          </a:xfrm>
          <a:prstGeom prst="rect">
            <a:avLst/>
          </a:prstGeom>
          <a:noFill/>
          <a:ln>
            <a:solidFill>
              <a:schemeClr val="accent6"/>
            </a:solidFill>
          </a:ln>
        </p:spPr>
        <p:txBody>
          <a:bodyPr wrap="square" rtlCol="0">
            <a:spAutoFit/>
          </a:bodyPr>
          <a:lstStyle/>
          <a:p>
            <a:r>
              <a:rPr lang="en-US" sz="2400" dirty="0">
                <a:solidFill>
                  <a:srgbClr val="00B050"/>
                </a:solidFill>
                <a:latin typeface="Times New Roman" panose="02020603050405020304" pitchFamily="18" charset="0"/>
                <a:cs typeface="Times New Roman" panose="02020603050405020304" pitchFamily="18" charset="0"/>
              </a:rPr>
              <a:t>c) TPNL</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a:t>
            </a:r>
            <a:r>
              <a:rPr lang="en-US" sz="2400" dirty="0">
                <a:solidFill>
                  <a:schemeClr val="accent1"/>
                </a:solidFill>
                <a:latin typeface="Times New Roman" panose="02020603050405020304" pitchFamily="18" charset="0"/>
                <a:cs typeface="Times New Roman" panose="02020603050405020304" pitchFamily="18" charset="0"/>
              </a:rPr>
              <a:t>(1.1); </a:t>
            </a:r>
            <a:r>
              <a:rPr lang="en-US" sz="2400" dirty="0">
                <a:solidFill>
                  <a:srgbClr val="002060"/>
                </a:solidFill>
                <a:latin typeface="Times New Roman" panose="02020603050405020304" pitchFamily="18" charset="0"/>
                <a:cs typeface="Times New Roman" panose="02020603050405020304" pitchFamily="18" charset="0"/>
              </a:rPr>
              <a:t>CĐTD: </a:t>
            </a:r>
            <a:r>
              <a:rPr lang="en-US" sz="2400" dirty="0" err="1">
                <a:solidFill>
                  <a:srgbClr val="002060"/>
                </a:solidFill>
                <a:latin typeface="Times New Roman" panose="02020603050405020304" pitchFamily="18" charset="0"/>
                <a:cs typeface="Times New Roman" panose="02020603050405020304" pitchFamily="18" charset="0"/>
              </a:rPr>
              <a:t>Hiểu</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1199151E-A658-BB7A-56D4-04BBB1CDDF5F}"/>
              </a:ext>
            </a:extLst>
          </p:cNvPr>
          <p:cNvSpPr txBox="1"/>
          <p:nvPr/>
        </p:nvSpPr>
        <p:spPr>
          <a:xfrm>
            <a:off x="6499124" y="4156441"/>
            <a:ext cx="5508522" cy="461665"/>
          </a:xfrm>
          <a:prstGeom prst="rect">
            <a:avLst/>
          </a:prstGeom>
          <a:noFill/>
          <a:ln>
            <a:solidFill>
              <a:schemeClr val="accent6"/>
            </a:solidFill>
          </a:ln>
        </p:spPr>
        <p:txBody>
          <a:bodyPr wrap="square" rtlCol="0">
            <a:spAutoFit/>
          </a:bodyPr>
          <a:lstStyle/>
          <a:p>
            <a:r>
              <a:rPr lang="en-US" sz="2400" dirty="0">
                <a:solidFill>
                  <a:srgbClr val="00B050"/>
                </a:solidFill>
                <a:latin typeface="Times New Roman" panose="02020603050405020304" pitchFamily="18" charset="0"/>
                <a:cs typeface="Times New Roman" panose="02020603050405020304" pitchFamily="18" charset="0"/>
              </a:rPr>
              <a:t>d) TPNL</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nhận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thức</a:t>
            </a:r>
            <a:r>
              <a:rPr lang="en-US" sz="2400" dirty="0">
                <a:solidFill>
                  <a:srgbClr val="FF0000"/>
                </a:solidFill>
                <a:latin typeface="Times New Roman" panose="02020603050405020304" pitchFamily="18" charset="0"/>
                <a:cs typeface="Times New Roman" panose="02020603050405020304" pitchFamily="18" charset="0"/>
              </a:rPr>
              <a:t> VL</a:t>
            </a:r>
            <a:r>
              <a:rPr lang="en-US" sz="2400" dirty="0">
                <a:solidFill>
                  <a:schemeClr val="accent1"/>
                </a:solidFill>
                <a:latin typeface="Times New Roman" panose="02020603050405020304" pitchFamily="18" charset="0"/>
                <a:cs typeface="Times New Roman" panose="02020603050405020304" pitchFamily="18" charset="0"/>
              </a:rPr>
              <a:t>(1.2; </a:t>
            </a:r>
            <a:r>
              <a:rPr lang="en-US" sz="2400" dirty="0">
                <a:solidFill>
                  <a:srgbClr val="002060"/>
                </a:solidFill>
                <a:latin typeface="Times New Roman" panose="02020603050405020304" pitchFamily="18" charset="0"/>
                <a:cs typeface="Times New Roman" panose="02020603050405020304" pitchFamily="18" charset="0"/>
              </a:rPr>
              <a:t>CĐTD: </a:t>
            </a:r>
            <a:r>
              <a:rPr lang="en-US" sz="2400" dirty="0" err="1">
                <a:solidFill>
                  <a:srgbClr val="002060"/>
                </a:solidFill>
                <a:latin typeface="Times New Roman" panose="02020603050405020304" pitchFamily="18" charset="0"/>
                <a:cs typeface="Times New Roman" panose="02020603050405020304" pitchFamily="18" charset="0"/>
              </a:rPr>
              <a:t>Hiểu</a:t>
            </a:r>
            <a:endParaRPr lang="vi-VN" sz="2400" dirty="0">
              <a:solidFill>
                <a:srgbClr val="00206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A1176AE3-D421-C77E-F07C-51357B3DB84B}"/>
              </a:ext>
            </a:extLst>
          </p:cNvPr>
          <p:cNvSpPr txBox="1"/>
          <p:nvPr/>
        </p:nvSpPr>
        <p:spPr>
          <a:xfrm>
            <a:off x="6456108" y="4794716"/>
            <a:ext cx="5594553" cy="1681999"/>
          </a:xfrm>
          <a:prstGeom prst="rect">
            <a:avLst/>
          </a:prstGeom>
          <a:noFill/>
          <a:ln>
            <a:solidFill>
              <a:srgbClr val="FF0000"/>
            </a:solidFill>
          </a:ln>
        </p:spPr>
        <p:txBody>
          <a:bodyPr wrap="square">
            <a:spAutoFit/>
          </a:bodyPr>
          <a:lstStyle/>
          <a:p>
            <a:pPr algn="just">
              <a:lnSpc>
                <a:spcPct val="120000"/>
              </a:lnSpc>
              <a:spcAft>
                <a:spcPts val="800"/>
              </a:spcAft>
            </a:pPr>
            <a:r>
              <a:rPr lang="en-US" sz="22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[1.2]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bày</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vai</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trò</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nói</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đo</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tính</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vẽ</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sơ</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227777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1000"/>
                                        <p:tgtEl>
                                          <p:spTgt spid="16"/>
                                        </p:tgtEl>
                                      </p:cBhvr>
                                    </p:animEffect>
                                    <p:anim calcmode="lin" valueType="num">
                                      <p:cBhvr>
                                        <p:cTn id="19" dur="1000" fill="hold"/>
                                        <p:tgtEl>
                                          <p:spTgt spid="16"/>
                                        </p:tgtEl>
                                        <p:attrNameLst>
                                          <p:attrName>ppt_x</p:attrName>
                                        </p:attrNameLst>
                                      </p:cBhvr>
                                      <p:tavLst>
                                        <p:tav tm="0">
                                          <p:val>
                                            <p:strVal val="#ppt_x"/>
                                          </p:val>
                                        </p:tav>
                                        <p:tav tm="100000">
                                          <p:val>
                                            <p:strVal val="#ppt_x"/>
                                          </p:val>
                                        </p:tav>
                                      </p:tavLst>
                                    </p:anim>
                                    <p:anim calcmode="lin" valueType="num">
                                      <p:cBhvr>
                                        <p:cTn id="2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fill="hold"/>
                                        <p:tgtEl>
                                          <p:spTgt spid="4"/>
                                        </p:tgtEl>
                                        <p:attrNameLst>
                                          <p:attrName>ppt_x</p:attrName>
                                        </p:attrNameLst>
                                      </p:cBhvr>
                                      <p:tavLst>
                                        <p:tav tm="0">
                                          <p:val>
                                            <p:strVal val="#ppt_x"/>
                                          </p:val>
                                        </p:tav>
                                        <p:tav tm="100000">
                                          <p:val>
                                            <p:strVal val="#ppt_x"/>
                                          </p:val>
                                        </p:tav>
                                      </p:tavLst>
                                    </p:anim>
                                    <p:anim calcmode="lin" valueType="num">
                                      <p:cBhvr additive="base">
                                        <p:cTn id="3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ppt_x"/>
                                          </p:val>
                                        </p:tav>
                                        <p:tav tm="100000">
                                          <p:val>
                                            <p:strVal val="#ppt_x"/>
                                          </p:val>
                                        </p:tav>
                                      </p:tavLst>
                                    </p:anim>
                                    <p:anim calcmode="lin" valueType="num">
                                      <p:cBhvr additive="base">
                                        <p:cTn id="36" dur="500" fill="hold"/>
                                        <p:tgtEl>
                                          <p:spTgt spid="7"/>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fade">
                                      <p:cBhvr>
                                        <p:cTn id="45" dur="1000"/>
                                        <p:tgtEl>
                                          <p:spTgt spid="10"/>
                                        </p:tgtEl>
                                      </p:cBhvr>
                                    </p:animEffect>
                                    <p:anim calcmode="lin" valueType="num">
                                      <p:cBhvr>
                                        <p:cTn id="46" dur="1000" fill="hold"/>
                                        <p:tgtEl>
                                          <p:spTgt spid="10"/>
                                        </p:tgtEl>
                                        <p:attrNameLst>
                                          <p:attrName>ppt_x</p:attrName>
                                        </p:attrNameLst>
                                      </p:cBhvr>
                                      <p:tavLst>
                                        <p:tav tm="0">
                                          <p:val>
                                            <p:strVal val="#ppt_x"/>
                                          </p:val>
                                        </p:tav>
                                        <p:tav tm="100000">
                                          <p:val>
                                            <p:strVal val="#ppt_x"/>
                                          </p:val>
                                        </p:tav>
                                      </p:tavLst>
                                    </p:anim>
                                    <p:anim calcmode="lin" valueType="num">
                                      <p:cBhvr>
                                        <p:cTn id="4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6" grpId="0"/>
      <p:bldP spid="2" grpId="0" animBg="1"/>
      <p:bldP spid="4" grpId="0"/>
      <p:bldP spid="7" grpId="0" animBg="1"/>
      <p:bldP spid="8" grpId="0" animBg="1"/>
      <p:bldP spid="1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CFCB2-D4D5-B728-4937-6454B79FBF9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EC87C37-69F9-29E1-9F8E-E03EC5E42DDE}"/>
              </a:ext>
            </a:extLst>
          </p:cNvPr>
          <p:cNvSpPr txBox="1"/>
          <p:nvPr/>
        </p:nvSpPr>
        <p:spPr>
          <a:xfrm>
            <a:off x="479376" y="228940"/>
            <a:ext cx="11233248" cy="6262164"/>
          </a:xfrm>
          <a:prstGeom prst="rect">
            <a:avLst/>
          </a:prstGeom>
          <a:noFill/>
        </p:spPr>
        <p:txBody>
          <a:bodyPr wrap="square">
            <a:spAutoFit/>
          </a:bodyPr>
          <a:lstStyle/>
          <a:p>
            <a:pPr algn="just">
              <a:lnSpc>
                <a:spcPct val="120000"/>
              </a:lnSpc>
            </a:pP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số</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nguyên</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tắc</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khi</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biên</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soạn</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câu</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trắc</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nghiệm</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trả</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lời</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kern="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ngắn</a:t>
            </a:r>
            <a:r>
              <a:rPr lang="en-US" sz="2600"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26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0000"/>
              </a:lnSpc>
            </a:pPr>
            <a:r>
              <a:rPr lang="en-US"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vi-VN"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Cụ thể và Rõ ràng: </a:t>
            </a:r>
            <a:r>
              <a:rPr lang="vi-VN" sz="2600" dirty="0">
                <a:latin typeface="Times New Roman" panose="02020603050405020304" pitchFamily="18" charset="0"/>
                <a:ea typeface="Tahoma" panose="020B0604030504040204" pitchFamily="34" charset="0"/>
                <a:cs typeface="Times New Roman" panose="02020603050405020304" pitchFamily="18" charset="0"/>
              </a:rPr>
              <a:t>Câu hỏi phải đặt ra một cách rõ ràng, tránh nhầm lẫn và không gây hiểu lầm. Đáp án cần phải là một con số cụ thể nên câu hỏi thường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b="1" dirty="0" err="1">
                <a:latin typeface="Times New Roman" panose="02020603050405020304" pitchFamily="18" charset="0"/>
                <a:ea typeface="Tahoma" panose="020B0604030504040204" pitchFamily="34" charset="0"/>
                <a:cs typeface="Times New Roman" panose="02020603050405020304" pitchFamily="18" charset="0"/>
              </a:rPr>
              <a:t>đóng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vi-VN" sz="2600" dirty="0">
                <a:latin typeface="Times New Roman" panose="02020603050405020304" pitchFamily="18" charset="0"/>
                <a:ea typeface="Tahoma" panose="020B0604030504040204" pitchFamily="34" charset="0"/>
                <a:cs typeface="Times New Roman" panose="02020603050405020304" pitchFamily="18" charset="0"/>
              </a:rPr>
              <a:t>không mở</a:t>
            </a:r>
            <a:r>
              <a:rPr lang="en-US" sz="2600" dirty="0">
                <a:latin typeface="Times New Roman" panose="02020603050405020304" pitchFamily="18" charset="0"/>
                <a:ea typeface="Tahoma" panose="020B0604030504040204" pitchFamily="34" charset="0"/>
                <a:cs typeface="Times New Roman" panose="02020603050405020304" pitchFamily="18" charset="0"/>
              </a:rPr>
              <a:t>)</a:t>
            </a:r>
            <a:r>
              <a:rPr lang="vi-VN" sz="2600" dirty="0">
                <a:latin typeface="Times New Roman" panose="02020603050405020304" pitchFamily="18" charset="0"/>
                <a:ea typeface="Tahoma" panose="020B0604030504040204" pitchFamily="34" charset="0"/>
                <a:cs typeface="Times New Roman" panose="02020603050405020304" pitchFamily="18" charset="0"/>
              </a:rPr>
              <a:t> để tránh sự mơ hồ.</a:t>
            </a:r>
            <a:endParaRPr lang="en-US" sz="2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pPr>
            <a:r>
              <a:rPr lang="vi-VN"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Ví</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dụ</a:t>
            </a:r>
            <a:r>
              <a:rPr lang="en-US" sz="2600" dirty="0">
                <a:latin typeface="Times New Roman" panose="02020603050405020304" pitchFamily="18" charset="0"/>
                <a:ea typeface="Tahoma" panose="020B0604030504040204" pitchFamily="34" charset="0"/>
                <a:cs typeface="Times New Roman" panose="02020603050405020304" pitchFamily="18" charset="0"/>
              </a:rPr>
              <a:t>: ... </a:t>
            </a:r>
            <a:r>
              <a:rPr lang="en-US" sz="2600" dirty="0" err="1">
                <a:latin typeface="Times New Roman" panose="02020603050405020304" pitchFamily="18" charset="0"/>
                <a:ea typeface="Tahoma" panose="020B0604030504040204" pitchFamily="34" charset="0"/>
                <a:cs typeface="Times New Roman" panose="02020603050405020304" pitchFamily="18" charset="0"/>
              </a:rPr>
              <a:t>Vật</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chuyển</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động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với</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tốc</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độ</a:t>
            </a:r>
            <a:r>
              <a:rPr lang="en-US" sz="2600" dirty="0">
                <a:latin typeface="Times New Roman" panose="02020603050405020304" pitchFamily="18" charset="0"/>
                <a:ea typeface="Tahoma" panose="020B0604030504040204" pitchFamily="34" charset="0"/>
                <a:cs typeface="Times New Roman" panose="02020603050405020304" pitchFamily="18" charset="0"/>
              </a:rPr>
              <a:t> bao </a:t>
            </a:r>
            <a:r>
              <a:rPr lang="en-US" sz="2600" dirty="0" err="1">
                <a:latin typeface="Times New Roman" panose="02020603050405020304" pitchFamily="18" charset="0"/>
                <a:ea typeface="Tahoma" panose="020B0604030504040204" pitchFamily="34" charset="0"/>
                <a:cs typeface="Times New Roman" panose="02020603050405020304" pitchFamily="18" charset="0"/>
              </a:rPr>
              <a:t>nhiêu</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km/h</a:t>
            </a:r>
            <a:r>
              <a:rPr lang="en-US" sz="2600" dirty="0">
                <a:latin typeface="Times New Roman" panose="02020603050405020304" pitchFamily="18" charset="0"/>
                <a:ea typeface="Tahoma" panose="020B0604030504040204" pitchFamily="34" charset="0"/>
                <a:cs typeface="Times New Roman" panose="02020603050405020304" pitchFamily="18" charset="0"/>
              </a:rPr>
              <a:t>?</a:t>
            </a:r>
            <a:endParaRPr lang="en-US" sz="2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pPr>
            <a:r>
              <a:rPr lang="en-US" sz="2600" dirty="0">
                <a:latin typeface="Times New Roman" panose="02020603050405020304" pitchFamily="18" charset="0"/>
                <a:ea typeface="Tahoma" panose="020B0604030504040204" pitchFamily="34" charset="0"/>
                <a:cs typeface="Times New Roman" panose="02020603050405020304" pitchFamily="18" charset="0"/>
              </a:rPr>
              <a:t>		... </a:t>
            </a:r>
            <a:r>
              <a:rPr lang="en-US" sz="2600" dirty="0" err="1">
                <a:latin typeface="Times New Roman" panose="02020603050405020304" pitchFamily="18" charset="0"/>
                <a:ea typeface="Tahoma" panose="020B0604030504040204" pitchFamily="34" charset="0"/>
                <a:cs typeface="Times New Roman" panose="02020603050405020304" pitchFamily="18" charset="0"/>
              </a:rPr>
              <a:t>Quãng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đường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vật</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đi</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được</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là</a:t>
            </a:r>
            <a:r>
              <a:rPr lang="en-US" sz="2600" dirty="0">
                <a:latin typeface="Times New Roman" panose="02020603050405020304" pitchFamily="18" charset="0"/>
                <a:ea typeface="Tahoma" panose="020B0604030504040204" pitchFamily="34" charset="0"/>
                <a:cs typeface="Times New Roman" panose="02020603050405020304" pitchFamily="18" charset="0"/>
              </a:rPr>
              <a:t> bao </a:t>
            </a:r>
            <a:r>
              <a:rPr lang="en-US" sz="2600" dirty="0" err="1">
                <a:latin typeface="Times New Roman" panose="02020603050405020304" pitchFamily="18" charset="0"/>
                <a:ea typeface="Tahoma" panose="020B0604030504040204" pitchFamily="34" charset="0"/>
                <a:cs typeface="Times New Roman" panose="02020603050405020304" pitchFamily="18" charset="0"/>
              </a:rPr>
              <a:t>nhiêu</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km</a:t>
            </a:r>
            <a:r>
              <a:rPr lang="en-US" sz="2600" dirty="0">
                <a:latin typeface="Times New Roman" panose="02020603050405020304" pitchFamily="18" charset="0"/>
                <a:ea typeface="Tahoma" panose="020B0604030504040204" pitchFamily="34" charset="0"/>
                <a:cs typeface="Times New Roman" panose="02020603050405020304" pitchFamily="18" charset="0"/>
              </a:rPr>
              <a:t>?</a:t>
            </a:r>
            <a:endParaRPr lang="en-US" sz="2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pPr>
            <a:r>
              <a:rPr lang="en-US" sz="2600" dirty="0">
                <a:latin typeface="Times New Roman" panose="02020603050405020304" pitchFamily="18" charset="0"/>
                <a:ea typeface="Tahoma" panose="020B0604030504040204" pitchFamily="34" charset="0"/>
                <a:cs typeface="Times New Roman" panose="02020603050405020304" pitchFamily="18" charset="0"/>
              </a:rPr>
              <a:t>		... </a:t>
            </a:r>
            <a:r>
              <a:rPr lang="en-US" sz="2600" dirty="0" err="1">
                <a:latin typeface="Times New Roman" panose="02020603050405020304" pitchFamily="18" charset="0"/>
                <a:ea typeface="Tahoma" panose="020B0604030504040204" pitchFamily="34" charset="0"/>
                <a:cs typeface="Times New Roman" panose="02020603050405020304" pitchFamily="18" charset="0"/>
              </a:rPr>
              <a:t>Cường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độ</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dòng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điện</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chạy</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trong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mạch</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a:t>
            </a:r>
            <a:r>
              <a:rPr lang="en-US" sz="2600" dirty="0" err="1">
                <a:solidFill>
                  <a:srgbClr val="0070C0"/>
                </a:solidFill>
                <a:latin typeface="Times New Roman" panose="02020603050405020304" pitchFamily="18" charset="0"/>
                <a:ea typeface="Tahoma" panose="020B0604030504040204" pitchFamily="34" charset="0"/>
                <a:cs typeface="Times New Roman" panose="02020603050405020304" pitchFamily="18" charset="0"/>
              </a:rPr>
              <a:t>tính</a:t>
            </a:r>
            <a:r>
              <a:rPr lang="en-US" sz="26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solidFill>
                  <a:srgbClr val="0070C0"/>
                </a:solidFill>
                <a:latin typeface="Times New Roman" panose="02020603050405020304" pitchFamily="18" charset="0"/>
                <a:ea typeface="Tahoma" panose="020B0604030504040204" pitchFamily="34" charset="0"/>
                <a:cs typeface="Times New Roman" panose="02020603050405020304" pitchFamily="18" charset="0"/>
              </a:rPr>
              <a:t>bằng</a:t>
            </a:r>
            <a:r>
              <a:rPr lang="en-US" sz="26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solidFill>
                  <a:srgbClr val="0070C0"/>
                </a:solidFill>
                <a:latin typeface="Times New Roman" panose="02020603050405020304" pitchFamily="18" charset="0"/>
                <a:ea typeface="Tahoma" panose="020B0604030504040204" pitchFamily="34" charset="0"/>
                <a:cs typeface="Times New Roman" panose="02020603050405020304" pitchFamily="18" charset="0"/>
              </a:rPr>
              <a:t>ampe</a:t>
            </a:r>
            <a:r>
              <a:rPr lang="en-US" sz="2600" dirty="0">
                <a:solidFill>
                  <a:srgbClr val="0070C0"/>
                </a:solidFill>
                <a:latin typeface="Times New Roman" panose="02020603050405020304" pitchFamily="18" charset="0"/>
                <a:ea typeface="Tahoma" panose="020B0604030504040204" pitchFamily="34" charset="0"/>
                <a:cs typeface="Times New Roman" panose="02020603050405020304" pitchFamily="18" charset="0"/>
              </a:rPr>
              <a:t>)</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bằng</a:t>
            </a:r>
            <a:r>
              <a:rPr lang="en-US" sz="2600" dirty="0">
                <a:latin typeface="Times New Roman" panose="02020603050405020304" pitchFamily="18" charset="0"/>
                <a:ea typeface="Tahoma" panose="020B0604030504040204" pitchFamily="34" charset="0"/>
                <a:cs typeface="Times New Roman" panose="02020603050405020304" pitchFamily="18" charset="0"/>
              </a:rPr>
              <a:t> bao </a:t>
            </a:r>
            <a:r>
              <a:rPr lang="en-US" sz="2600" dirty="0" err="1">
                <a:latin typeface="Times New Roman" panose="02020603050405020304" pitchFamily="18" charset="0"/>
                <a:ea typeface="Tahoma" panose="020B0604030504040204" pitchFamily="34" charset="0"/>
                <a:cs typeface="Times New Roman" panose="02020603050405020304" pitchFamily="18" charset="0"/>
              </a:rPr>
              <a:t>nhiêu</a:t>
            </a:r>
            <a:r>
              <a:rPr lang="en-US" sz="2600" dirty="0">
                <a:latin typeface="Times New Roman" panose="02020603050405020304" pitchFamily="18" charset="0"/>
                <a:ea typeface="Tahoma" panose="020B0604030504040204" pitchFamily="34" charset="0"/>
                <a:cs typeface="Times New Roman" panose="02020603050405020304" pitchFamily="18" charset="0"/>
              </a:rPr>
              <a:t>?</a:t>
            </a:r>
            <a:endParaRPr lang="en-US" sz="2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pPr>
            <a:r>
              <a:rPr lang="en-US"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vi-VN"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Định lượng</a:t>
            </a:r>
            <a:r>
              <a:rPr lang="vi-VN" sz="2600" dirty="0">
                <a:latin typeface="Times New Roman" panose="02020603050405020304" pitchFamily="18" charset="0"/>
                <a:ea typeface="Tahoma" panose="020B0604030504040204" pitchFamily="34" charset="0"/>
                <a:cs typeface="Times New Roman" panose="02020603050405020304" pitchFamily="18" charset="0"/>
              </a:rPr>
              <a:t>: Do đáp án phải là</a:t>
            </a:r>
            <a:r>
              <a:rPr lang="vi-VN" sz="2600" b="1" dirty="0">
                <a:latin typeface="Times New Roman" panose="02020603050405020304" pitchFamily="18" charset="0"/>
                <a:ea typeface="Tahoma" panose="020B0604030504040204" pitchFamily="34" charset="0"/>
                <a:cs typeface="Times New Roman" panose="02020603050405020304" pitchFamily="18" charset="0"/>
              </a:rPr>
              <a:t> số</a:t>
            </a:r>
            <a:r>
              <a:rPr lang="en-US" sz="2600" b="1" dirty="0">
                <a:latin typeface="Times New Roman" panose="02020603050405020304" pitchFamily="18" charset="0"/>
                <a:ea typeface="Tahoma" panose="020B0604030504040204" pitchFamily="34" charset="0"/>
                <a:cs typeface="Times New Roman" panose="02020603050405020304" pitchFamily="18" charset="0"/>
              </a:rPr>
              <a:t>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số</a:t>
            </a:r>
            <a:r>
              <a:rPr lang="en-US"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nguyên</a:t>
            </a:r>
            <a:r>
              <a:rPr lang="en-US"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hoặc</a:t>
            </a:r>
            <a:r>
              <a:rPr lang="en-US" sz="2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số</a:t>
            </a:r>
            <a:r>
              <a:rPr lang="en-US"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thập</a:t>
            </a:r>
            <a:r>
              <a:rPr lang="en-US"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phân</a:t>
            </a:r>
            <a:r>
              <a:rPr lang="en-US" sz="2600" dirty="0">
                <a:latin typeface="Times New Roman" panose="02020603050405020304" pitchFamily="18" charset="0"/>
                <a:ea typeface="Tahoma" panose="020B0604030504040204" pitchFamily="34" charset="0"/>
                <a:cs typeface="Times New Roman" panose="02020603050405020304" pitchFamily="18" charset="0"/>
              </a:rPr>
              <a:t>)</a:t>
            </a:r>
            <a:r>
              <a:rPr lang="en-US" sz="2600" dirty="0">
                <a:solidFill>
                  <a:srgbClr val="FFFF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không</a:t>
            </a:r>
            <a:r>
              <a:rPr lang="en-US"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quá</a:t>
            </a:r>
            <a:r>
              <a:rPr lang="en-US"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4 </a:t>
            </a:r>
            <a:r>
              <a:rPr lang="en-US" sz="26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ký</a:t>
            </a:r>
            <a:r>
              <a:rPr lang="en-US"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tự</a:t>
            </a:r>
            <a:r>
              <a:rPr lang="en-US"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bao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gồm</a:t>
            </a:r>
            <a:r>
              <a:rPr lang="en-US"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cả</a:t>
            </a:r>
            <a:r>
              <a:rPr lang="en-US"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số</a:t>
            </a:r>
            <a:r>
              <a:rPr lang="en-US"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và</a:t>
            </a:r>
            <a:r>
              <a:rPr lang="en-US"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6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dấu</a:t>
            </a:r>
            <a:r>
              <a:rPr lang="en-US"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a:t>
            </a:r>
            <a:r>
              <a:rPr lang="vi-VN" sz="2600" dirty="0">
                <a:latin typeface="Times New Roman" panose="02020603050405020304" pitchFamily="18" charset="0"/>
                <a:ea typeface="Tahoma" panose="020B0604030504040204" pitchFamily="34" charset="0"/>
                <a:cs typeface="Times New Roman" panose="02020603050405020304" pitchFamily="18" charset="0"/>
              </a:rPr>
              <a:t>, câu hỏi thường liên quan đến việc </a:t>
            </a:r>
            <a:r>
              <a:rPr lang="vi-VN"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định lượng </a:t>
            </a:r>
            <a:r>
              <a:rPr lang="vi-VN" sz="2600" dirty="0">
                <a:latin typeface="Times New Roman" panose="02020603050405020304" pitchFamily="18" charset="0"/>
                <a:ea typeface="Tahoma" panose="020B0604030504040204" pitchFamily="34" charset="0"/>
                <a:cs typeface="Times New Roman" panose="02020603050405020304" pitchFamily="18" charset="0"/>
              </a:rPr>
              <a:t>hoặc </a:t>
            </a:r>
            <a:r>
              <a:rPr lang="vi-VN"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tính toán</a:t>
            </a:r>
            <a:r>
              <a:rPr lang="vi-VN" sz="2600" dirty="0">
                <a:latin typeface="Times New Roman" panose="02020603050405020304" pitchFamily="18" charset="0"/>
                <a:ea typeface="Tahoma" panose="020B0604030504040204" pitchFamily="34" charset="0"/>
                <a:cs typeface="Times New Roman" panose="02020603050405020304" pitchFamily="18" charset="0"/>
              </a:rPr>
              <a:t>, ví dụ như tính toán </a:t>
            </a:r>
            <a:r>
              <a:rPr lang="en-US" sz="2600" dirty="0" err="1">
                <a:latin typeface="Times New Roman" panose="02020603050405020304" pitchFamily="18" charset="0"/>
                <a:ea typeface="Tahoma" panose="020B0604030504040204" pitchFamily="34" charset="0"/>
                <a:cs typeface="Times New Roman" panose="02020603050405020304" pitchFamily="18" charset="0"/>
              </a:rPr>
              <a:t>quãng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đường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thời</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gian</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tốc</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độ</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chuyển</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động</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của</a:t>
            </a:r>
            <a:r>
              <a:rPr lang="en-US" sz="2600" dirty="0">
                <a:latin typeface="Times New Roman" panose="02020603050405020304" pitchFamily="18" charset="0"/>
                <a:ea typeface="Tahoma" panose="020B0604030504040204" pitchFamily="34" charset="0"/>
                <a:cs typeface="Times New Roman" panose="02020603050405020304" pitchFamily="18" charset="0"/>
              </a:rPr>
              <a:t> </a:t>
            </a:r>
            <a:r>
              <a:rPr lang="en-US" sz="2600" dirty="0" err="1">
                <a:latin typeface="Times New Roman" panose="02020603050405020304" pitchFamily="18" charset="0"/>
                <a:ea typeface="Tahoma" panose="020B0604030504040204" pitchFamily="34" charset="0"/>
                <a:cs typeface="Times New Roman" panose="02020603050405020304" pitchFamily="18" charset="0"/>
              </a:rPr>
              <a:t>vật</a:t>
            </a:r>
            <a:r>
              <a:rPr lang="vi-VN" sz="2600" dirty="0">
                <a:latin typeface="Times New Roman" panose="02020603050405020304" pitchFamily="18" charset="0"/>
                <a:ea typeface="Tahoma" panose="020B0604030504040204" pitchFamily="34" charset="0"/>
                <a:cs typeface="Times New Roman" panose="02020603050405020304" pitchFamily="18" charset="0"/>
              </a:rPr>
              <a:t>.</a:t>
            </a:r>
            <a:endParaRPr lang="en-US" sz="2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pPr>
            <a:r>
              <a:rPr lang="en-US"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vi-VN" sz="2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Đáp án rõ ràng</a:t>
            </a:r>
            <a:r>
              <a:rPr lang="vi-VN" sz="2600" dirty="0">
                <a:latin typeface="Times New Roman" panose="02020603050405020304" pitchFamily="18" charset="0"/>
                <a:ea typeface="Tahoma" panose="020B0604030504040204" pitchFamily="34" charset="0"/>
                <a:cs typeface="Times New Roman" panose="02020603050405020304" pitchFamily="18" charset="0"/>
              </a:rPr>
              <a:t>: Mỗi câu hỏi </a:t>
            </a:r>
            <a:r>
              <a:rPr lang="vi-VN" sz="26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chỉ có một đáp án chính xác và rõ ràng</a:t>
            </a:r>
            <a:r>
              <a:rPr lang="vi-VN" sz="2600" dirty="0">
                <a:latin typeface="Times New Roman" panose="02020603050405020304" pitchFamily="18" charset="0"/>
                <a:ea typeface="Tahoma" panose="020B0604030504040204" pitchFamily="34" charset="0"/>
                <a:cs typeface="Times New Roman" panose="02020603050405020304" pitchFamily="18" charset="0"/>
              </a:rPr>
              <a:t>. Điều này giúp cho việc chấm điểm trở nên đơn giản và nhanh chóng, giảm thiểu sự chủ quan từ người chấm bài.</a:t>
            </a:r>
            <a:endParaRPr lang="en-US" sz="26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8044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03073F6-3BEE-5946-E15D-F4724BF788D4}"/>
              </a:ext>
            </a:extLst>
          </p:cNvPr>
          <p:cNvSpPr txBox="1"/>
          <p:nvPr/>
        </p:nvSpPr>
        <p:spPr>
          <a:xfrm>
            <a:off x="403124" y="1799304"/>
            <a:ext cx="10058400" cy="1261884"/>
          </a:xfrm>
          <a:prstGeom prst="rect">
            <a:avLst/>
          </a:prstGeom>
          <a:noFill/>
        </p:spPr>
        <p:txBody>
          <a:bodyPr wrap="square" rtlCol="0">
            <a:spAutoFit/>
          </a:bodyPr>
          <a:lstStyle/>
          <a:p>
            <a:pPr algn="ctr"/>
            <a:r>
              <a:rPr lang="en-US" sz="3800" dirty="0">
                <a:solidFill>
                  <a:srgbClr val="00B050"/>
                </a:solidFill>
                <a:latin typeface="Times New Roman" panose="02020603050405020304" pitchFamily="18" charset="0"/>
                <a:cs typeface="Times New Roman" panose="02020603050405020304" pitchFamily="18" charset="0"/>
              </a:rPr>
              <a:t>TRÂN TRỌNG CẢM ƠN QUÝ THẦY, CÔ </a:t>
            </a:r>
          </a:p>
          <a:p>
            <a:pPr algn="ctr"/>
            <a:r>
              <a:rPr lang="en-US" sz="3800" dirty="0">
                <a:solidFill>
                  <a:srgbClr val="00B050"/>
                </a:solidFill>
                <a:latin typeface="Times New Roman" panose="02020603050405020304" pitchFamily="18" charset="0"/>
                <a:cs typeface="Times New Roman" panose="02020603050405020304" pitchFamily="18" charset="0"/>
              </a:rPr>
              <a:t>ĐÃ LẮNG NGHE, THEO DÕI</a:t>
            </a:r>
            <a:endParaRPr lang="vi-VN" sz="38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5294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A260B06-04EA-3A67-FCF6-5AC198B449F8}"/>
              </a:ext>
            </a:extLst>
          </p:cNvPr>
          <p:cNvSpPr txBox="1"/>
          <p:nvPr/>
        </p:nvSpPr>
        <p:spPr>
          <a:xfrm>
            <a:off x="833120" y="292625"/>
            <a:ext cx="10287164" cy="523220"/>
          </a:xfrm>
          <a:prstGeom prst="rect">
            <a:avLst/>
          </a:prstGeom>
          <a:noFill/>
        </p:spPr>
        <p:txBody>
          <a:bodyPr wrap="square" rtlCol="0">
            <a:spAutoFit/>
          </a:bodyPr>
          <a:lstStyle/>
          <a:p>
            <a:r>
              <a:rPr lang="en-US" sz="2800" dirty="0">
                <a:solidFill>
                  <a:srgbClr val="FF0000"/>
                </a:solidFill>
                <a:latin typeface="Times New Roman" panose="02020603050405020304" pitchFamily="18" charset="0"/>
                <a:cs typeface="Times New Roman" panose="02020603050405020304" pitchFamily="18" charset="0"/>
              </a:rPr>
              <a:t>Leen </a:t>
            </a:r>
            <a:r>
              <a:rPr lang="en-US" sz="2800" dirty="0" err="1">
                <a:solidFill>
                  <a:srgbClr val="FF0000"/>
                </a:solidFill>
                <a:latin typeface="Times New Roman" panose="02020603050405020304" pitchFamily="18" charset="0"/>
                <a:cs typeface="Times New Roman" panose="02020603050405020304" pitchFamily="18" charset="0"/>
              </a:rPr>
              <a:t>pil</a:t>
            </a:r>
            <a:r>
              <a:rPr lang="en-US" sz="2800" dirty="0">
                <a:solidFill>
                  <a:srgbClr val="FF0000"/>
                </a:solidFill>
                <a:latin typeface="Times New Roman" panose="02020603050405020304" pitchFamily="18" charset="0"/>
                <a:cs typeface="Times New Roman" panose="02020603050405020304" pitchFamily="18" charset="0"/>
              </a:rPr>
              <a:t> (2011)</a:t>
            </a:r>
          </a:p>
        </p:txBody>
      </p:sp>
      <p:sp>
        <p:nvSpPr>
          <p:cNvPr id="5" name="TextBox 4">
            <a:extLst>
              <a:ext uri="{FF2B5EF4-FFF2-40B4-BE49-F238E27FC236}">
                <a16:creationId xmlns:a16="http://schemas.microsoft.com/office/drawing/2014/main" id="{7A8FCDC8-550E-590F-D392-F8BF51F00974}"/>
              </a:ext>
            </a:extLst>
          </p:cNvPr>
          <p:cNvSpPr txBox="1"/>
          <p:nvPr/>
        </p:nvSpPr>
        <p:spPr>
          <a:xfrm>
            <a:off x="722670" y="925964"/>
            <a:ext cx="10176387" cy="1384995"/>
          </a:xfrm>
          <a:prstGeom prst="rect">
            <a:avLst/>
          </a:prstGeom>
          <a:noFill/>
        </p:spPr>
        <p:txBody>
          <a:bodyPr wrap="square" rtlCol="0">
            <a:spAutoFit/>
          </a:bodyPr>
          <a:lstStyle/>
          <a:p>
            <a:r>
              <a:rPr lang="en-US" sz="2800" dirty="0" err="1">
                <a:solidFill>
                  <a:srgbClr val="002060"/>
                </a:solidFill>
                <a:latin typeface="Times New Roman" panose="02020603050405020304" pitchFamily="18" charset="0"/>
                <a:cs typeface="Times New Roman" panose="02020603050405020304" pitchFamily="18" charset="0"/>
              </a:rPr>
              <a:t>Đánh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giá</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năng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lực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được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coi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bước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phát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triển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cao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hơn</a:t>
            </a:r>
            <a:r>
              <a:rPr lang="en-US" sz="2800" dirty="0">
                <a:solidFill>
                  <a:srgbClr val="002060"/>
                </a:solidFill>
                <a:latin typeface="Times New Roman" panose="02020603050405020304" pitchFamily="18" charset="0"/>
                <a:cs typeface="Times New Roman" panose="02020603050405020304" pitchFamily="18" charset="0"/>
              </a:rPr>
              <a:t> so </a:t>
            </a:r>
            <a:r>
              <a:rPr lang="en-US" sz="2800" dirty="0" err="1">
                <a:solidFill>
                  <a:srgbClr val="002060"/>
                </a:solidFill>
                <a:latin typeface="Times New Roman" panose="02020603050405020304" pitchFamily="18" charset="0"/>
                <a:cs typeface="Times New Roman" panose="02020603050405020304" pitchFamily="18" charset="0"/>
              </a:rPr>
              <a:t>với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đánh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kiến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thức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kỹ</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năng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đánh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giá</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kiến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thức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năng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và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thuộc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tính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cá</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nhân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trong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bối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cảnh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có</a:t>
            </a:r>
            <a:r>
              <a:rPr lang="en-US" sz="2800" dirty="0">
                <a:solidFill>
                  <a:srgbClr val="002060"/>
                </a:solidFill>
                <a:latin typeface="Times New Roman" panose="02020603050405020304" pitchFamily="18" charset="0"/>
                <a:cs typeface="Times New Roman" panose="02020603050405020304" pitchFamily="18" charset="0"/>
              </a:rPr>
              <a:t> ý </a:t>
            </a:r>
            <a:r>
              <a:rPr lang="en-US" sz="2800" dirty="0" err="1">
                <a:solidFill>
                  <a:srgbClr val="002060"/>
                </a:solidFill>
                <a:latin typeface="Times New Roman" panose="02020603050405020304" pitchFamily="18" charset="0"/>
                <a:cs typeface="Times New Roman" panose="02020603050405020304" pitchFamily="18" charset="0"/>
              </a:rPr>
              <a:t>nghĩa</a:t>
            </a:r>
            <a:endParaRPr lang="en-US" sz="2800" dirty="0">
              <a:solidFill>
                <a:srgbClr val="00206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267B4137-7C19-2C5E-F9A1-2BE11D5F7681}"/>
              </a:ext>
            </a:extLst>
          </p:cNvPr>
          <p:cNvSpPr txBox="1"/>
          <p:nvPr/>
        </p:nvSpPr>
        <p:spPr>
          <a:xfrm>
            <a:off x="3082413" y="2436979"/>
            <a:ext cx="5663380" cy="523220"/>
          </a:xfrm>
          <a:prstGeom prst="rect">
            <a:avLst/>
          </a:prstGeom>
          <a:noFill/>
          <a:ln>
            <a:solidFill>
              <a:srgbClr val="002060"/>
            </a:solidFill>
          </a:ln>
        </p:spPr>
        <p:txBody>
          <a:bodyPr wrap="square" rtlCol="0">
            <a:spAutoFit/>
          </a:bodyPr>
          <a:lstStyle/>
          <a:p>
            <a:pPr algn="ctr"/>
            <a:r>
              <a:rPr lang="en-US" sz="2800" dirty="0">
                <a:solidFill>
                  <a:srgbClr val="FF0000"/>
                </a:solidFill>
                <a:latin typeface="Times New Roman" panose="02020603050405020304" pitchFamily="18" charset="0"/>
                <a:cs typeface="Times New Roman" panose="02020603050405020304" pitchFamily="18" charset="0"/>
              </a:rPr>
              <a:t>BỐI CẢNH CÓ Ý NGHĨA</a:t>
            </a:r>
          </a:p>
        </p:txBody>
      </p:sp>
      <p:sp>
        <p:nvSpPr>
          <p:cNvPr id="7" name="TextBox 6">
            <a:extLst>
              <a:ext uri="{FF2B5EF4-FFF2-40B4-BE49-F238E27FC236}">
                <a16:creationId xmlns:a16="http://schemas.microsoft.com/office/drawing/2014/main" id="{8B03B48B-1F8C-BA72-412C-89B9A669C56F}"/>
              </a:ext>
            </a:extLst>
          </p:cNvPr>
          <p:cNvSpPr txBox="1"/>
          <p:nvPr/>
        </p:nvSpPr>
        <p:spPr>
          <a:xfrm>
            <a:off x="1060654" y="3083656"/>
            <a:ext cx="2949676" cy="3539430"/>
          </a:xfrm>
          <a:prstGeom prst="rect">
            <a:avLst/>
          </a:prstGeom>
          <a:noFill/>
          <a:ln>
            <a:solidFill>
              <a:srgbClr val="00B050"/>
            </a:solidFill>
          </a:ln>
        </p:spPr>
        <p:txBody>
          <a:bodyPr wrap="square" rtlCol="0">
            <a:spAutoFit/>
          </a:bodyPr>
          <a:lstStyle/>
          <a:p>
            <a:pPr algn="just"/>
            <a:r>
              <a:rPr lang="en-US" sz="2800" dirty="0">
                <a:latin typeface="Times New Roman" panose="02020603050405020304" pitchFamily="18" charset="0"/>
                <a:ea typeface="Tahoma" panose="020B0604030504040204" pitchFamily="34" charset="0"/>
                <a:cs typeface="Times New Roman" panose="02020603050405020304" pitchFamily="18" charset="0"/>
              </a:rPr>
              <a:t>Hoàn </a:t>
            </a:r>
            <a:r>
              <a:rPr lang="en-US" sz="2800" dirty="0" err="1">
                <a:latin typeface="Times New Roman" panose="02020603050405020304" pitchFamily="18" charset="0"/>
                <a:ea typeface="Tahoma" panose="020B0604030504040204" pitchFamily="34" charset="0"/>
                <a:cs typeface="Times New Roman" panose="02020603050405020304" pitchFamily="18" charset="0"/>
              </a:rPr>
              <a:t>cảnh</a:t>
            </a:r>
            <a:r>
              <a:rPr lang="en-US" sz="2800" dirty="0">
                <a:latin typeface="Times New Roman" panose="02020603050405020304" pitchFamily="18" charset="0"/>
                <a:ea typeface="Tahoma" panose="020B0604030504040204" pitchFamily="34" charset="0"/>
                <a:cs typeface="Times New Roman" panose="02020603050405020304" pitchFamily="18" charset="0"/>
              </a:rPr>
              <a:t> ( </a:t>
            </a:r>
            <a:r>
              <a:rPr lang="en-US" sz="2800" dirty="0" err="1">
                <a:latin typeface="Times New Roman" panose="02020603050405020304" pitchFamily="18" charset="0"/>
                <a:ea typeface="Tahoma" panose="020B0604030504040204" pitchFamily="34" charset="0"/>
                <a:cs typeface="Times New Roman" panose="02020603050405020304" pitchFamily="18" charset="0"/>
              </a:rPr>
              <a:t>ngữ</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liệu</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yêu</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cầu</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lệnh</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hỏi</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có</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tác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dụng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có</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giá</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trị</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nhất</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định</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đến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đời</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sống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thực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tiễn</a:t>
            </a:r>
            <a:r>
              <a:rPr lang="en-US" sz="2800" dirty="0">
                <a:latin typeface="Times New Roman" panose="02020603050405020304" pitchFamily="18" charset="0"/>
                <a:ea typeface="Tahoma" panose="020B0604030504040204" pitchFamily="34" charset="0"/>
                <a:cs typeface="Times New Roman" panose="02020603050405020304" pitchFamily="18" charset="0"/>
              </a:rPr>
              <a:t> VÀ/ HOẶC khoa </a:t>
            </a:r>
            <a:r>
              <a:rPr lang="en-US" sz="2800" dirty="0" err="1">
                <a:latin typeface="Times New Roman" panose="02020603050405020304" pitchFamily="18" charset="0"/>
                <a:ea typeface="Tahoma" panose="020B0604030504040204" pitchFamily="34" charset="0"/>
                <a:cs typeface="Times New Roman" panose="02020603050405020304" pitchFamily="18" charset="0"/>
              </a:rPr>
              <a:t>học</a:t>
            </a:r>
            <a:endParaRPr lang="en-US" sz="28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88E0B880-05AE-9887-EB90-135C7BE6F3FF}"/>
              </a:ext>
            </a:extLst>
          </p:cNvPr>
          <p:cNvSpPr txBox="1"/>
          <p:nvPr/>
        </p:nvSpPr>
        <p:spPr>
          <a:xfrm>
            <a:off x="4767496" y="3083656"/>
            <a:ext cx="2086734" cy="3539430"/>
          </a:xfrm>
          <a:prstGeom prst="rect">
            <a:avLst/>
          </a:prstGeom>
          <a:noFill/>
          <a:ln>
            <a:solidFill>
              <a:srgbClr val="0070C0"/>
            </a:solidFill>
          </a:ln>
        </p:spPr>
        <p:txBody>
          <a:bodyPr wrap="square" rtlCol="0">
            <a:spAutoFit/>
          </a:bodyPr>
          <a:lstStyle/>
          <a:p>
            <a:pPr algn="just"/>
            <a:r>
              <a:rPr lang="en-US" sz="2800" dirty="0" err="1">
                <a:latin typeface="Times New Roman" panose="02020603050405020304" pitchFamily="18" charset="0"/>
                <a:ea typeface="Tahoma" panose="020B0604030504040204" pitchFamily="34" charset="0"/>
                <a:cs typeface="Times New Roman" panose="02020603050405020304" pitchFamily="18" charset="0"/>
              </a:rPr>
              <a:t>Hạn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chế</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xây</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dựng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câu</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hỏi</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thi</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dựa</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trên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việc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chấp</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nhận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nhiều</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các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giả</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sử</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giả</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định</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giả</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thiết</a:t>
            </a:r>
            <a:r>
              <a:rPr lang="en-US" sz="2800" dirty="0">
                <a:latin typeface="Times New Roman" panose="02020603050405020304" pitchFamily="18" charset="0"/>
                <a:ea typeface="Tahoma" panose="020B0604030504040204" pitchFamily="34" charset="0"/>
                <a:cs typeface="Times New Roman" panose="02020603050405020304" pitchFamily="18" charset="0"/>
              </a:rPr>
              <a:t>.</a:t>
            </a:r>
          </a:p>
        </p:txBody>
      </p:sp>
      <p:sp>
        <p:nvSpPr>
          <p:cNvPr id="9" name="TextBox 8">
            <a:extLst>
              <a:ext uri="{FF2B5EF4-FFF2-40B4-BE49-F238E27FC236}">
                <a16:creationId xmlns:a16="http://schemas.microsoft.com/office/drawing/2014/main" id="{03860728-26BA-374E-EDC4-0D82FC0A5D92}"/>
              </a:ext>
            </a:extLst>
          </p:cNvPr>
          <p:cNvSpPr txBox="1"/>
          <p:nvPr/>
        </p:nvSpPr>
        <p:spPr>
          <a:xfrm>
            <a:off x="8368563" y="3083656"/>
            <a:ext cx="2207997" cy="3108543"/>
          </a:xfrm>
          <a:prstGeom prst="rect">
            <a:avLst/>
          </a:prstGeom>
          <a:noFill/>
          <a:ln>
            <a:solidFill>
              <a:srgbClr val="7030A0"/>
            </a:solidFill>
          </a:ln>
        </p:spPr>
        <p:txBody>
          <a:bodyPr wrap="square" rtlCol="0">
            <a:spAutoFit/>
          </a:bodyPr>
          <a:lstStyle/>
          <a:p>
            <a:pPr algn="just"/>
            <a:r>
              <a:rPr lang="en-US" sz="2800" dirty="0" err="1">
                <a:latin typeface="Times New Roman" panose="02020603050405020304" pitchFamily="18" charset="0"/>
                <a:ea typeface="Tahoma" panose="020B0604030504040204" pitchFamily="34" charset="0"/>
                <a:cs typeface="Times New Roman" panose="02020603050405020304" pitchFamily="18" charset="0"/>
              </a:rPr>
              <a:t>Thúc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đẩy</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xây</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dựng</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câu</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hỏi</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dựa</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trên</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ngữ</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liệu</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từ</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thực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nghiệm</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số</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liễu</a:t>
            </a:r>
            <a:r>
              <a:rPr lang="en-US" sz="2800" dirty="0">
                <a:latin typeface="Times New Roman" panose="02020603050405020304" pitchFamily="18" charset="0"/>
                <a:ea typeface="Tahoma" panose="020B0604030504040204" pitchFamily="34" charset="0"/>
                <a:cs typeface="Times New Roman" panose="02020603050405020304" pitchFamily="18" charset="0"/>
              </a:rPr>
              <a:t> khoa </a:t>
            </a:r>
            <a:r>
              <a:rPr lang="en-US" sz="2800" dirty="0" err="1">
                <a:latin typeface="Times New Roman" panose="02020603050405020304" pitchFamily="18" charset="0"/>
                <a:ea typeface="Tahoma" panose="020B0604030504040204" pitchFamily="34" charset="0"/>
                <a:cs typeface="Times New Roman" panose="02020603050405020304" pitchFamily="18" charset="0"/>
              </a:rPr>
              <a:t>học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thực</a:t>
            </a:r>
            <a:r>
              <a:rPr lang="en-US" sz="2800" dirty="0">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latin typeface="Times New Roman" panose="02020603050405020304" pitchFamily="18" charset="0"/>
                <a:ea typeface="Tahoma" panose="020B0604030504040204" pitchFamily="34" charset="0"/>
                <a:cs typeface="Times New Roman" panose="02020603050405020304" pitchFamily="18" charset="0"/>
              </a:rPr>
              <a:t>tiễn</a:t>
            </a:r>
            <a:endParaRPr lang="en-US" sz="2800"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165193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A8520-27D8-3DF0-45FE-8F3BD214B0E4}"/>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2FD0E5CA-5DBB-2D73-763A-43B1D776365C}"/>
              </a:ext>
            </a:extLst>
          </p:cNvPr>
          <p:cNvSpPr/>
          <p:nvPr/>
        </p:nvSpPr>
        <p:spPr>
          <a:xfrm>
            <a:off x="0" y="44624"/>
            <a:ext cx="12054348" cy="129614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FF00"/>
                </a:solidFill>
                <a:latin typeface="Times New Roman" panose="02020603050405020304" pitchFamily="18" charset="0"/>
                <a:cs typeface="Times New Roman" panose="02020603050405020304" pitchFamily="18" charset="0"/>
              </a:rPr>
              <a:t>Môn </a:t>
            </a:r>
            <a:r>
              <a:rPr lang="en-US" sz="2800" b="1" dirty="0" err="1">
                <a:solidFill>
                  <a:srgbClr val="FFFF00"/>
                </a:solidFill>
                <a:latin typeface="Times New Roman" panose="02020603050405020304" pitchFamily="18" charset="0"/>
                <a:cs typeface="Times New Roman" panose="02020603050405020304" pitchFamily="18" charset="0"/>
              </a:rPr>
              <a:t>Vật</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lí</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hình</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thành</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và</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phát</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triển</a:t>
            </a:r>
            <a:r>
              <a:rPr lang="en-US" sz="2800" b="1" dirty="0">
                <a:solidFill>
                  <a:srgbClr val="FFFF00"/>
                </a:solidFill>
                <a:latin typeface="Times New Roman" panose="02020603050405020304" pitchFamily="18" charset="0"/>
                <a:cs typeface="Times New Roman" panose="02020603050405020304" pitchFamily="18" charset="0"/>
              </a:rPr>
              <a:t> ở </a:t>
            </a:r>
            <a:r>
              <a:rPr lang="en-US" sz="2800" b="1" dirty="0" err="1">
                <a:solidFill>
                  <a:srgbClr val="FFFF00"/>
                </a:solidFill>
                <a:latin typeface="Times New Roman" panose="02020603050405020304" pitchFamily="18" charset="0"/>
                <a:cs typeface="Times New Roman" panose="02020603050405020304" pitchFamily="18" charset="0"/>
              </a:rPr>
              <a:t>học</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sinh</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năng</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lực</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Vật</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lí</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gồm</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những</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thành</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phần</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năng</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lực</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sau</a:t>
            </a:r>
            <a:endParaRPr lang="en-US" sz="2800" dirty="0"/>
          </a:p>
        </p:txBody>
      </p:sp>
      <p:sp>
        <p:nvSpPr>
          <p:cNvPr id="8" name="Rectangle: Rounded Corners 7">
            <a:extLst>
              <a:ext uri="{FF2B5EF4-FFF2-40B4-BE49-F238E27FC236}">
                <a16:creationId xmlns:a16="http://schemas.microsoft.com/office/drawing/2014/main" id="{E602B261-C4B9-9A6B-F11A-641F1CEE18BF}"/>
              </a:ext>
            </a:extLst>
          </p:cNvPr>
          <p:cNvSpPr/>
          <p:nvPr/>
        </p:nvSpPr>
        <p:spPr>
          <a:xfrm>
            <a:off x="94817" y="3625322"/>
            <a:ext cx="3906912" cy="897516"/>
          </a:xfrm>
          <a:prstGeom prst="roundRect">
            <a:avLst/>
          </a:prstGeom>
          <a:solidFill>
            <a:srgbClr val="000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0000"/>
                </a:solidFill>
                <a:latin typeface="Times New Roman" panose="02020603050405020304" pitchFamily="18" charset="0"/>
                <a:ea typeface="Calibri" panose="020F0502020204030204" pitchFamily="34" charset="0"/>
              </a:rPr>
              <a:t>Nhận</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thức</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vật</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lí</a:t>
            </a:r>
            <a:endParaRPr lang="en-US" sz="2800" dirty="0">
              <a:solidFill>
                <a:srgbClr val="FF0000"/>
              </a:solidFill>
            </a:endParaRPr>
          </a:p>
        </p:txBody>
      </p:sp>
      <p:sp>
        <p:nvSpPr>
          <p:cNvPr id="10" name="Rectangle: Rounded Corners 9">
            <a:extLst>
              <a:ext uri="{FF2B5EF4-FFF2-40B4-BE49-F238E27FC236}">
                <a16:creationId xmlns:a16="http://schemas.microsoft.com/office/drawing/2014/main" id="{F5B408BC-4CFC-D0F5-C85D-E9F3FC0E5E75}"/>
              </a:ext>
            </a:extLst>
          </p:cNvPr>
          <p:cNvSpPr/>
          <p:nvPr/>
        </p:nvSpPr>
        <p:spPr>
          <a:xfrm>
            <a:off x="4073718" y="3426008"/>
            <a:ext cx="4001729" cy="1296144"/>
          </a:xfrm>
          <a:prstGeom prst="roundRect">
            <a:avLst/>
          </a:prstGeom>
          <a:solidFill>
            <a:srgbClr val="000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C000"/>
                </a:solidFill>
                <a:latin typeface="Times New Roman" panose="02020603050405020304" pitchFamily="18" charset="0"/>
                <a:ea typeface="Calibri" panose="020F0502020204030204" pitchFamily="34" charset="0"/>
              </a:rPr>
              <a:t>Tìm</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hiểu</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thế</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giới</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tự</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nhiên</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dưới</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góc</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độ</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vật</a:t>
            </a:r>
            <a:r>
              <a:rPr lang="en-US" sz="2800" b="1" dirty="0">
                <a:solidFill>
                  <a:srgbClr val="FFC000"/>
                </a:solidFill>
                <a:latin typeface="Times New Roman" panose="02020603050405020304" pitchFamily="18" charset="0"/>
                <a:ea typeface="Calibri" panose="020F0502020204030204" pitchFamily="34" charset="0"/>
              </a:rPr>
              <a:t> </a:t>
            </a:r>
            <a:r>
              <a:rPr lang="en-US" sz="2800" b="1" dirty="0" err="1">
                <a:solidFill>
                  <a:srgbClr val="FFC000"/>
                </a:solidFill>
                <a:latin typeface="Times New Roman" panose="02020603050405020304" pitchFamily="18" charset="0"/>
                <a:ea typeface="Calibri" panose="020F0502020204030204" pitchFamily="34" charset="0"/>
              </a:rPr>
              <a:t>lí</a:t>
            </a:r>
            <a:endParaRPr lang="en-US" sz="2800" dirty="0">
              <a:solidFill>
                <a:srgbClr val="FFC000"/>
              </a:solidFill>
            </a:endParaRPr>
          </a:p>
        </p:txBody>
      </p:sp>
      <p:sp>
        <p:nvSpPr>
          <p:cNvPr id="11" name="Rectangle: Rounded Corners 10">
            <a:extLst>
              <a:ext uri="{FF2B5EF4-FFF2-40B4-BE49-F238E27FC236}">
                <a16:creationId xmlns:a16="http://schemas.microsoft.com/office/drawing/2014/main" id="{F9BA9BB6-42D6-0974-803A-8661911F5244}"/>
              </a:ext>
            </a:extLst>
          </p:cNvPr>
          <p:cNvSpPr/>
          <p:nvPr/>
        </p:nvSpPr>
        <p:spPr>
          <a:xfrm>
            <a:off x="8226435" y="3613623"/>
            <a:ext cx="3470787" cy="909215"/>
          </a:xfrm>
          <a:prstGeom prst="roundRect">
            <a:avLst/>
          </a:prstGeom>
          <a:solidFill>
            <a:srgbClr val="000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FF00"/>
                </a:solidFill>
                <a:latin typeface="Times New Roman" panose="02020603050405020304" pitchFamily="18" charset="0"/>
                <a:ea typeface="Calibri" panose="020F0502020204030204" pitchFamily="34" charset="0"/>
              </a:rPr>
              <a:t>Vận</a:t>
            </a:r>
            <a:r>
              <a:rPr lang="en-US" sz="2800" b="1" dirty="0">
                <a:solidFill>
                  <a:srgbClr val="FFFF00"/>
                </a:solidFill>
                <a:latin typeface="Times New Roman" panose="02020603050405020304" pitchFamily="18" charset="0"/>
                <a:ea typeface="Calibri" panose="020F0502020204030204" pitchFamily="34" charset="0"/>
              </a:rPr>
              <a:t> </a:t>
            </a:r>
            <a:r>
              <a:rPr lang="en-US" sz="2800" b="1" dirty="0" err="1">
                <a:solidFill>
                  <a:srgbClr val="FFFF00"/>
                </a:solidFill>
                <a:latin typeface="Times New Roman" panose="02020603050405020304" pitchFamily="18" charset="0"/>
                <a:ea typeface="Calibri" panose="020F0502020204030204" pitchFamily="34" charset="0"/>
              </a:rPr>
              <a:t>dụng</a:t>
            </a:r>
            <a:r>
              <a:rPr lang="en-US" sz="2800" b="1" dirty="0">
                <a:solidFill>
                  <a:srgbClr val="FFFF00"/>
                </a:solidFill>
                <a:latin typeface="Times New Roman" panose="02020603050405020304" pitchFamily="18" charset="0"/>
                <a:ea typeface="Calibri" panose="020F0502020204030204" pitchFamily="34" charset="0"/>
              </a:rPr>
              <a:t> </a:t>
            </a:r>
            <a:r>
              <a:rPr lang="en-US" sz="2800" b="1" dirty="0" err="1">
                <a:solidFill>
                  <a:srgbClr val="FFFF00"/>
                </a:solidFill>
                <a:latin typeface="Times New Roman" panose="02020603050405020304" pitchFamily="18" charset="0"/>
                <a:ea typeface="Calibri" panose="020F0502020204030204" pitchFamily="34" charset="0"/>
              </a:rPr>
              <a:t>kiến</a:t>
            </a:r>
            <a:r>
              <a:rPr lang="en-US" sz="2800" b="1" dirty="0">
                <a:solidFill>
                  <a:srgbClr val="FFFF00"/>
                </a:solidFill>
                <a:latin typeface="Times New Roman" panose="02020603050405020304" pitchFamily="18" charset="0"/>
                <a:ea typeface="Calibri" panose="020F0502020204030204" pitchFamily="34" charset="0"/>
              </a:rPr>
              <a:t> </a:t>
            </a:r>
            <a:r>
              <a:rPr lang="en-US" sz="2800" b="1" dirty="0" err="1">
                <a:solidFill>
                  <a:srgbClr val="FFFF00"/>
                </a:solidFill>
                <a:latin typeface="Times New Roman" panose="02020603050405020304" pitchFamily="18" charset="0"/>
                <a:ea typeface="Calibri" panose="020F0502020204030204" pitchFamily="34" charset="0"/>
              </a:rPr>
              <a:t>thức</a:t>
            </a:r>
            <a:r>
              <a:rPr lang="en-US" sz="2800" b="1" dirty="0">
                <a:solidFill>
                  <a:srgbClr val="FFFF00"/>
                </a:solidFill>
                <a:latin typeface="Times New Roman" panose="02020603050405020304" pitchFamily="18" charset="0"/>
                <a:ea typeface="Calibri" panose="020F0502020204030204" pitchFamily="34" charset="0"/>
              </a:rPr>
              <a:t>, </a:t>
            </a:r>
            <a:r>
              <a:rPr lang="en-US" sz="2800" b="1" dirty="0" err="1">
                <a:solidFill>
                  <a:srgbClr val="FFFF00"/>
                </a:solidFill>
                <a:latin typeface="Times New Roman" panose="02020603050405020304" pitchFamily="18" charset="0"/>
                <a:ea typeface="Calibri" panose="020F0502020204030204" pitchFamily="34" charset="0"/>
              </a:rPr>
              <a:t>kĩ</a:t>
            </a:r>
            <a:r>
              <a:rPr lang="en-US" sz="2800" b="1" dirty="0">
                <a:solidFill>
                  <a:srgbClr val="FFFF00"/>
                </a:solidFill>
                <a:latin typeface="Times New Roman" panose="02020603050405020304" pitchFamily="18" charset="0"/>
                <a:ea typeface="Calibri" panose="020F0502020204030204" pitchFamily="34" charset="0"/>
              </a:rPr>
              <a:t> </a:t>
            </a:r>
            <a:r>
              <a:rPr lang="en-US" sz="2800" b="1" dirty="0" err="1">
                <a:solidFill>
                  <a:srgbClr val="FFFF00"/>
                </a:solidFill>
                <a:latin typeface="Times New Roman" panose="02020603050405020304" pitchFamily="18" charset="0"/>
                <a:ea typeface="Calibri" panose="020F0502020204030204" pitchFamily="34" charset="0"/>
              </a:rPr>
              <a:t>năng</a:t>
            </a:r>
            <a:r>
              <a:rPr lang="en-US" sz="2800" b="1" dirty="0">
                <a:solidFill>
                  <a:srgbClr val="FFFF00"/>
                </a:solidFill>
                <a:latin typeface="Times New Roman" panose="02020603050405020304" pitchFamily="18" charset="0"/>
                <a:ea typeface="Calibri" panose="020F0502020204030204" pitchFamily="34" charset="0"/>
              </a:rPr>
              <a:t> </a:t>
            </a:r>
            <a:r>
              <a:rPr lang="en-US" sz="2800" b="1" dirty="0" err="1">
                <a:solidFill>
                  <a:srgbClr val="FFFF00"/>
                </a:solidFill>
                <a:latin typeface="Times New Roman" panose="02020603050405020304" pitchFamily="18" charset="0"/>
                <a:ea typeface="Calibri" panose="020F0502020204030204" pitchFamily="34" charset="0"/>
              </a:rPr>
              <a:t>đã</a:t>
            </a:r>
            <a:r>
              <a:rPr lang="en-US" sz="2800" b="1" dirty="0">
                <a:solidFill>
                  <a:srgbClr val="FFFF00"/>
                </a:solidFill>
                <a:latin typeface="Times New Roman" panose="02020603050405020304" pitchFamily="18" charset="0"/>
                <a:ea typeface="Calibri" panose="020F0502020204030204" pitchFamily="34" charset="0"/>
              </a:rPr>
              <a:t> </a:t>
            </a:r>
            <a:r>
              <a:rPr lang="en-US" sz="2800" b="1" dirty="0" err="1">
                <a:solidFill>
                  <a:srgbClr val="FFFF00"/>
                </a:solidFill>
                <a:latin typeface="Times New Roman" panose="02020603050405020304" pitchFamily="18" charset="0"/>
                <a:ea typeface="Calibri" panose="020F0502020204030204" pitchFamily="34" charset="0"/>
              </a:rPr>
              <a:t>học</a:t>
            </a:r>
            <a:endParaRPr lang="en-US" sz="2800" dirty="0">
              <a:solidFill>
                <a:srgbClr val="FFFF00"/>
              </a:solidFill>
            </a:endParaRPr>
          </a:p>
        </p:txBody>
      </p:sp>
      <p:cxnSp>
        <p:nvCxnSpPr>
          <p:cNvPr id="3" name="Straight Arrow Connector 2">
            <a:extLst>
              <a:ext uri="{FF2B5EF4-FFF2-40B4-BE49-F238E27FC236}">
                <a16:creationId xmlns:a16="http://schemas.microsoft.com/office/drawing/2014/main" id="{9BBA7BE5-6F1E-4F0E-D03E-F31B926579EC}"/>
              </a:ext>
            </a:extLst>
          </p:cNvPr>
          <p:cNvCxnSpPr>
            <a:cxnSpLocks/>
            <a:stCxn id="4" idx="2"/>
            <a:endCxn id="8" idx="0"/>
          </p:cNvCxnSpPr>
          <p:nvPr/>
        </p:nvCxnSpPr>
        <p:spPr>
          <a:xfrm flipH="1">
            <a:off x="2048273" y="1340768"/>
            <a:ext cx="3978901" cy="2284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1EBFF228-4A74-F855-6D60-1F984D4A11BF}"/>
              </a:ext>
            </a:extLst>
          </p:cNvPr>
          <p:cNvCxnSpPr>
            <a:cxnSpLocks/>
            <a:stCxn id="4" idx="2"/>
            <a:endCxn id="10" idx="0"/>
          </p:cNvCxnSpPr>
          <p:nvPr/>
        </p:nvCxnSpPr>
        <p:spPr>
          <a:xfrm>
            <a:off x="6027174" y="1340768"/>
            <a:ext cx="47409" cy="2085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AAF62AE-E342-E95A-7F6F-3B434404B422}"/>
              </a:ext>
            </a:extLst>
          </p:cNvPr>
          <p:cNvCxnSpPr>
            <a:cxnSpLocks/>
            <a:endCxn id="11" idx="0"/>
          </p:cNvCxnSpPr>
          <p:nvPr/>
        </p:nvCxnSpPr>
        <p:spPr>
          <a:xfrm>
            <a:off x="6050876" y="1378037"/>
            <a:ext cx="3910953" cy="22355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2893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B2B1F0-1A6A-3B20-3F8D-B6F0D9F91AC3}"/>
              </a:ext>
            </a:extLst>
          </p:cNvPr>
          <p:cNvSpPr txBox="1"/>
          <p:nvPr/>
        </p:nvSpPr>
        <p:spPr>
          <a:xfrm>
            <a:off x="176980" y="466429"/>
            <a:ext cx="11838038" cy="584775"/>
          </a:xfrm>
          <a:prstGeom prst="rect">
            <a:avLst/>
          </a:prstGeom>
          <a:noFill/>
          <a:ln>
            <a:solidFill>
              <a:srgbClr val="FF0000"/>
            </a:solidFill>
          </a:ln>
        </p:spPr>
        <p:txBody>
          <a:bodyPr wrap="square" rtlCol="0">
            <a:spAutoFit/>
          </a:bodyPr>
          <a:lstStyle/>
          <a:p>
            <a:pPr algn="ctr"/>
            <a:r>
              <a:rPr lang="en-US" sz="3200" b="1" dirty="0" err="1">
                <a:solidFill>
                  <a:srgbClr val="002060"/>
                </a:solidFill>
                <a:latin typeface="Times New Roman" panose="02020603050405020304" pitchFamily="18" charset="0"/>
                <a:ea typeface="Calibri" panose="020F0502020204030204" pitchFamily="34" charset="0"/>
              </a:rPr>
              <a:t>Nhận</a:t>
            </a:r>
            <a:r>
              <a:rPr lang="en-US" sz="3200" b="1" dirty="0">
                <a:solidFill>
                  <a:srgbClr val="002060"/>
                </a:solidFill>
                <a:latin typeface="Times New Roman" panose="02020603050405020304" pitchFamily="18" charset="0"/>
                <a:ea typeface="Calibri" panose="020F0502020204030204" pitchFamily="34" charset="0"/>
              </a:rPr>
              <a:t> </a:t>
            </a:r>
            <a:r>
              <a:rPr lang="en-US" sz="3200" b="1" dirty="0" err="1">
                <a:solidFill>
                  <a:srgbClr val="002060"/>
                </a:solidFill>
                <a:latin typeface="Times New Roman" panose="02020603050405020304" pitchFamily="18" charset="0"/>
                <a:ea typeface="Calibri" panose="020F0502020204030204" pitchFamily="34" charset="0"/>
              </a:rPr>
              <a:t>thức</a:t>
            </a:r>
            <a:r>
              <a:rPr lang="en-US" sz="3200" b="1" dirty="0">
                <a:solidFill>
                  <a:srgbClr val="002060"/>
                </a:solidFill>
                <a:latin typeface="Times New Roman" panose="02020603050405020304" pitchFamily="18" charset="0"/>
                <a:ea typeface="Calibri" panose="020F0502020204030204" pitchFamily="34" charset="0"/>
              </a:rPr>
              <a:t> </a:t>
            </a:r>
            <a:r>
              <a:rPr lang="en-US" sz="3200" b="1" dirty="0" err="1">
                <a:solidFill>
                  <a:srgbClr val="002060"/>
                </a:solidFill>
                <a:latin typeface="Times New Roman" panose="02020603050405020304" pitchFamily="18" charset="0"/>
                <a:ea typeface="Calibri" panose="020F0502020204030204" pitchFamily="34" charset="0"/>
              </a:rPr>
              <a:t>vật</a:t>
            </a:r>
            <a:r>
              <a:rPr lang="en-US" sz="3200" b="1" dirty="0">
                <a:solidFill>
                  <a:srgbClr val="002060"/>
                </a:solidFill>
                <a:latin typeface="Times New Roman" panose="02020603050405020304" pitchFamily="18" charset="0"/>
                <a:ea typeface="Calibri" panose="020F0502020204030204" pitchFamily="34" charset="0"/>
              </a:rPr>
              <a:t> </a:t>
            </a:r>
            <a:r>
              <a:rPr lang="en-US" sz="3200" b="1" dirty="0" err="1">
                <a:solidFill>
                  <a:srgbClr val="002060"/>
                </a:solidFill>
                <a:latin typeface="Times New Roman" panose="02020603050405020304" pitchFamily="18" charset="0"/>
                <a:ea typeface="Calibri" panose="020F0502020204030204" pitchFamily="34" charset="0"/>
              </a:rPr>
              <a:t>lí</a:t>
            </a:r>
            <a:endParaRPr lang="en-US" sz="3200" dirty="0">
              <a:solidFill>
                <a:srgbClr val="002060"/>
              </a:solidFill>
            </a:endParaRPr>
          </a:p>
        </p:txBody>
      </p:sp>
      <p:sp>
        <p:nvSpPr>
          <p:cNvPr id="7" name="TextBox 6">
            <a:extLst>
              <a:ext uri="{FF2B5EF4-FFF2-40B4-BE49-F238E27FC236}">
                <a16:creationId xmlns:a16="http://schemas.microsoft.com/office/drawing/2014/main" id="{00378870-7DFD-F11D-74BC-E88C70C2B901}"/>
              </a:ext>
            </a:extLst>
          </p:cNvPr>
          <p:cNvSpPr txBox="1"/>
          <p:nvPr/>
        </p:nvSpPr>
        <p:spPr>
          <a:xfrm>
            <a:off x="176981" y="1078904"/>
            <a:ext cx="3018503"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Tiêu</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chí</a:t>
            </a:r>
            <a:endParaRPr lang="vi-VN"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93505F1E-D26F-4E0B-CA9C-2E1251A1F185}"/>
              </a:ext>
            </a:extLst>
          </p:cNvPr>
          <p:cNvSpPr txBox="1"/>
          <p:nvPr/>
        </p:nvSpPr>
        <p:spPr>
          <a:xfrm>
            <a:off x="176980" y="1628128"/>
            <a:ext cx="3018503" cy="4832092"/>
          </a:xfrm>
          <a:prstGeom prst="rect">
            <a:avLst/>
          </a:prstGeom>
          <a:noFill/>
          <a:ln>
            <a:solidFill>
              <a:srgbClr val="FF0000"/>
            </a:solidFill>
          </a:ln>
        </p:spPr>
        <p:txBody>
          <a:bodyPr wrap="square" rtlCol="0">
            <a:spAutoFit/>
          </a:bodyPr>
          <a:lstStyle/>
          <a:p>
            <a:pPr algn="just"/>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thức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thức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kĩ</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phổ</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thông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cốt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lõi</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về</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mô</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hệ</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lượng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sóng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lực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trường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ngành</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nghề</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liên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quan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đến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biểu</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cụ</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thể</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là</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p>
        </p:txBody>
      </p:sp>
      <p:sp>
        <p:nvSpPr>
          <p:cNvPr id="9" name="TextBox 8">
            <a:extLst>
              <a:ext uri="{FF2B5EF4-FFF2-40B4-BE49-F238E27FC236}">
                <a16:creationId xmlns:a16="http://schemas.microsoft.com/office/drawing/2014/main" id="{3961248D-4841-4171-B999-9FB85E122013}"/>
              </a:ext>
            </a:extLst>
          </p:cNvPr>
          <p:cNvSpPr txBox="1"/>
          <p:nvPr/>
        </p:nvSpPr>
        <p:spPr>
          <a:xfrm>
            <a:off x="3195484" y="1078056"/>
            <a:ext cx="8819534"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cs typeface="Times New Roman" panose="02020603050405020304" pitchFamily="18" charset="0"/>
              </a:rPr>
              <a:t>Chỉ</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báo</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82EEB15C-8657-2237-0036-FC2E2591E4BF}"/>
              </a:ext>
            </a:extLst>
          </p:cNvPr>
          <p:cNvSpPr txBox="1"/>
          <p:nvPr/>
        </p:nvSpPr>
        <p:spPr>
          <a:xfrm>
            <a:off x="3195483" y="1618342"/>
            <a:ext cx="8819534" cy="4967514"/>
          </a:xfrm>
          <a:prstGeom prst="rect">
            <a:avLst/>
          </a:prstGeom>
          <a:noFill/>
          <a:ln>
            <a:solidFill>
              <a:srgbClr val="00B050"/>
            </a:solidFill>
          </a:ln>
        </p:spPr>
        <p:txBody>
          <a:bodyPr wrap="square" rtlCol="0">
            <a:spAutoFit/>
          </a:bodyPr>
          <a:lstStyle/>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[1.1]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nêu</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đối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khái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niệm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quy</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luật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[1.2]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bày</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vai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trò</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nói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đo</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tính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vẽ</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[1.3]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Tìm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từ</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khoá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thuật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ngữ</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khoa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nối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thông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tin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logic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ý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nghĩa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dàn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ý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đọc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bày</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văn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bản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khoa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endParaRPr lang="en-US" sz="2800" dirty="0"/>
          </a:p>
        </p:txBody>
      </p:sp>
    </p:spTree>
    <p:extLst>
      <p:ext uri="{BB962C8B-B14F-4D97-AF65-F5344CB8AC3E}">
        <p14:creationId xmlns:p14="http://schemas.microsoft.com/office/powerpoint/2010/main" val="572144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B2B1F0-1A6A-3B20-3F8D-B6F0D9F91AC3}"/>
              </a:ext>
            </a:extLst>
          </p:cNvPr>
          <p:cNvSpPr txBox="1"/>
          <p:nvPr/>
        </p:nvSpPr>
        <p:spPr>
          <a:xfrm>
            <a:off x="176980" y="466429"/>
            <a:ext cx="11838038" cy="584775"/>
          </a:xfrm>
          <a:prstGeom prst="rect">
            <a:avLst/>
          </a:prstGeom>
          <a:noFill/>
          <a:ln>
            <a:solidFill>
              <a:srgbClr val="FF0000"/>
            </a:solidFill>
          </a:ln>
        </p:spPr>
        <p:txBody>
          <a:bodyPr wrap="square" rtlCol="0">
            <a:spAutoFit/>
          </a:bodyPr>
          <a:lstStyle/>
          <a:p>
            <a:pPr algn="ctr"/>
            <a:r>
              <a:rPr lang="en-US" sz="3200" b="1" dirty="0" err="1">
                <a:solidFill>
                  <a:srgbClr val="002060"/>
                </a:solidFill>
                <a:latin typeface="Times New Roman" panose="02020603050405020304" pitchFamily="18" charset="0"/>
                <a:ea typeface="Calibri" panose="020F0502020204030204" pitchFamily="34" charset="0"/>
              </a:rPr>
              <a:t>Nhận</a:t>
            </a:r>
            <a:r>
              <a:rPr lang="en-US" sz="3200" b="1" dirty="0">
                <a:solidFill>
                  <a:srgbClr val="002060"/>
                </a:solidFill>
                <a:latin typeface="Times New Roman" panose="02020603050405020304" pitchFamily="18" charset="0"/>
                <a:ea typeface="Calibri" panose="020F0502020204030204" pitchFamily="34" charset="0"/>
              </a:rPr>
              <a:t> </a:t>
            </a:r>
            <a:r>
              <a:rPr lang="en-US" sz="3200" b="1" dirty="0" err="1">
                <a:solidFill>
                  <a:srgbClr val="002060"/>
                </a:solidFill>
                <a:latin typeface="Times New Roman" panose="02020603050405020304" pitchFamily="18" charset="0"/>
                <a:ea typeface="Calibri" panose="020F0502020204030204" pitchFamily="34" charset="0"/>
              </a:rPr>
              <a:t>thức</a:t>
            </a:r>
            <a:r>
              <a:rPr lang="en-US" sz="3200" b="1" dirty="0">
                <a:solidFill>
                  <a:srgbClr val="002060"/>
                </a:solidFill>
                <a:latin typeface="Times New Roman" panose="02020603050405020304" pitchFamily="18" charset="0"/>
                <a:ea typeface="Calibri" panose="020F0502020204030204" pitchFamily="34" charset="0"/>
              </a:rPr>
              <a:t> </a:t>
            </a:r>
            <a:r>
              <a:rPr lang="en-US" sz="3200" b="1" dirty="0" err="1">
                <a:solidFill>
                  <a:srgbClr val="002060"/>
                </a:solidFill>
                <a:latin typeface="Times New Roman" panose="02020603050405020304" pitchFamily="18" charset="0"/>
                <a:ea typeface="Calibri" panose="020F0502020204030204" pitchFamily="34" charset="0"/>
              </a:rPr>
              <a:t>vật</a:t>
            </a:r>
            <a:r>
              <a:rPr lang="en-US" sz="3200" b="1" dirty="0">
                <a:solidFill>
                  <a:srgbClr val="002060"/>
                </a:solidFill>
                <a:latin typeface="Times New Roman" panose="02020603050405020304" pitchFamily="18" charset="0"/>
                <a:ea typeface="Calibri" panose="020F0502020204030204" pitchFamily="34" charset="0"/>
              </a:rPr>
              <a:t> </a:t>
            </a:r>
            <a:r>
              <a:rPr lang="en-US" sz="3200" b="1" dirty="0" err="1">
                <a:solidFill>
                  <a:srgbClr val="002060"/>
                </a:solidFill>
                <a:latin typeface="Times New Roman" panose="02020603050405020304" pitchFamily="18" charset="0"/>
                <a:ea typeface="Calibri" panose="020F0502020204030204" pitchFamily="34" charset="0"/>
              </a:rPr>
              <a:t>lí</a:t>
            </a:r>
            <a:endParaRPr lang="en-US" sz="3200" dirty="0">
              <a:solidFill>
                <a:srgbClr val="002060"/>
              </a:solidFill>
            </a:endParaRPr>
          </a:p>
        </p:txBody>
      </p:sp>
      <p:sp>
        <p:nvSpPr>
          <p:cNvPr id="7" name="TextBox 6">
            <a:extLst>
              <a:ext uri="{FF2B5EF4-FFF2-40B4-BE49-F238E27FC236}">
                <a16:creationId xmlns:a16="http://schemas.microsoft.com/office/drawing/2014/main" id="{00378870-7DFD-F11D-74BC-E88C70C2B901}"/>
              </a:ext>
            </a:extLst>
          </p:cNvPr>
          <p:cNvSpPr txBox="1"/>
          <p:nvPr/>
        </p:nvSpPr>
        <p:spPr>
          <a:xfrm>
            <a:off x="176981" y="1078904"/>
            <a:ext cx="3018503"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Tiêu</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chí</a:t>
            </a:r>
            <a:endParaRPr lang="vi-VN"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93505F1E-D26F-4E0B-CA9C-2E1251A1F185}"/>
              </a:ext>
            </a:extLst>
          </p:cNvPr>
          <p:cNvSpPr txBox="1"/>
          <p:nvPr/>
        </p:nvSpPr>
        <p:spPr>
          <a:xfrm>
            <a:off x="176980" y="1628128"/>
            <a:ext cx="3018503" cy="4832092"/>
          </a:xfrm>
          <a:prstGeom prst="rect">
            <a:avLst/>
          </a:prstGeom>
          <a:noFill/>
          <a:ln>
            <a:solidFill>
              <a:srgbClr val="FF0000"/>
            </a:solidFill>
          </a:ln>
        </p:spPr>
        <p:txBody>
          <a:bodyPr wrap="square" rtlCol="0">
            <a:spAutoFit/>
          </a:bodyPr>
          <a:lstStyle/>
          <a:p>
            <a:pPr algn="just"/>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thức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thức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kĩ</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phổ</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thông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cốt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lõi</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về</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mô</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hệ</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lượng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sóng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lực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trường</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ngành</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nghề</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liên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quan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đến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biểu</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cụ</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thể</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là</a:t>
            </a:r>
            <a:r>
              <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p>
        </p:txBody>
      </p:sp>
      <p:sp>
        <p:nvSpPr>
          <p:cNvPr id="9" name="TextBox 8">
            <a:extLst>
              <a:ext uri="{FF2B5EF4-FFF2-40B4-BE49-F238E27FC236}">
                <a16:creationId xmlns:a16="http://schemas.microsoft.com/office/drawing/2014/main" id="{3961248D-4841-4171-B999-9FB85E122013}"/>
              </a:ext>
            </a:extLst>
          </p:cNvPr>
          <p:cNvSpPr txBox="1"/>
          <p:nvPr/>
        </p:nvSpPr>
        <p:spPr>
          <a:xfrm>
            <a:off x="3195484" y="1078056"/>
            <a:ext cx="8819534"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cs typeface="Times New Roman" panose="02020603050405020304" pitchFamily="18" charset="0"/>
              </a:rPr>
              <a:t>Chỉ</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báo</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82EEB15C-8657-2237-0036-FC2E2591E4BF}"/>
              </a:ext>
            </a:extLst>
          </p:cNvPr>
          <p:cNvSpPr txBox="1"/>
          <p:nvPr/>
        </p:nvSpPr>
        <p:spPr>
          <a:xfrm>
            <a:off x="3195483" y="1618342"/>
            <a:ext cx="8819534" cy="5008551"/>
          </a:xfrm>
          <a:prstGeom prst="rect">
            <a:avLst/>
          </a:prstGeom>
          <a:noFill/>
          <a:ln>
            <a:solidFill>
              <a:srgbClr val="00B050"/>
            </a:solidFill>
          </a:ln>
        </p:spPr>
        <p:txBody>
          <a:bodyPr wrap="square" rtlCol="0">
            <a:spAutoFit/>
          </a:bodyPr>
          <a:lstStyle/>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[1.4] </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So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loại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chí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nhau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[1.5]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mối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hệ</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giữa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sự</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[1.6]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Nhận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sai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chỉnh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sửa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nhận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hoặc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lời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những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nhận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định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phê</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liên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đến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chủ</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thảo</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luận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[1.7]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Nhận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ngành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nghề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phù</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hợp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thiên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hướng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bản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thân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087934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B2B1F0-1A6A-3B20-3F8D-B6F0D9F91AC3}"/>
              </a:ext>
            </a:extLst>
          </p:cNvPr>
          <p:cNvSpPr txBox="1"/>
          <p:nvPr/>
        </p:nvSpPr>
        <p:spPr>
          <a:xfrm>
            <a:off x="176980" y="466429"/>
            <a:ext cx="11838038" cy="584775"/>
          </a:xfrm>
          <a:prstGeom prst="rect">
            <a:avLst/>
          </a:prstGeom>
          <a:noFill/>
          <a:ln>
            <a:solidFill>
              <a:srgbClr val="FF0000"/>
            </a:solidFill>
          </a:ln>
        </p:spPr>
        <p:txBody>
          <a:bodyPr wrap="square" rtlCol="0">
            <a:spAutoFit/>
          </a:bodyPr>
          <a:lstStyle/>
          <a:p>
            <a:pPr algn="ctr"/>
            <a:r>
              <a:rPr lang="en-US" sz="3200" b="1" dirty="0" err="1">
                <a:solidFill>
                  <a:srgbClr val="7030A0"/>
                </a:solidFill>
                <a:latin typeface="Times New Roman" panose="02020603050405020304" pitchFamily="18" charset="0"/>
                <a:ea typeface="Calibri" panose="020F0502020204030204" pitchFamily="34" charset="0"/>
              </a:rPr>
              <a:t>Tìm</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hiểu</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thế</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giới</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tự</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nhiên</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dưới</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góc</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độ</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vật</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lí</a:t>
            </a:r>
            <a:endParaRPr lang="en-US" sz="3200" dirty="0">
              <a:solidFill>
                <a:srgbClr val="7030A0"/>
              </a:solidFill>
            </a:endParaRPr>
          </a:p>
        </p:txBody>
      </p:sp>
      <p:sp>
        <p:nvSpPr>
          <p:cNvPr id="7" name="TextBox 6">
            <a:extLst>
              <a:ext uri="{FF2B5EF4-FFF2-40B4-BE49-F238E27FC236}">
                <a16:creationId xmlns:a16="http://schemas.microsoft.com/office/drawing/2014/main" id="{00378870-7DFD-F11D-74BC-E88C70C2B901}"/>
              </a:ext>
            </a:extLst>
          </p:cNvPr>
          <p:cNvSpPr txBox="1"/>
          <p:nvPr/>
        </p:nvSpPr>
        <p:spPr>
          <a:xfrm>
            <a:off x="176981" y="1078904"/>
            <a:ext cx="3549443"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Tiêu</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chí</a:t>
            </a:r>
            <a:endParaRPr lang="vi-VN"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93505F1E-D26F-4E0B-CA9C-2E1251A1F185}"/>
              </a:ext>
            </a:extLst>
          </p:cNvPr>
          <p:cNvSpPr txBox="1"/>
          <p:nvPr/>
        </p:nvSpPr>
        <p:spPr>
          <a:xfrm>
            <a:off x="176979" y="1628128"/>
            <a:ext cx="3549445" cy="5262979"/>
          </a:xfrm>
          <a:prstGeom prst="rect">
            <a:avLst/>
          </a:prstGeom>
          <a:noFill/>
          <a:ln>
            <a:solidFill>
              <a:srgbClr val="FF0000"/>
            </a:solidFill>
          </a:ln>
        </p:spPr>
        <p:txBody>
          <a:bodyPr wrap="square" rtlCol="0">
            <a:spAutoFit/>
          </a:bodyPr>
          <a:lstStyle/>
          <a:p>
            <a:pPr algn="just"/>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Tìm</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hiểu</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đơn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giản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gần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gũi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trong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đời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trong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thế</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giới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tự</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theo</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tiến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sử</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dụng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chứng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cứ</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khoa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học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để</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kiểm</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tra</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dự</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đoán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chứng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cứ</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rút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biểu</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cụ</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thể</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là</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endPar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3961248D-4841-4171-B999-9FB85E122013}"/>
              </a:ext>
            </a:extLst>
          </p:cNvPr>
          <p:cNvSpPr txBox="1"/>
          <p:nvPr/>
        </p:nvSpPr>
        <p:spPr>
          <a:xfrm>
            <a:off x="3726424" y="1078056"/>
            <a:ext cx="8288594"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cs typeface="Times New Roman" panose="02020603050405020304" pitchFamily="18" charset="0"/>
              </a:rPr>
              <a:t>Chỉ</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báo</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82EEB15C-8657-2237-0036-FC2E2591E4BF}"/>
              </a:ext>
            </a:extLst>
          </p:cNvPr>
          <p:cNvSpPr txBox="1"/>
          <p:nvPr/>
        </p:nvSpPr>
        <p:spPr>
          <a:xfrm>
            <a:off x="3726425" y="1618342"/>
            <a:ext cx="8288591" cy="4905958"/>
          </a:xfrm>
          <a:prstGeom prst="rect">
            <a:avLst/>
          </a:prstGeom>
          <a:noFill/>
          <a:ln>
            <a:solidFill>
              <a:srgbClr val="00B050"/>
            </a:solidFill>
          </a:ln>
        </p:spPr>
        <p:txBody>
          <a:bodyPr wrap="square" rtlCol="0">
            <a:spAutoFit/>
          </a:bodyPr>
          <a:lstStyle/>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[2.1]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xuất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liên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đến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Nhận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đặt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câu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hỏi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liên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đến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bối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cảnh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xuất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nhờ</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nối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tri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kinh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nghiệm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dùng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ngôn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ngữ</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mình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xuất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[2.2]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đoán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xây</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dựng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thuyết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nêu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đoán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xây</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dựng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thuyết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cần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tìm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hiểu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endParaRPr lang="en-US" sz="2800"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741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B2B1F0-1A6A-3B20-3F8D-B6F0D9F91AC3}"/>
              </a:ext>
            </a:extLst>
          </p:cNvPr>
          <p:cNvSpPr txBox="1"/>
          <p:nvPr/>
        </p:nvSpPr>
        <p:spPr>
          <a:xfrm>
            <a:off x="176980" y="466429"/>
            <a:ext cx="11838038" cy="584775"/>
          </a:xfrm>
          <a:prstGeom prst="rect">
            <a:avLst/>
          </a:prstGeom>
          <a:noFill/>
          <a:ln>
            <a:solidFill>
              <a:srgbClr val="FF0000"/>
            </a:solidFill>
          </a:ln>
        </p:spPr>
        <p:txBody>
          <a:bodyPr wrap="square" rtlCol="0">
            <a:spAutoFit/>
          </a:bodyPr>
          <a:lstStyle/>
          <a:p>
            <a:pPr algn="ctr"/>
            <a:r>
              <a:rPr lang="en-US" sz="3200" b="1" dirty="0" err="1">
                <a:solidFill>
                  <a:srgbClr val="7030A0"/>
                </a:solidFill>
                <a:latin typeface="Times New Roman" panose="02020603050405020304" pitchFamily="18" charset="0"/>
                <a:ea typeface="Calibri" panose="020F0502020204030204" pitchFamily="34" charset="0"/>
              </a:rPr>
              <a:t>Tìm</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hiểu</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thế</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giới</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tự</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nhiên</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dưới</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góc</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độ</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vật</a:t>
            </a:r>
            <a:r>
              <a:rPr lang="en-US" sz="3200" b="1" dirty="0">
                <a:solidFill>
                  <a:srgbClr val="7030A0"/>
                </a:solidFill>
                <a:latin typeface="Times New Roman" panose="02020603050405020304" pitchFamily="18" charset="0"/>
                <a:ea typeface="Calibri" panose="020F0502020204030204" pitchFamily="34" charset="0"/>
              </a:rPr>
              <a:t> </a:t>
            </a:r>
            <a:r>
              <a:rPr lang="en-US" sz="3200" b="1" dirty="0" err="1">
                <a:solidFill>
                  <a:srgbClr val="7030A0"/>
                </a:solidFill>
                <a:latin typeface="Times New Roman" panose="02020603050405020304" pitchFamily="18" charset="0"/>
                <a:ea typeface="Calibri" panose="020F0502020204030204" pitchFamily="34" charset="0"/>
              </a:rPr>
              <a:t>lí</a:t>
            </a:r>
            <a:endParaRPr lang="en-US" sz="3200" dirty="0">
              <a:solidFill>
                <a:srgbClr val="7030A0"/>
              </a:solidFill>
            </a:endParaRPr>
          </a:p>
        </p:txBody>
      </p:sp>
      <p:sp>
        <p:nvSpPr>
          <p:cNvPr id="7" name="TextBox 6">
            <a:extLst>
              <a:ext uri="{FF2B5EF4-FFF2-40B4-BE49-F238E27FC236}">
                <a16:creationId xmlns:a16="http://schemas.microsoft.com/office/drawing/2014/main" id="{00378870-7DFD-F11D-74BC-E88C70C2B901}"/>
              </a:ext>
            </a:extLst>
          </p:cNvPr>
          <p:cNvSpPr txBox="1"/>
          <p:nvPr/>
        </p:nvSpPr>
        <p:spPr>
          <a:xfrm>
            <a:off x="176981" y="1078904"/>
            <a:ext cx="3549443"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Tiêu</a:t>
            </a:r>
            <a:r>
              <a:rPr lang="en-US"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chí</a:t>
            </a:r>
            <a:endParaRPr lang="vi-VN" sz="2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93505F1E-D26F-4E0B-CA9C-2E1251A1F185}"/>
              </a:ext>
            </a:extLst>
          </p:cNvPr>
          <p:cNvSpPr txBox="1"/>
          <p:nvPr/>
        </p:nvSpPr>
        <p:spPr>
          <a:xfrm>
            <a:off x="176979" y="1628128"/>
            <a:ext cx="3549445" cy="5262979"/>
          </a:xfrm>
          <a:prstGeom prst="rect">
            <a:avLst/>
          </a:prstGeom>
          <a:noFill/>
          <a:ln>
            <a:solidFill>
              <a:srgbClr val="FF0000"/>
            </a:solidFill>
          </a:ln>
        </p:spPr>
        <p:txBody>
          <a:bodyPr wrap="square" rtlCol="0">
            <a:spAutoFit/>
          </a:bodyPr>
          <a:lstStyle/>
          <a:p>
            <a:pPr algn="just"/>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Tìm</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hiểu</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tượng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quá</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vật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đơn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giản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gần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gũi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trong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đời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trong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thế</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giới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tự</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theo</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tiến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sử</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dụng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chứng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cứ</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khoa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học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để</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kiểm</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tra</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dự</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đoán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chứng</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cứ</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rút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biểu</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cụ</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thể</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là</a:t>
            </a:r>
            <a:r>
              <a:rPr lang="en-US" sz="28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endParaRPr lang="en-US"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3961248D-4841-4171-B999-9FB85E122013}"/>
              </a:ext>
            </a:extLst>
          </p:cNvPr>
          <p:cNvSpPr txBox="1"/>
          <p:nvPr/>
        </p:nvSpPr>
        <p:spPr>
          <a:xfrm>
            <a:off x="3726424" y="1078056"/>
            <a:ext cx="8288594" cy="523220"/>
          </a:xfrm>
          <a:prstGeom prst="rect">
            <a:avLst/>
          </a:prstGeom>
          <a:noFill/>
          <a:ln>
            <a:solidFill>
              <a:srgbClr val="00B050"/>
            </a:solidFill>
          </a:ln>
        </p:spPr>
        <p:txBody>
          <a:bodyPr wrap="square" rtlCol="0">
            <a:spAutoFit/>
          </a:bodyPr>
          <a:lstStyle/>
          <a:p>
            <a:pPr algn="ctr"/>
            <a:r>
              <a:rPr lang="en-US" sz="2800" dirty="0" err="1">
                <a:solidFill>
                  <a:srgbClr val="FF0000"/>
                </a:solidFill>
                <a:latin typeface="Times New Roman" panose="02020603050405020304" pitchFamily="18" charset="0"/>
                <a:cs typeface="Times New Roman" panose="02020603050405020304" pitchFamily="18" charset="0"/>
              </a:rPr>
              <a:t>Chỉ</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báo</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82EEB15C-8657-2237-0036-FC2E2591E4BF}"/>
              </a:ext>
            </a:extLst>
          </p:cNvPr>
          <p:cNvSpPr txBox="1"/>
          <p:nvPr/>
        </p:nvSpPr>
        <p:spPr>
          <a:xfrm>
            <a:off x="3726425" y="1618342"/>
            <a:ext cx="8288591" cy="5320431"/>
          </a:xfrm>
          <a:prstGeom prst="rect">
            <a:avLst/>
          </a:prstGeom>
          <a:noFill/>
          <a:ln>
            <a:solidFill>
              <a:srgbClr val="00B050"/>
            </a:solidFill>
          </a:ln>
        </p:spPr>
        <p:txBody>
          <a:bodyPr wrap="square" rtlCol="0">
            <a:spAutoFit/>
          </a:bodyPr>
          <a:lstStyle/>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[2.3]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hoạch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Xây</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dựng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khung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logic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nội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dung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tìm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hiểu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phương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hợp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sát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nghiệm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điều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phỏng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vấn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cứu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tư</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liệu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lập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hoạch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triển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khai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tìm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hiểu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800"/>
              </a:spcAft>
            </a:pPr>
            <a:r>
              <a:rPr lang="en-US" sz="2800"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[2.4]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hoạch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Thu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thập</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lưu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giữ</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dữ</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liệu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từ</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tổng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nghiệm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điều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đánh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giá</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dựa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trên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xử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dữ</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liệu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tham</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thống</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kê</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đơn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so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sánh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thuyết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giải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thích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rút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ra</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luận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điều</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chỉnh</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khi</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cần</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err="1">
                <a:latin typeface="Times New Roman" panose="02020603050405020304" pitchFamily="18" charset="0"/>
                <a:ea typeface="Calibri" panose="020F0502020204030204" pitchFamily="34" charset="0"/>
                <a:cs typeface="Times New Roman" panose="02020603050405020304" pitchFamily="18" charset="0"/>
              </a:rPr>
              <a:t>thiết</a:t>
            </a:r>
            <a:r>
              <a:rPr lang="en-US" sz="2800" kern="100"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9724924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1499</TotalTime>
  <Words>5968</Words>
  <Application>Microsoft Office PowerPoint</Application>
  <PresentationFormat>Widescreen</PresentationFormat>
  <Paragraphs>235</Paragraphs>
  <Slides>35</Slides>
  <Notes>1</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35</vt:i4>
      </vt:variant>
    </vt:vector>
  </HeadingPairs>
  <TitlesOfParts>
    <vt:vector size="44" baseType="lpstr">
      <vt:lpstr>Arial</vt:lpstr>
      <vt:lpstr>Calibri</vt:lpstr>
      <vt:lpstr>Calibri Light</vt:lpstr>
      <vt:lpstr>Times New Roman</vt:lpstr>
      <vt:lpstr>Trebuchet MS</vt:lpstr>
      <vt:lpstr>Wingdings 3</vt:lpstr>
      <vt:lpstr>Office Theme</vt:lpstr>
      <vt:lpstr>Facet</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Windows</cp:lastModifiedBy>
  <cp:revision>78</cp:revision>
  <dcterms:created xsi:type="dcterms:W3CDTF">2024-04-12T15:41:37Z</dcterms:created>
  <dcterms:modified xsi:type="dcterms:W3CDTF">2024-08-16T03:46:42Z</dcterms:modified>
</cp:coreProperties>
</file>