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0" r:id="rId3"/>
    <p:sldId id="315" r:id="rId4"/>
    <p:sldId id="310" r:id="rId5"/>
    <p:sldId id="311" r:id="rId6"/>
    <p:sldId id="312" r:id="rId7"/>
    <p:sldId id="313" r:id="rId8"/>
    <p:sldId id="314" r:id="rId9"/>
    <p:sldId id="306" r:id="rId10"/>
    <p:sldId id="302" r:id="rId11"/>
    <p:sldId id="307" r:id="rId12"/>
    <p:sldId id="305" r:id="rId13"/>
    <p:sldId id="309" r:id="rId14"/>
    <p:sldId id="303" r:id="rId15"/>
    <p:sldId id="299" r:id="rId16"/>
    <p:sldId id="304" r:id="rId17"/>
    <p:sldId id="308" r:id="rId18"/>
    <p:sldId id="258" r:id="rId19"/>
    <p:sldId id="259" r:id="rId20"/>
    <p:sldId id="291" r:id="rId21"/>
    <p:sldId id="293" r:id="rId22"/>
    <p:sldId id="294" r:id="rId23"/>
    <p:sldId id="277" r:id="rId24"/>
    <p:sldId id="276" r:id="rId25"/>
    <p:sldId id="297" r:id="rId26"/>
    <p:sldId id="280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5ACB-4EDA-4C40-B8E4-2421F6A8AED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E816-FAAB-4C6E-AB8C-089B9F31D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7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5ACB-4EDA-4C40-B8E4-2421F6A8AED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E816-FAAB-4C6E-AB8C-089B9F31D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0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5ACB-4EDA-4C40-B8E4-2421F6A8AED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E816-FAAB-4C6E-AB8C-089B9F31D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0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5ACB-4EDA-4C40-B8E4-2421F6A8AED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E816-FAAB-4C6E-AB8C-089B9F31D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6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5ACB-4EDA-4C40-B8E4-2421F6A8AED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E816-FAAB-4C6E-AB8C-089B9F31D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7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5ACB-4EDA-4C40-B8E4-2421F6A8AED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E816-FAAB-4C6E-AB8C-089B9F31D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3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5ACB-4EDA-4C40-B8E4-2421F6A8AED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E816-FAAB-4C6E-AB8C-089B9F31D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6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5ACB-4EDA-4C40-B8E4-2421F6A8AED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E816-FAAB-4C6E-AB8C-089B9F31D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6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5ACB-4EDA-4C40-B8E4-2421F6A8AED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E816-FAAB-4C6E-AB8C-089B9F31D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5ACB-4EDA-4C40-B8E4-2421F6A8AED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E816-FAAB-4C6E-AB8C-089B9F31D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7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5ACB-4EDA-4C40-B8E4-2421F6A8AED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E816-FAAB-4C6E-AB8C-089B9F31D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7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5ACB-4EDA-4C40-B8E4-2421F6A8AED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7E816-FAAB-4C6E-AB8C-089B9F31D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6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25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digimind.com/wp-content/uploads/2020/04/value-proposi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3" y="1676033"/>
            <a:ext cx="6208066" cy="378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kdigimind.com/wp-content/uploads/2020/04/huong-dan-quang-cao-facebook-p2-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729" y="2186353"/>
            <a:ext cx="50482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142892" y="4818185"/>
            <a:ext cx="1395046" cy="902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nhu cầu của KH</a:t>
            </a:r>
          </a:p>
        </p:txBody>
      </p:sp>
      <p:sp>
        <p:nvSpPr>
          <p:cNvPr id="6" name="Oval 5"/>
          <p:cNvSpPr/>
          <p:nvPr/>
        </p:nvSpPr>
        <p:spPr>
          <a:xfrm>
            <a:off x="6142892" y="1857925"/>
            <a:ext cx="1395046" cy="902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mức chi phí dịch vụ</a:t>
            </a:r>
          </a:p>
        </p:txBody>
      </p:sp>
      <p:sp>
        <p:nvSpPr>
          <p:cNvPr id="7" name="Oval 6"/>
          <p:cNvSpPr/>
          <p:nvPr/>
        </p:nvSpPr>
        <p:spPr>
          <a:xfrm>
            <a:off x="8483112" y="1313380"/>
            <a:ext cx="1757484" cy="902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Lợi ích khách hàng nhận được là gì?</a:t>
            </a:r>
          </a:p>
        </p:txBody>
      </p:sp>
      <p:sp>
        <p:nvSpPr>
          <p:cNvPr id="8" name="Oval 7"/>
          <p:cNvSpPr/>
          <p:nvPr/>
        </p:nvSpPr>
        <p:spPr>
          <a:xfrm>
            <a:off x="10434516" y="1639414"/>
            <a:ext cx="1757484" cy="902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để được giảm giá</a:t>
            </a:r>
          </a:p>
        </p:txBody>
      </p:sp>
      <p:sp>
        <p:nvSpPr>
          <p:cNvPr id="9" name="Oval 8"/>
          <p:cNvSpPr/>
          <p:nvPr/>
        </p:nvSpPr>
        <p:spPr>
          <a:xfrm>
            <a:off x="10128495" y="5011615"/>
            <a:ext cx="1757484" cy="9026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giá trị hiện tại</a:t>
            </a:r>
          </a:p>
        </p:txBody>
      </p:sp>
    </p:spTree>
    <p:extLst>
      <p:ext uri="{BB962C8B-B14F-4D97-AF65-F5344CB8AC3E}">
        <p14:creationId xmlns:p14="http://schemas.microsoft.com/office/powerpoint/2010/main" val="4119312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E8B9E18-86EE-DD9F-87E0-EAAAD8FE2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0A8A21-5A55-6752-FEB8-E915948D9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09" y="1558206"/>
            <a:ext cx="8326981" cy="486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62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305BFE2-C3FA-3658-80D8-ED6065C16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FC62D8-179F-6D9C-73D4-950E785479B3}"/>
              </a:ext>
            </a:extLst>
          </p:cNvPr>
          <p:cNvSpPr txBox="1"/>
          <p:nvPr/>
        </p:nvSpPr>
        <p:spPr>
          <a:xfrm>
            <a:off x="9960077" y="6233652"/>
            <a:ext cx="223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Nguồn: Hec Montreal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3A5599-C76A-298C-0DDF-6F31BCBE9C55}"/>
              </a:ext>
            </a:extLst>
          </p:cNvPr>
          <p:cNvSpPr/>
          <p:nvPr/>
        </p:nvSpPr>
        <p:spPr>
          <a:xfrm>
            <a:off x="2815640" y="0"/>
            <a:ext cx="5400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DESIGN THINKING</a:t>
            </a:r>
          </a:p>
        </p:txBody>
      </p:sp>
    </p:spTree>
    <p:extLst>
      <p:ext uri="{BB962C8B-B14F-4D97-AF65-F5344CB8AC3E}">
        <p14:creationId xmlns:p14="http://schemas.microsoft.com/office/powerpoint/2010/main" val="1787978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6DF3C4D-50E1-1591-9854-354960DC7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sign thinking là gì? 5 bước xây dựng tư duy thiết kế">
            <a:extLst>
              <a:ext uri="{FF2B5EF4-FFF2-40B4-BE49-F238E27FC236}">
                <a16:creationId xmlns:a16="http://schemas.microsoft.com/office/drawing/2014/main" xmlns="" id="{B023ED4C-CCB0-2107-30CB-411D5096A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1171574"/>
            <a:ext cx="7096124" cy="55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FE6C65-DA71-6295-E19F-E7BAD30DF875}"/>
              </a:ext>
            </a:extLst>
          </p:cNvPr>
          <p:cNvSpPr txBox="1"/>
          <p:nvPr/>
        </p:nvSpPr>
        <p:spPr>
          <a:xfrm>
            <a:off x="2228850" y="6381750"/>
            <a:ext cx="779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Hình: Quy trình 5 bước Design Thinking</a:t>
            </a:r>
          </a:p>
        </p:txBody>
      </p:sp>
    </p:spTree>
    <p:extLst>
      <p:ext uri="{BB962C8B-B14F-4D97-AF65-F5344CB8AC3E}">
        <p14:creationId xmlns:p14="http://schemas.microsoft.com/office/powerpoint/2010/main" val="4171391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B0F8C5-2750-BF33-CD4F-CF0064C81091}"/>
              </a:ext>
            </a:extLst>
          </p:cNvPr>
          <p:cNvSpPr txBox="1"/>
          <p:nvPr/>
        </p:nvSpPr>
        <p:spPr>
          <a:xfrm>
            <a:off x="438150" y="1952625"/>
            <a:ext cx="6096000" cy="6538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nghiệp đổi mới sáng tạo (Start-up)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sinh thái khởi nghiệp đổi mới sáng tạo (Startup ecosystem)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 vấn dẫn dắt khởi nghiệp (Startup Coach/Mentor)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 viên khởi nghiệp (Trainers/Educators)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sở ươm tạo công nghệ, ươm tạo doanh nghiệp công nghệ (Business Incubator)</a:t>
            </a: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đầu tư thiên thần (Angel investor)</a:t>
            </a: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thúc đẩy kinh doanh (Business Accelerator)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gọi vốn cộng đồng (crowdfunding)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tập trung dịch vụ khởi nghiệp đổi mới sáng tạo: Co-Working Space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kiện khởi nghiệp ĐMST: Techfest,…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endParaRPr 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81700E9-A3A9-F534-A57D-628E8B769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4150" y="919460"/>
            <a:ext cx="5657850" cy="59385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4322EA5-14E3-2485-1B34-4FBADA14DF58}"/>
              </a:ext>
            </a:extLst>
          </p:cNvPr>
          <p:cNvSpPr/>
          <p:nvPr/>
        </p:nvSpPr>
        <p:spPr>
          <a:xfrm>
            <a:off x="322697" y="919460"/>
            <a:ext cx="6936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CƠ BẢN</a:t>
            </a:r>
          </a:p>
        </p:txBody>
      </p:sp>
    </p:spTree>
    <p:extLst>
      <p:ext uri="{BB962C8B-B14F-4D97-AF65-F5344CB8AC3E}">
        <p14:creationId xmlns:p14="http://schemas.microsoft.com/office/powerpoint/2010/main" val="3222634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103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D82718-DEDB-4A17-BF38-F1987B9FC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5920"/>
            <a:ext cx="2808532" cy="1873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127A3F-0C42-499A-B1DD-788AC7BADC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794" y="1177999"/>
            <a:ext cx="3294311" cy="2251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CFF13E4-F4B2-4265-B36B-7A71753A1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278" y="4064819"/>
            <a:ext cx="3001334" cy="2251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673AA38-576F-4001-8AD9-225E4DC5A3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871" y="4803058"/>
            <a:ext cx="2739923" cy="2054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4953950-93BA-4DDB-9674-D38D537C22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66" y="4826406"/>
            <a:ext cx="3087689" cy="2054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9222BA2-6F2A-4EAE-93BE-97DF27940A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69" y="1004123"/>
            <a:ext cx="3411008" cy="1873977"/>
          </a:xfrm>
          <a:prstGeom prst="rect">
            <a:avLst/>
          </a:prstGeom>
        </p:spPr>
      </p:pic>
      <p:sp>
        <p:nvSpPr>
          <p:cNvPr id="18" name="Arrow: Curved Down 17">
            <a:extLst>
              <a:ext uri="{FF2B5EF4-FFF2-40B4-BE49-F238E27FC236}">
                <a16:creationId xmlns:a16="http://schemas.microsoft.com/office/drawing/2014/main" xmlns="" id="{691672C4-F725-41C6-809D-06ECA9299BE6}"/>
              </a:ext>
            </a:extLst>
          </p:cNvPr>
          <p:cNvSpPr/>
          <p:nvPr/>
        </p:nvSpPr>
        <p:spPr>
          <a:xfrm rot="20957889">
            <a:off x="1402729" y="1507594"/>
            <a:ext cx="1958086" cy="77949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xmlns="" id="{FACDDF7E-FF92-4CB1-8022-BBA15B46CE91}"/>
              </a:ext>
            </a:extLst>
          </p:cNvPr>
          <p:cNvSpPr/>
          <p:nvPr/>
        </p:nvSpPr>
        <p:spPr>
          <a:xfrm rot="16200000">
            <a:off x="7039897" y="1858297"/>
            <a:ext cx="884903" cy="521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xmlns="" id="{D75407B6-9D88-4A77-B29C-1DE5C654FE6D}"/>
              </a:ext>
            </a:extLst>
          </p:cNvPr>
          <p:cNvSpPr/>
          <p:nvPr/>
        </p:nvSpPr>
        <p:spPr>
          <a:xfrm>
            <a:off x="9697493" y="3492908"/>
            <a:ext cx="884903" cy="521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xmlns="" id="{7149ABAD-9BBA-476F-BD6F-F5B066684510}"/>
              </a:ext>
            </a:extLst>
          </p:cNvPr>
          <p:cNvSpPr/>
          <p:nvPr/>
        </p:nvSpPr>
        <p:spPr>
          <a:xfrm rot="5400000">
            <a:off x="7891084" y="5372216"/>
            <a:ext cx="884903" cy="521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xmlns="" id="{E36ED37A-3E3A-43AC-B275-9541B1D0CD81}"/>
              </a:ext>
            </a:extLst>
          </p:cNvPr>
          <p:cNvSpPr/>
          <p:nvPr/>
        </p:nvSpPr>
        <p:spPr>
          <a:xfrm rot="5400000">
            <a:off x="4400433" y="5612814"/>
            <a:ext cx="884903" cy="521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xmlns="" id="{B5270A5F-F8CF-4258-8397-DC8921A6A934}"/>
              </a:ext>
            </a:extLst>
          </p:cNvPr>
          <p:cNvSpPr/>
          <p:nvPr/>
        </p:nvSpPr>
        <p:spPr>
          <a:xfrm rot="10800000">
            <a:off x="1591560" y="4367597"/>
            <a:ext cx="884903" cy="521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69EA772-3552-4D59-B250-89375820FA78}"/>
              </a:ext>
            </a:extLst>
          </p:cNvPr>
          <p:cNvSpPr txBox="1"/>
          <p:nvPr/>
        </p:nvSpPr>
        <p:spPr>
          <a:xfrm>
            <a:off x="3755923" y="3429000"/>
            <a:ext cx="3765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ECOSOI</a:t>
            </a:r>
            <a:endParaRPr lang="en-US" sz="60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2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5F0AECA-F794-253F-A3EB-2CADD9D8F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52E237EC-3E55-3A2F-BD59-EC29B8F65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91" y="1523916"/>
            <a:ext cx="6082938" cy="501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DF7CBC-84AC-56E7-6230-F097AEA9C9E8}"/>
              </a:ext>
            </a:extLst>
          </p:cNvPr>
          <p:cNvSpPr txBox="1"/>
          <p:nvPr/>
        </p:nvSpPr>
        <p:spPr>
          <a:xfrm>
            <a:off x="3095897" y="1093029"/>
            <a:ext cx="5969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37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54186" y="1148190"/>
            <a:ext cx="5295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2381795" y="3706977"/>
            <a:ext cx="7162800" cy="193988"/>
          </a:xfrm>
          <a:prstGeom prst="notched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83132" y="3217122"/>
            <a:ext cx="0" cy="48985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Cloud Callout 8"/>
          <p:cNvSpPr/>
          <p:nvPr/>
        </p:nvSpPr>
        <p:spPr>
          <a:xfrm>
            <a:off x="2984862" y="1889454"/>
            <a:ext cx="1828800" cy="11430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giấy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63786" y="3958881"/>
            <a:ext cx="0" cy="65314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Cloud Callout 10"/>
          <p:cNvSpPr/>
          <p:nvPr/>
        </p:nvSpPr>
        <p:spPr>
          <a:xfrm>
            <a:off x="3429000" y="4645019"/>
            <a:ext cx="1828800" cy="1143000"/>
          </a:xfrm>
          <a:prstGeom prst="cloudCallout">
            <a:avLst>
              <a:gd name="adj1" fmla="val -64881"/>
              <a:gd name="adj2" fmla="val -2511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248400" y="3217122"/>
            <a:ext cx="0" cy="48985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Cloud Callout 12"/>
          <p:cNvSpPr/>
          <p:nvPr/>
        </p:nvSpPr>
        <p:spPr>
          <a:xfrm>
            <a:off x="5849983" y="1829192"/>
            <a:ext cx="1828800" cy="114300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645434" y="3896849"/>
            <a:ext cx="0" cy="65314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Cloud Callout 14"/>
          <p:cNvSpPr/>
          <p:nvPr/>
        </p:nvSpPr>
        <p:spPr>
          <a:xfrm>
            <a:off x="7935686" y="4549991"/>
            <a:ext cx="1828800" cy="1143000"/>
          </a:xfrm>
          <a:prstGeom prst="cloudCallout">
            <a:avLst>
              <a:gd name="adj1" fmla="val -64881"/>
              <a:gd name="adj2" fmla="val -2511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819400" y="6342017"/>
            <a:ext cx="6400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13662" y="588035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3- 6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808030" y="3362122"/>
            <a:ext cx="1202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822003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270" y="1552387"/>
            <a:ext cx="8497389" cy="499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42955" y="984071"/>
            <a:ext cx="4905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5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6BB73FA-B126-4E38-A7DC-3AE487FA8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52500"/>
            <a:ext cx="6065952" cy="59040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4DAE88-2C21-0628-7F89-8816B44E4325}"/>
              </a:ext>
            </a:extLst>
          </p:cNvPr>
          <p:cNvSpPr/>
          <p:nvPr/>
        </p:nvSpPr>
        <p:spPr>
          <a:xfrm>
            <a:off x="5579953" y="1294088"/>
            <a:ext cx="6341351" cy="42698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7200" b="1" cap="none" spc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STARTUP</a:t>
            </a:r>
          </a:p>
          <a:p>
            <a:pPr algn="ctr">
              <a:lnSpc>
                <a:spcPct val="130000"/>
              </a:lnSpc>
            </a:pPr>
            <a:r>
              <a:rPr lang="en-US" sz="72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</a:t>
            </a:r>
          </a:p>
          <a:p>
            <a:pPr algn="ctr">
              <a:lnSpc>
                <a:spcPct val="130000"/>
              </a:lnSpc>
            </a:pPr>
            <a:r>
              <a:rPr lang="en-US" sz="72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Mindset &amp; Tool</a:t>
            </a:r>
          </a:p>
        </p:txBody>
      </p:sp>
    </p:spTree>
    <p:extLst>
      <p:ext uri="{BB962C8B-B14F-4D97-AF65-F5344CB8AC3E}">
        <p14:creationId xmlns:p14="http://schemas.microsoft.com/office/powerpoint/2010/main" val="2014706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ẠN CÓ BIẾT: THUYẾT CON NHÍM TRONG LỰA CHỌN NGHỀ NGHIỆP TƯƠNG L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91" y="1320120"/>
            <a:ext cx="7377985" cy="502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118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ần 08: IKIGAI – ĐỖ THÀNH LU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31" y="960892"/>
            <a:ext cx="6193971" cy="587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20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1" y="2293392"/>
            <a:ext cx="6096000" cy="8125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Câu hỏi 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Nếu bạn là CEO của chính cuộc đời bạn, thì bạn sẽ làm gì để cuộc sống của bạn tốt hơn mỗi ngày ?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1" y="3419631"/>
            <a:ext cx="6096000" cy="11726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Câu hỏi 2: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Bạn đang sở hữu những nguồn lực nào ? Bạn có hài lòng với nó ? Bạn muốn có thêm nguồn lực nào để đạt được kỳ vọng về cuộc sống của bạn 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786" y="1157531"/>
            <a:ext cx="4890328" cy="499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2 kí tự đặc biệt để tạo tên độc, lạ 2020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332" y="329162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26332" y="1933286"/>
            <a:ext cx="419100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4/2/2004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Thefacebook.com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Harvard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29" y="1606715"/>
            <a:ext cx="5110842" cy="379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015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373"/>
            <a:ext cx="5804263" cy="230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83532" y="1849730"/>
            <a:ext cx="2943497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1995 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50" y="3148149"/>
            <a:ext cx="4860242" cy="329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56167" y="4797609"/>
            <a:ext cx="2105297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1997 ?</a:t>
            </a:r>
          </a:p>
        </p:txBody>
      </p:sp>
    </p:spTree>
    <p:extLst>
      <p:ext uri="{BB962C8B-B14F-4D97-AF65-F5344CB8AC3E}">
        <p14:creationId xmlns:p14="http://schemas.microsoft.com/office/powerpoint/2010/main" val="3966936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hu kỳ sống của sản phẩm và chiến lược marketing thích hợp | Hoàng Quốc 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90" y="1681391"/>
            <a:ext cx="7453541" cy="419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232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98331" y="965769"/>
            <a:ext cx="6756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BỘ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SÁCH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KHỞI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NGHIỆP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 descr="Sách - Kinh Điển Về Khởi Nghiệp - 24 Bước Khởi Sự Kinh Doanh Thành Công |  Shopee Việt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54" y="2105297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0.gstatic.com/images?q=tbn%3AANd9GcRJ1obQ6sZn-JV1YoJNDWha8Lz1cn58rKuHZpuoV9Pd11gPYj6_CwOPfhbjRRAacsf2TGo-vRQ&amp;usqp=C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54" y="2105299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Sách - Bách Khoa Toàn Thư Về Khởi Nghiệp - tặng kèm bookmark | Shopee Việt  Nam"/>
          <p:cNvSpPr>
            <a:spLocks noChangeAspect="1" noChangeArrowheads="1"/>
          </p:cNvSpPr>
          <p:nvPr/>
        </p:nvSpPr>
        <p:spPr bwMode="auto">
          <a:xfrm>
            <a:off x="1683929" y="6654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Sách - Bách Khoa Toàn Thư Về Khởi Nghiệp - tặng kèm bookmark | Shopee Việt  Nam"/>
          <p:cNvSpPr>
            <a:spLocks noChangeAspect="1" noChangeArrowheads="1"/>
          </p:cNvSpPr>
          <p:nvPr/>
        </p:nvSpPr>
        <p:spPr bwMode="auto">
          <a:xfrm>
            <a:off x="1836329" y="8178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Sách - Bách Khoa Toàn Thư Về Khởi Nghiệp - tặng kèm bookmark | Shopee Việt  Nam"/>
          <p:cNvSpPr>
            <a:spLocks noChangeAspect="1" noChangeArrowheads="1"/>
          </p:cNvSpPr>
          <p:nvPr/>
        </p:nvSpPr>
        <p:spPr bwMode="auto">
          <a:xfrm>
            <a:off x="1988729" y="9702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Phân Tích 9 Sai Lầm Kinh Điển Khi Khởi Nghiệp - YBOX"/>
          <p:cNvSpPr>
            <a:spLocks noChangeAspect="1" noChangeArrowheads="1"/>
          </p:cNvSpPr>
          <p:nvPr/>
        </p:nvSpPr>
        <p:spPr bwMode="auto">
          <a:xfrm>
            <a:off x="2141129" y="11226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Phân Tích 9 Sai Lầm Kinh Điển Khi Khởi Nghiệp - YBOX"/>
          <p:cNvSpPr>
            <a:spLocks noChangeAspect="1" noChangeArrowheads="1"/>
          </p:cNvSpPr>
          <p:nvPr/>
        </p:nvSpPr>
        <p:spPr bwMode="auto">
          <a:xfrm>
            <a:off x="2293529" y="12750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6" descr="Bách Khoa Toàn Thư Về Khởi Nghiệp | Tiki.v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54" y="1961827"/>
            <a:ext cx="2438400" cy="212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Sách hay] Tất cả về tạo lập mô hình kinh do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31" y="4848497"/>
            <a:ext cx="2740025" cy="147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Bookademy] Review Sách &quot;Thiết Kế Giải Pháp Giá Trị&quot;: Hãy Kinh Doanh Bằng  Việc Tạo Ra Giá Trị - YBO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554" y="4711579"/>
            <a:ext cx="3200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10 Cuốn sách nên đọc nhất trước khi Khởi nghiệp – Quốc Gia Khởi Nghiệ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356" y="1899829"/>
            <a:ext cx="1504231" cy="227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Top sách dành cho người khởi nghiệp | Giáo dục | Báo điện tử Tiền Pho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354" y="4529077"/>
            <a:ext cx="1753682" cy="211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252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29545" y="1106349"/>
            <a:ext cx="719459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5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5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SALES &amp; MARKETING</a:t>
            </a:r>
          </a:p>
        </p:txBody>
      </p:sp>
      <p:pic>
        <p:nvPicPr>
          <p:cNvPr id="7" name="Picture 2" descr="9 cuốn sách về bán hàng hay nhất mọi thời đại: Là dân sales nhất định không  thể bỏ q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7" y="2126682"/>
            <a:ext cx="1228873" cy="179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ợi Thế Bán Hàng (Tái Bản 201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17" y="2137569"/>
            <a:ext cx="1820381" cy="182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9 cuốn sách về bán hàng hay nhất mọi thời đại: Là dân sales nhất định không  thể bỏ qu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15" y="2137569"/>
            <a:ext cx="1219200" cy="178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9 cuốn sách về bán hàng hay nhất mọi thời đại: Là dân sales nhất định không  thể bỏ qu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17" y="2049384"/>
            <a:ext cx="1356127" cy="19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5" y="4147457"/>
            <a:ext cx="248393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16 Cuốn Sách Hay về Bán Hàng Cho Dân Sales (Tư vấn mua 2020) | mybe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793" y="4165770"/>
            <a:ext cx="1440322" cy="230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Xây dựng hệ thống Marketing và bán hàng hiệu quả - TS. Alok Bharadwaj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15" y="4165770"/>
            <a:ext cx="1624944" cy="217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 descr="Những cuốn sách của Philip Kotler về marketing nên đọ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715" y="2737018"/>
            <a:ext cx="1828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03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A99C548-9ACA-AFDF-3BA5-B7782D578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EC6312-CE87-8BD8-09C5-5FC5BCEFE52E}"/>
              </a:ext>
            </a:extLst>
          </p:cNvPr>
          <p:cNvSpPr txBox="1"/>
          <p:nvPr/>
        </p:nvSpPr>
        <p:spPr>
          <a:xfrm>
            <a:off x="4208105" y="1558212"/>
            <a:ext cx="7175241" cy="4365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3314700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nghiệp </a:t>
            </a:r>
            <a:r>
              <a:rPr lang="en-US" sz="24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 mới sáng tạo </a:t>
            </a:r>
            <a:r>
              <a:rPr lang="en-US" sz="24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 một hoạt động tạo ra một doanh nghiệp, </a:t>
            </a:r>
            <a:r>
              <a:rPr lang="en-US" sz="2400" u="sng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 tổ chức tạm thời </a:t>
            </a:r>
            <a:r>
              <a:rPr lang="en-US" sz="24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đang tìm kiếm một </a:t>
            </a:r>
            <a:r>
              <a:rPr lang="en-US" sz="2400" b="1" u="sng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 hình kinh doanh có khả năng mở rộng, lặp lại và sinh lời (Tác giả: Steve Blank &amp; Bob Dorf)</a:t>
            </a:r>
          </a:p>
          <a:p>
            <a:pPr algn="just">
              <a:lnSpc>
                <a:spcPct val="130000"/>
              </a:lnSpc>
              <a:tabLst>
                <a:tab pos="3314700" algn="l"/>
              </a:tabLst>
            </a:pPr>
            <a:r>
              <a:rPr lang="en-US" sz="24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24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ựa trên 3 yếu tố:</a:t>
            </a:r>
          </a:p>
          <a:p>
            <a:pPr marL="342900" lvl="0" indent="-342900" algn="just">
              <a:lnSpc>
                <a:spcPct val="130000"/>
              </a:lnSpc>
              <a:buFont typeface="Arial" panose="020B0604020202020204" pitchFamily="34" charset="0"/>
              <a:buChar char="-"/>
              <a:tabLst>
                <a:tab pos="180340" algn="l"/>
                <a:tab pos="3314700" algn="l"/>
              </a:tabLst>
            </a:pPr>
            <a:r>
              <a:rPr lang="en-US" sz="24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 nghệ mới</a:t>
            </a:r>
          </a:p>
          <a:p>
            <a:pPr marL="342900" lvl="0" indent="-342900" algn="just">
              <a:lnSpc>
                <a:spcPct val="130000"/>
              </a:lnSpc>
              <a:buFont typeface="Arial" panose="020B0604020202020204" pitchFamily="34" charset="0"/>
              <a:buChar char="-"/>
              <a:tabLst>
                <a:tab pos="180340" algn="l"/>
                <a:tab pos="3314700" algn="l"/>
              </a:tabLst>
            </a:pPr>
            <a:r>
              <a:rPr lang="en-US" sz="24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 hình kinh doanh mới</a:t>
            </a:r>
          </a:p>
          <a:p>
            <a:pPr marL="342900" lvl="0" indent="-342900" algn="just">
              <a:lnSpc>
                <a:spcPct val="130000"/>
              </a:lnSpc>
              <a:buFont typeface="Arial" panose="020B0604020202020204" pitchFamily="34" charset="0"/>
              <a:buChar char="-"/>
              <a:tabLst>
                <a:tab pos="180340" algn="l"/>
                <a:tab pos="3314700" algn="l"/>
              </a:tabLst>
            </a:pPr>
            <a:r>
              <a:rPr lang="en-US" sz="2400" b="1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 thị trường mới (hay nói cách khác là phương thức bán hàng và marketing kiểu mới).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CC166BE-FBE8-412B-59AC-4AD7325D9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864498"/>
            <a:ext cx="4101515" cy="399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7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916562-67C4-E060-4077-7F8EE38A0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Biểu Tượng Dòng Sản Phẩm PNG , Bưu Kiện, Vận Chuyển, Sản Phẩm PNG  và Vector với nền trong suốt để tải xuống miễn phí">
            <a:extLst>
              <a:ext uri="{FF2B5EF4-FFF2-40B4-BE49-F238E27FC236}">
                <a16:creationId xmlns:a16="http://schemas.microsoft.com/office/drawing/2014/main" xmlns="" id="{CADFB845-5634-FA67-2D0D-CCD2724FC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800350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ân khúc thị trường là gì? Tầm quan trọng của phân khúc thị trường trong  doanh nghiệp">
            <a:extLst>
              <a:ext uri="{FF2B5EF4-FFF2-40B4-BE49-F238E27FC236}">
                <a16:creationId xmlns:a16="http://schemas.microsoft.com/office/drawing/2014/main" xmlns="" id="{1CA5AC26-3404-BE2A-E7A7-5CBEEDC44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6" y="2896092"/>
            <a:ext cx="2038350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ch icon PNG and SVG Vector Free Download">
            <a:extLst>
              <a:ext uri="{FF2B5EF4-FFF2-40B4-BE49-F238E27FC236}">
                <a16:creationId xmlns:a16="http://schemas.microsoft.com/office/drawing/2014/main" xmlns="" id="{CF797AE0-715B-5583-06C2-8A01A641B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6" y="2896092"/>
            <a:ext cx="1677323" cy="152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oney bag - Free business and finance icons">
            <a:extLst>
              <a:ext uri="{FF2B5EF4-FFF2-40B4-BE49-F238E27FC236}">
                <a16:creationId xmlns:a16="http://schemas.microsoft.com/office/drawing/2014/main" xmlns="" id="{4672EFA8-FE60-4B71-29B4-8608E4CD9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895" y="2674144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D0FCE6-D70B-25DA-138F-63C64827BD41}"/>
              </a:ext>
            </a:extLst>
          </p:cNvPr>
          <p:cNvSpPr txBox="1"/>
          <p:nvPr/>
        </p:nvSpPr>
        <p:spPr>
          <a:xfrm>
            <a:off x="981075" y="4496981"/>
            <a:ext cx="609600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Bán cái gì?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45F1B1-6491-5680-4D24-AD0BF01F621B}"/>
              </a:ext>
            </a:extLst>
          </p:cNvPr>
          <p:cNvSpPr txBox="1"/>
          <p:nvPr/>
        </p:nvSpPr>
        <p:spPr>
          <a:xfrm>
            <a:off x="3648075" y="4496981"/>
            <a:ext cx="127635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Bán cho ai?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8C78AC3-FBBC-E683-7841-D2EC1C690D33}"/>
              </a:ext>
            </a:extLst>
          </p:cNvPr>
          <p:cNvSpPr txBox="1"/>
          <p:nvPr/>
        </p:nvSpPr>
        <p:spPr>
          <a:xfrm>
            <a:off x="6596524" y="4505218"/>
            <a:ext cx="1838325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Bán như thế nào?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ADA8CC2-6571-FE8B-3C57-21E44BEC9750}"/>
              </a:ext>
            </a:extLst>
          </p:cNvPr>
          <p:cNvSpPr txBox="1"/>
          <p:nvPr/>
        </p:nvSpPr>
        <p:spPr>
          <a:xfrm>
            <a:off x="9817895" y="4484880"/>
            <a:ext cx="1876425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Kiếm tiền từ đâu?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xmlns="" id="{B9084CAF-248F-C85D-444F-4E0D4086AD13}"/>
              </a:ext>
            </a:extLst>
          </p:cNvPr>
          <p:cNvSpPr/>
          <p:nvPr/>
        </p:nvSpPr>
        <p:spPr>
          <a:xfrm rot="16200000">
            <a:off x="5881741" y="366712"/>
            <a:ext cx="323850" cy="953441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65096E5-9FDB-A1FD-68D6-B78DE6C48EDC}"/>
              </a:ext>
            </a:extLst>
          </p:cNvPr>
          <p:cNvSpPr/>
          <p:nvPr/>
        </p:nvSpPr>
        <p:spPr>
          <a:xfrm>
            <a:off x="666532" y="1244149"/>
            <a:ext cx="109515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 TRÌNH KINH DOANH TRUYỀN THỐNG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AAC56BC7-14D7-665D-6250-E244443B9ED4}"/>
              </a:ext>
            </a:extLst>
          </p:cNvPr>
          <p:cNvSpPr/>
          <p:nvPr/>
        </p:nvSpPr>
        <p:spPr>
          <a:xfrm>
            <a:off x="2609849" y="3574256"/>
            <a:ext cx="466725" cy="4929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C5EF8A67-569A-94C9-665A-3055790210D0}"/>
              </a:ext>
            </a:extLst>
          </p:cNvPr>
          <p:cNvSpPr/>
          <p:nvPr/>
        </p:nvSpPr>
        <p:spPr>
          <a:xfrm>
            <a:off x="5795963" y="3565940"/>
            <a:ext cx="466725" cy="4929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436C4B5E-D451-1146-809E-3F52F3FAB911}"/>
              </a:ext>
            </a:extLst>
          </p:cNvPr>
          <p:cNvSpPr/>
          <p:nvPr/>
        </p:nvSpPr>
        <p:spPr>
          <a:xfrm>
            <a:off x="9020174" y="3604040"/>
            <a:ext cx="466725" cy="4929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3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F1B4F99-0079-C3C6-EF90-6C955D5C4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Biểu Tượng Dòng Sản Phẩm PNG , Bưu Kiện, Vận Chuyển, Sản Phẩm PNG  và Vector với nền trong suốt để tải xuống miễn phí">
            <a:extLst>
              <a:ext uri="{FF2B5EF4-FFF2-40B4-BE49-F238E27FC236}">
                <a16:creationId xmlns:a16="http://schemas.microsoft.com/office/drawing/2014/main" xmlns="" id="{1A3E3087-79C1-933E-ACAF-9F76C7FD4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985" y="2786117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ân khúc thị trường là gì? Tầm quan trọng của phân khúc thị trường trong  doanh nghiệp">
            <a:extLst>
              <a:ext uri="{FF2B5EF4-FFF2-40B4-BE49-F238E27FC236}">
                <a16:creationId xmlns:a16="http://schemas.microsoft.com/office/drawing/2014/main" xmlns="" id="{167ED54D-9BB3-0E88-6D32-28552815F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8" y="2894764"/>
            <a:ext cx="2038350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ch icon PNG and SVG Vector Free Download">
            <a:extLst>
              <a:ext uri="{FF2B5EF4-FFF2-40B4-BE49-F238E27FC236}">
                <a16:creationId xmlns:a16="http://schemas.microsoft.com/office/drawing/2014/main" xmlns="" id="{ABE42D85-AFAA-C13A-C939-13DA2EAB5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156" y="2912085"/>
            <a:ext cx="1677323" cy="152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1BE32A-C77E-1B1D-8C13-1F501E3073D8}"/>
              </a:ext>
            </a:extLst>
          </p:cNvPr>
          <p:cNvSpPr txBox="1"/>
          <p:nvPr/>
        </p:nvSpPr>
        <p:spPr>
          <a:xfrm>
            <a:off x="446601" y="4378080"/>
            <a:ext cx="2981325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Phân khúc thị trường?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439DDB-99FF-09CB-ACAC-89DA405FAE8B}"/>
              </a:ext>
            </a:extLst>
          </p:cNvPr>
          <p:cNvSpPr txBox="1"/>
          <p:nvPr/>
        </p:nvSpPr>
        <p:spPr>
          <a:xfrm>
            <a:off x="3648075" y="4496981"/>
            <a:ext cx="127635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Vấn đề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59099C7-6B59-8239-EC64-CF52EA3BBC19}"/>
              </a:ext>
            </a:extLst>
          </p:cNvPr>
          <p:cNvSpPr txBox="1"/>
          <p:nvPr/>
        </p:nvSpPr>
        <p:spPr>
          <a:xfrm>
            <a:off x="6596524" y="4505218"/>
            <a:ext cx="1838325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8EEC9CB-9360-7BC9-4B2C-8430618B805E}"/>
              </a:ext>
            </a:extLst>
          </p:cNvPr>
          <p:cNvSpPr txBox="1"/>
          <p:nvPr/>
        </p:nvSpPr>
        <p:spPr>
          <a:xfrm>
            <a:off x="9817895" y="4484880"/>
            <a:ext cx="1876425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xmlns="" id="{66304DA7-0163-2C60-C713-DDF23D8AC5BB}"/>
              </a:ext>
            </a:extLst>
          </p:cNvPr>
          <p:cNvSpPr/>
          <p:nvPr/>
        </p:nvSpPr>
        <p:spPr>
          <a:xfrm rot="16200000">
            <a:off x="5881741" y="366712"/>
            <a:ext cx="323850" cy="953441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689A098-73D9-D795-C216-ECD1F7E6141D}"/>
              </a:ext>
            </a:extLst>
          </p:cNvPr>
          <p:cNvSpPr/>
          <p:nvPr/>
        </p:nvSpPr>
        <p:spPr>
          <a:xfrm>
            <a:off x="327500" y="890206"/>
            <a:ext cx="71881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LEAN ENTREPRENUER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C7EB7279-6446-7942-D22E-C70181329C55}"/>
              </a:ext>
            </a:extLst>
          </p:cNvPr>
          <p:cNvSpPr/>
          <p:nvPr/>
        </p:nvSpPr>
        <p:spPr>
          <a:xfrm>
            <a:off x="2609849" y="3574256"/>
            <a:ext cx="466725" cy="4929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FF3CCB79-C651-1A8B-7E2E-6A722160ED1A}"/>
              </a:ext>
            </a:extLst>
          </p:cNvPr>
          <p:cNvSpPr/>
          <p:nvPr/>
        </p:nvSpPr>
        <p:spPr>
          <a:xfrm>
            <a:off x="5795963" y="3565940"/>
            <a:ext cx="466725" cy="4929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670C9F9E-6AEE-8413-FB29-8A93A41DB3C2}"/>
              </a:ext>
            </a:extLst>
          </p:cNvPr>
          <p:cNvSpPr/>
          <p:nvPr/>
        </p:nvSpPr>
        <p:spPr>
          <a:xfrm>
            <a:off x="9020174" y="3604040"/>
            <a:ext cx="466725" cy="4929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ình ảnh Vấn đề Các Vector Biểu Tượng PNG , Vấn đề, Làm Dấu, Chữ Ký PNG và  Vector với nền trong suốt để tải xuống miễn phí">
            <a:extLst>
              <a:ext uri="{FF2B5EF4-FFF2-40B4-BE49-F238E27FC236}">
                <a16:creationId xmlns:a16="http://schemas.microsoft.com/office/drawing/2014/main" xmlns="" id="{2E2517AD-65B5-7C28-5DFB-F85AD3CD9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318" y="2609725"/>
            <a:ext cx="1862130" cy="186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420B2F-E01F-4136-8AD3-2EB37A417411}"/>
              </a:ext>
            </a:extLst>
          </p:cNvPr>
          <p:cNvSpPr txBox="1"/>
          <p:nvPr/>
        </p:nvSpPr>
        <p:spPr>
          <a:xfrm>
            <a:off x="685905" y="5369076"/>
            <a:ext cx="1071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Giải quyết bài toán kinh doanh bằng cách tập trung vào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TRƯỜNG/PHÂN KHÚC THỊ TRƯỜNG</a:t>
            </a:r>
          </a:p>
        </p:txBody>
      </p:sp>
    </p:spTree>
    <p:extLst>
      <p:ext uri="{BB962C8B-B14F-4D97-AF65-F5344CB8AC3E}">
        <p14:creationId xmlns:p14="http://schemas.microsoft.com/office/powerpoint/2010/main" val="390675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9C5F16-4F3F-1698-4837-CD3E62289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Biểu Tượng Dòng Sản Phẩm PNG , Bưu Kiện, Vận Chuyển, Sản Phẩm PNG  và Vector với nền trong suốt để tải xuống miễn phí">
            <a:extLst>
              <a:ext uri="{FF2B5EF4-FFF2-40B4-BE49-F238E27FC236}">
                <a16:creationId xmlns:a16="http://schemas.microsoft.com/office/drawing/2014/main" xmlns="" id="{B58712C4-DA7B-47B8-E93E-7EF281259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985" y="2786117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ân khúc thị trường là gì? Tầm quan trọng của phân khúc thị trường trong  doanh nghiệp">
            <a:extLst>
              <a:ext uri="{FF2B5EF4-FFF2-40B4-BE49-F238E27FC236}">
                <a16:creationId xmlns:a16="http://schemas.microsoft.com/office/drawing/2014/main" xmlns="" id="{DC534064-1CAB-2E74-CD74-FB0CE165F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831" y="2620517"/>
            <a:ext cx="2038350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ch icon PNG and SVG Vector Free Download">
            <a:extLst>
              <a:ext uri="{FF2B5EF4-FFF2-40B4-BE49-F238E27FC236}">
                <a16:creationId xmlns:a16="http://schemas.microsoft.com/office/drawing/2014/main" xmlns="" id="{499A60AF-E9EF-5183-DC24-A07306F66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156" y="2912085"/>
            <a:ext cx="1677323" cy="152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B18698-7A54-5C2D-B8DB-667609B38BC5}"/>
              </a:ext>
            </a:extLst>
          </p:cNvPr>
          <p:cNvSpPr txBox="1"/>
          <p:nvPr/>
        </p:nvSpPr>
        <p:spPr>
          <a:xfrm>
            <a:off x="3201121" y="4340040"/>
            <a:ext cx="2981325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Phân khúc thị trường?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719CDB-B7F4-100F-4E21-FABBB42E02D0}"/>
              </a:ext>
            </a:extLst>
          </p:cNvPr>
          <p:cNvSpPr txBox="1"/>
          <p:nvPr/>
        </p:nvSpPr>
        <p:spPr>
          <a:xfrm>
            <a:off x="654847" y="4296956"/>
            <a:ext cx="127635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Vấn đề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EB7A0D-453D-1C5D-DBF1-59C9EBA53A2C}"/>
              </a:ext>
            </a:extLst>
          </p:cNvPr>
          <p:cNvSpPr txBox="1"/>
          <p:nvPr/>
        </p:nvSpPr>
        <p:spPr>
          <a:xfrm>
            <a:off x="6596524" y="4505218"/>
            <a:ext cx="1838325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CE35A9-DC5E-A1B0-4771-40FBB8D20DAD}"/>
              </a:ext>
            </a:extLst>
          </p:cNvPr>
          <p:cNvSpPr txBox="1"/>
          <p:nvPr/>
        </p:nvSpPr>
        <p:spPr>
          <a:xfrm>
            <a:off x="9817895" y="4484880"/>
            <a:ext cx="1876425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xmlns="" id="{4FFD2C26-C0CB-D659-31B0-87F0B59A4D3C}"/>
              </a:ext>
            </a:extLst>
          </p:cNvPr>
          <p:cNvSpPr/>
          <p:nvPr/>
        </p:nvSpPr>
        <p:spPr>
          <a:xfrm rot="16200000">
            <a:off x="5881741" y="366712"/>
            <a:ext cx="323850" cy="953441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C9A69FD-44A0-694A-C6CB-88E3D031266D}"/>
              </a:ext>
            </a:extLst>
          </p:cNvPr>
          <p:cNvSpPr/>
          <p:nvPr/>
        </p:nvSpPr>
        <p:spPr>
          <a:xfrm>
            <a:off x="327500" y="890206"/>
            <a:ext cx="71881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LEAN ENTREPRENUER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99D2EFA4-64AC-E33D-0776-48DE871F86A4}"/>
              </a:ext>
            </a:extLst>
          </p:cNvPr>
          <p:cNvSpPr/>
          <p:nvPr/>
        </p:nvSpPr>
        <p:spPr>
          <a:xfrm>
            <a:off x="2609849" y="3574256"/>
            <a:ext cx="466725" cy="4929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43862634-A0C1-F4E7-6905-6AF22740FC17}"/>
              </a:ext>
            </a:extLst>
          </p:cNvPr>
          <p:cNvSpPr/>
          <p:nvPr/>
        </p:nvSpPr>
        <p:spPr>
          <a:xfrm>
            <a:off x="5795963" y="3565940"/>
            <a:ext cx="466725" cy="4929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8A1F1254-7C44-89FD-73FF-19A643A5E441}"/>
              </a:ext>
            </a:extLst>
          </p:cNvPr>
          <p:cNvSpPr/>
          <p:nvPr/>
        </p:nvSpPr>
        <p:spPr>
          <a:xfrm>
            <a:off x="9020174" y="3604040"/>
            <a:ext cx="466725" cy="4929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ình ảnh Vấn đề Các Vector Biểu Tượng PNG , Vấn đề, Làm Dấu, Chữ Ký PNG và  Vector với nền trong suốt để tải xuống miễn phí">
            <a:extLst>
              <a:ext uri="{FF2B5EF4-FFF2-40B4-BE49-F238E27FC236}">
                <a16:creationId xmlns:a16="http://schemas.microsoft.com/office/drawing/2014/main" xmlns="" id="{C16785F2-F00F-03B3-0A48-8B33C25E5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60" y="2532251"/>
            <a:ext cx="1862130" cy="186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F31EB7-2B8D-33CC-7FD9-0A73E78CA2DB}"/>
              </a:ext>
            </a:extLst>
          </p:cNvPr>
          <p:cNvSpPr txBox="1"/>
          <p:nvPr/>
        </p:nvSpPr>
        <p:spPr>
          <a:xfrm>
            <a:off x="685905" y="5369076"/>
            <a:ext cx="1071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Giải quyết bài toán kinh doanh bằng cách tập trung vào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</a:t>
            </a:r>
          </a:p>
        </p:txBody>
      </p:sp>
    </p:spTree>
    <p:extLst>
      <p:ext uri="{BB962C8B-B14F-4D97-AF65-F5344CB8AC3E}">
        <p14:creationId xmlns:p14="http://schemas.microsoft.com/office/powerpoint/2010/main" val="223857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C776F48-4F42-445E-BFEC-D196E1A6C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Biểu Tượng Dòng Sản Phẩm PNG , Bưu Kiện, Vận Chuyển, Sản Phẩm PNG  và Vector với nền trong suốt để tải xuống miễn phí">
            <a:extLst>
              <a:ext uri="{FF2B5EF4-FFF2-40B4-BE49-F238E27FC236}">
                <a16:creationId xmlns:a16="http://schemas.microsoft.com/office/drawing/2014/main" xmlns="" id="{FB61475E-A684-03D1-9A2B-F77832B7B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57" y="1798291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ân khúc thị trường là gì? Tầm quan trọng của phân khúc thị trường trong  doanh nghiệp">
            <a:extLst>
              <a:ext uri="{FF2B5EF4-FFF2-40B4-BE49-F238E27FC236}">
                <a16:creationId xmlns:a16="http://schemas.microsoft.com/office/drawing/2014/main" xmlns="" id="{90D48CFA-A608-6F9E-B8F2-34BC62B6F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424" y="2699564"/>
            <a:ext cx="2038350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ch icon PNG and SVG Vector Free Download">
            <a:extLst>
              <a:ext uri="{FF2B5EF4-FFF2-40B4-BE49-F238E27FC236}">
                <a16:creationId xmlns:a16="http://schemas.microsoft.com/office/drawing/2014/main" xmlns="" id="{1770B3FC-4514-48B7-088F-D6293DA3C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89" y="3618725"/>
            <a:ext cx="1677323" cy="152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AAB5E0-866E-E0F7-9799-48C6644B90BD}"/>
              </a:ext>
            </a:extLst>
          </p:cNvPr>
          <p:cNvSpPr txBox="1"/>
          <p:nvPr/>
        </p:nvSpPr>
        <p:spPr>
          <a:xfrm>
            <a:off x="9743328" y="4596729"/>
            <a:ext cx="2981325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Phân khúc thị trường?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0170EA-A670-9104-E501-C93621255F19}"/>
              </a:ext>
            </a:extLst>
          </p:cNvPr>
          <p:cNvSpPr txBox="1"/>
          <p:nvPr/>
        </p:nvSpPr>
        <p:spPr>
          <a:xfrm>
            <a:off x="4317341" y="4737143"/>
            <a:ext cx="127635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Vấn đề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68A430-2BFC-D1EB-8BF2-8746F67FD067}"/>
              </a:ext>
            </a:extLst>
          </p:cNvPr>
          <p:cNvSpPr txBox="1"/>
          <p:nvPr/>
        </p:nvSpPr>
        <p:spPr>
          <a:xfrm>
            <a:off x="783889" y="1598092"/>
            <a:ext cx="1838325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3A955F-10E9-6098-C8B7-408AEFD6C746}"/>
              </a:ext>
            </a:extLst>
          </p:cNvPr>
          <p:cNvSpPr txBox="1"/>
          <p:nvPr/>
        </p:nvSpPr>
        <p:spPr>
          <a:xfrm>
            <a:off x="684337" y="4989889"/>
            <a:ext cx="1876425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xmlns="" id="{E36A8367-9536-3134-AE91-1ADB7E99872A}"/>
              </a:ext>
            </a:extLst>
          </p:cNvPr>
          <p:cNvSpPr/>
          <p:nvPr/>
        </p:nvSpPr>
        <p:spPr>
          <a:xfrm rot="16200000">
            <a:off x="5347559" y="1703543"/>
            <a:ext cx="323850" cy="764142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85D7FCD-ABD2-4D1E-7FCD-9F99EFA8C784}"/>
              </a:ext>
            </a:extLst>
          </p:cNvPr>
          <p:cNvSpPr/>
          <p:nvPr/>
        </p:nvSpPr>
        <p:spPr>
          <a:xfrm>
            <a:off x="327500" y="890206"/>
            <a:ext cx="71881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LEAN ENTREPRENUER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50F90427-B52D-28BA-4844-CFCE65BF454B}"/>
              </a:ext>
            </a:extLst>
          </p:cNvPr>
          <p:cNvSpPr/>
          <p:nvPr/>
        </p:nvSpPr>
        <p:spPr>
          <a:xfrm>
            <a:off x="3618069" y="3330400"/>
            <a:ext cx="466725" cy="4929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CA2C1AC6-4D23-7F48-EDA5-16C2DA257028}"/>
              </a:ext>
            </a:extLst>
          </p:cNvPr>
          <p:cNvSpPr/>
          <p:nvPr/>
        </p:nvSpPr>
        <p:spPr>
          <a:xfrm>
            <a:off x="6191711" y="3576860"/>
            <a:ext cx="466725" cy="4929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ình ảnh Vấn đề Các Vector Biểu Tượng PNG , Vấn đề, Làm Dấu, Chữ Ký PNG và  Vector với nền trong suốt để tải xuống miễn phí">
            <a:extLst>
              <a:ext uri="{FF2B5EF4-FFF2-40B4-BE49-F238E27FC236}">
                <a16:creationId xmlns:a16="http://schemas.microsoft.com/office/drawing/2014/main" xmlns="" id="{DC95BAC1-97BB-A3B2-DB6E-AD70D9DED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715" y="2734599"/>
            <a:ext cx="1862130" cy="186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CE2E24-6313-0131-B3F8-EAFDDF4A4056}"/>
              </a:ext>
            </a:extLst>
          </p:cNvPr>
          <p:cNvSpPr txBox="1"/>
          <p:nvPr/>
        </p:nvSpPr>
        <p:spPr>
          <a:xfrm>
            <a:off x="2028149" y="5798306"/>
            <a:ext cx="764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Giải quyết bài toán kinh doanh bằng cách tập trung vào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LÕI</a:t>
            </a:r>
          </a:p>
        </p:txBody>
      </p:sp>
      <p:pic>
        <p:nvPicPr>
          <p:cNvPr id="3" name="Picture 2" descr="Hình ảnh Biểu Tượng Dòng Sản Phẩm PNG , Bưu Kiện, Vận Chuyển, Sản Phẩm PNG  và Vector với nền trong suốt để tải xuống miễn phí">
            <a:extLst>
              <a:ext uri="{FF2B5EF4-FFF2-40B4-BE49-F238E27FC236}">
                <a16:creationId xmlns:a16="http://schemas.microsoft.com/office/drawing/2014/main" xmlns="" id="{0751D777-D78F-717A-7AB8-9FB81A912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95" y="2833053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20399D-BA76-D1F4-5C88-AB4AA24413B0}"/>
              </a:ext>
            </a:extLst>
          </p:cNvPr>
          <p:cNvSpPr txBox="1"/>
          <p:nvPr/>
        </p:nvSpPr>
        <p:spPr>
          <a:xfrm>
            <a:off x="7198295" y="4701090"/>
            <a:ext cx="1838325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xmlns="" id="{CEA2906D-0A31-F1EC-F10C-7DEEC0EE2EC2}"/>
              </a:ext>
            </a:extLst>
          </p:cNvPr>
          <p:cNvSpPr/>
          <p:nvPr/>
        </p:nvSpPr>
        <p:spPr>
          <a:xfrm>
            <a:off x="2705100" y="2190750"/>
            <a:ext cx="334071" cy="25463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DA8D8E-1233-BF11-806A-0BAA5114492B}"/>
              </a:ext>
            </a:extLst>
          </p:cNvPr>
          <p:cNvSpPr txBox="1"/>
          <p:nvPr/>
        </p:nvSpPr>
        <p:spPr>
          <a:xfrm>
            <a:off x="2990598" y="3188657"/>
            <a:ext cx="687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2DF7718-6FF8-079F-731E-064712D47DAD}"/>
              </a:ext>
            </a:extLst>
          </p:cNvPr>
          <p:cNvSpPr/>
          <p:nvPr/>
        </p:nvSpPr>
        <p:spPr>
          <a:xfrm>
            <a:off x="7046389" y="2447925"/>
            <a:ext cx="2283810" cy="2802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24257D-A708-7FB8-A72F-612ED3D5822E}"/>
              </a:ext>
            </a:extLst>
          </p:cNvPr>
          <p:cNvSpPr txBox="1"/>
          <p:nvPr/>
        </p:nvSpPr>
        <p:spPr>
          <a:xfrm>
            <a:off x="8986369" y="1595874"/>
            <a:ext cx="2038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hoàn thiện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E4268419-63A2-5B3B-2190-37C4F049B02B}"/>
              </a:ext>
            </a:extLst>
          </p:cNvPr>
          <p:cNvCxnSpPr>
            <a:cxnSpLocks/>
          </p:cNvCxnSpPr>
          <p:nvPr/>
        </p:nvCxnSpPr>
        <p:spPr>
          <a:xfrm flipH="1">
            <a:off x="8536080" y="2190750"/>
            <a:ext cx="665322" cy="997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Right 21">
            <a:extLst>
              <a:ext uri="{FF2B5EF4-FFF2-40B4-BE49-F238E27FC236}">
                <a16:creationId xmlns:a16="http://schemas.microsoft.com/office/drawing/2014/main" xmlns="" id="{479DE67B-B448-571E-8D50-B7A49817CA7A}"/>
              </a:ext>
            </a:extLst>
          </p:cNvPr>
          <p:cNvSpPr/>
          <p:nvPr/>
        </p:nvSpPr>
        <p:spPr>
          <a:xfrm>
            <a:off x="9430699" y="3380184"/>
            <a:ext cx="466725" cy="4929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1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8458BA5-847C-AE61-5EC1-94156E2BC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Biểu Tượng Dòng Sản Phẩm PNG , Bưu Kiện, Vận Chuyển, Sản Phẩm PNG  và Vector với nền trong suốt để tải xuống miễn phí">
            <a:extLst>
              <a:ext uri="{FF2B5EF4-FFF2-40B4-BE49-F238E27FC236}">
                <a16:creationId xmlns:a16="http://schemas.microsoft.com/office/drawing/2014/main" xmlns="" id="{C193C284-180A-D852-A30B-F6BAE8D4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762" y="2964470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ân khúc thị trường là gì? Tầm quan trọng của phân khúc thị trường trong  doanh nghiệp">
            <a:extLst>
              <a:ext uri="{FF2B5EF4-FFF2-40B4-BE49-F238E27FC236}">
                <a16:creationId xmlns:a16="http://schemas.microsoft.com/office/drawing/2014/main" xmlns="" id="{D2791AA2-9255-B034-FB7E-16A4BE10B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1" y="2839658"/>
            <a:ext cx="2038350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ch icon PNG and SVG Vector Free Download">
            <a:extLst>
              <a:ext uri="{FF2B5EF4-FFF2-40B4-BE49-F238E27FC236}">
                <a16:creationId xmlns:a16="http://schemas.microsoft.com/office/drawing/2014/main" xmlns="" id="{31B16F31-93EE-106D-A6D1-7C04AEDD5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1" y="2655716"/>
            <a:ext cx="1677323" cy="152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4F8D64-49C2-D969-3AE5-9E60616608F9}"/>
              </a:ext>
            </a:extLst>
          </p:cNvPr>
          <p:cNvSpPr txBox="1"/>
          <p:nvPr/>
        </p:nvSpPr>
        <p:spPr>
          <a:xfrm>
            <a:off x="6643999" y="4482241"/>
            <a:ext cx="2981325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Phân khúc thị trường?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23A086-E85C-4B37-B80A-B4A032F62AFD}"/>
              </a:ext>
            </a:extLst>
          </p:cNvPr>
          <p:cNvSpPr txBox="1"/>
          <p:nvPr/>
        </p:nvSpPr>
        <p:spPr>
          <a:xfrm>
            <a:off x="3557435" y="4529897"/>
            <a:ext cx="1276350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Vấn đề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ADF851-8647-8837-4E01-95CBF439C7BD}"/>
              </a:ext>
            </a:extLst>
          </p:cNvPr>
          <p:cNvSpPr txBox="1"/>
          <p:nvPr/>
        </p:nvSpPr>
        <p:spPr>
          <a:xfrm>
            <a:off x="9872662" y="4518856"/>
            <a:ext cx="1838325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91D49F-876E-6720-CF26-9FB859C9E0FE}"/>
              </a:ext>
            </a:extLst>
          </p:cNvPr>
          <p:cNvSpPr txBox="1"/>
          <p:nvPr/>
        </p:nvSpPr>
        <p:spPr>
          <a:xfrm>
            <a:off x="250489" y="4482241"/>
            <a:ext cx="1876425" cy="41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Công nghệ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xmlns="" id="{8F56734A-5F5A-2400-0F63-9B4685CBC919}"/>
              </a:ext>
            </a:extLst>
          </p:cNvPr>
          <p:cNvSpPr/>
          <p:nvPr/>
        </p:nvSpPr>
        <p:spPr>
          <a:xfrm rot="16200000">
            <a:off x="5881741" y="366712"/>
            <a:ext cx="323850" cy="953441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F1725A0-A21B-441D-23F2-2644D46BCA48}"/>
              </a:ext>
            </a:extLst>
          </p:cNvPr>
          <p:cNvSpPr/>
          <p:nvPr/>
        </p:nvSpPr>
        <p:spPr>
          <a:xfrm>
            <a:off x="327500" y="890206"/>
            <a:ext cx="71881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LEAN ENTREPRENUER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51B0A444-36E7-85A2-DB5C-D641865A4D92}"/>
              </a:ext>
            </a:extLst>
          </p:cNvPr>
          <p:cNvSpPr/>
          <p:nvPr/>
        </p:nvSpPr>
        <p:spPr>
          <a:xfrm>
            <a:off x="2609849" y="3574256"/>
            <a:ext cx="466725" cy="4929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6353363E-BF07-FD39-19FD-F920FB31E9FF}"/>
              </a:ext>
            </a:extLst>
          </p:cNvPr>
          <p:cNvSpPr/>
          <p:nvPr/>
        </p:nvSpPr>
        <p:spPr>
          <a:xfrm>
            <a:off x="5795963" y="3565940"/>
            <a:ext cx="466725" cy="4929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E6AD6AB7-9771-1C4B-F1F2-DA078657EE11}"/>
              </a:ext>
            </a:extLst>
          </p:cNvPr>
          <p:cNvSpPr/>
          <p:nvPr/>
        </p:nvSpPr>
        <p:spPr>
          <a:xfrm>
            <a:off x="9020174" y="3604040"/>
            <a:ext cx="466725" cy="4929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ình ảnh Vấn đề Các Vector Biểu Tượng PNG , Vấn đề, Làm Dấu, Chữ Ký PNG và  Vector với nền trong suốt để tải xuống miễn phí">
            <a:extLst>
              <a:ext uri="{FF2B5EF4-FFF2-40B4-BE49-F238E27FC236}">
                <a16:creationId xmlns:a16="http://schemas.microsoft.com/office/drawing/2014/main" xmlns="" id="{A2590385-69EF-D22F-0C3A-792687E51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348" y="2731385"/>
            <a:ext cx="1862130" cy="186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615DE8-5EAA-A369-8AF7-B8272357F6BA}"/>
              </a:ext>
            </a:extLst>
          </p:cNvPr>
          <p:cNvSpPr txBox="1"/>
          <p:nvPr/>
        </p:nvSpPr>
        <p:spPr>
          <a:xfrm>
            <a:off x="685905" y="5369076"/>
            <a:ext cx="1071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Giải quyết bài toán kinh doanh bằng cách tập trung vào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NGHỆ</a:t>
            </a:r>
          </a:p>
        </p:txBody>
      </p:sp>
    </p:spTree>
    <p:extLst>
      <p:ext uri="{BB962C8B-B14F-4D97-AF65-F5344CB8AC3E}">
        <p14:creationId xmlns:p14="http://schemas.microsoft.com/office/powerpoint/2010/main" val="357998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820B818-10DF-D32B-2CE9-A3D5A2BC1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8DA3CA-E87F-97C8-B002-684D9AE8B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265" y="1222310"/>
            <a:ext cx="9368152" cy="528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71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3333</TotalTime>
  <Words>518</Words>
  <Application>Microsoft Office PowerPoint</Application>
  <PresentationFormat>Màn hình rộng</PresentationFormat>
  <Paragraphs>80</Paragraphs>
  <Slides>27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89</cp:revision>
  <dcterms:created xsi:type="dcterms:W3CDTF">2021-10-01T08:00:49Z</dcterms:created>
  <dcterms:modified xsi:type="dcterms:W3CDTF">2024-10-24T14:05:45Z</dcterms:modified>
</cp:coreProperties>
</file>